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66" r:id="rId2"/>
    <p:sldId id="267" r:id="rId3"/>
    <p:sldId id="268" r:id="rId4"/>
    <p:sldId id="269" r:id="rId5"/>
    <p:sldId id="289" r:id="rId6"/>
    <p:sldId id="281" r:id="rId7"/>
    <p:sldId id="290" r:id="rId8"/>
    <p:sldId id="274" r:id="rId9"/>
    <p:sldId id="291" r:id="rId10"/>
    <p:sldId id="292" r:id="rId11"/>
    <p:sldId id="293" r:id="rId12"/>
    <p:sldId id="294" r:id="rId13"/>
    <p:sldId id="295" r:id="rId14"/>
    <p:sldId id="296" r:id="rId15"/>
    <p:sldId id="279" r:id="rId16"/>
    <p:sldId id="280" r:id="rId17"/>
    <p:sldId id="270" r:id="rId18"/>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3BB"/>
    <a:srgbClr val="2D61F3"/>
    <a:srgbClr val="2577EF"/>
    <a:srgbClr val="2057C4"/>
    <a:srgbClr val="186487"/>
    <a:srgbClr val="A3EE7A"/>
    <a:srgbClr val="F0A2F8"/>
    <a:srgbClr val="15845F"/>
    <a:srgbClr val="995C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4660"/>
  </p:normalViewPr>
  <p:slideViewPr>
    <p:cSldViewPr snapToGrid="0">
      <p:cViewPr varScale="1">
        <p:scale>
          <a:sx n="106" d="100"/>
          <a:sy n="106" d="100"/>
        </p:scale>
        <p:origin x="1866" y="96"/>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23481DD1-7956-469D-A7BA-BE8BE337F786}" type="datetimeFigureOut">
              <a:rPr lang="en-AU" smtClean="0"/>
              <a:t>4/06/2025</a:t>
            </a:fld>
            <a:endParaRPr lang="en-AU"/>
          </a:p>
        </p:txBody>
      </p:sp>
      <p:sp>
        <p:nvSpPr>
          <p:cNvPr id="4" name="Slide Image Placeholder 3"/>
          <p:cNvSpPr>
            <a:spLocks noGrp="1" noRot="1" noChangeAspect="1"/>
          </p:cNvSpPr>
          <p:nvPr>
            <p:ph type="sldImg" idx="2"/>
          </p:nvPr>
        </p:nvSpPr>
        <p:spPr>
          <a:xfrm>
            <a:off x="1249363" y="1279525"/>
            <a:ext cx="4606925" cy="34544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4AB4869E-2D7E-4EFA-9C13-742EE14444C5}" type="slidenum">
              <a:rPr lang="en-AU" smtClean="0"/>
              <a:t>‹#›</a:t>
            </a:fld>
            <a:endParaRPr lang="en-AU"/>
          </a:p>
        </p:txBody>
      </p:sp>
    </p:spTree>
    <p:extLst>
      <p:ext uri="{BB962C8B-B14F-4D97-AF65-F5344CB8AC3E}">
        <p14:creationId xmlns:p14="http://schemas.microsoft.com/office/powerpoint/2010/main" val="4150172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AB4869E-2D7E-4EFA-9C13-742EE14444C5}" type="slidenum">
              <a:rPr lang="en-AU" smtClean="0"/>
              <a:t>4</a:t>
            </a:fld>
            <a:endParaRPr lang="en-AU"/>
          </a:p>
        </p:txBody>
      </p:sp>
    </p:spTree>
    <p:extLst>
      <p:ext uri="{BB962C8B-B14F-4D97-AF65-F5344CB8AC3E}">
        <p14:creationId xmlns:p14="http://schemas.microsoft.com/office/powerpoint/2010/main" val="829886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8120A-AC6A-2B90-A52B-0E0311253A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E4EBA6-8410-F05A-378F-EECD5CBCB4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97A5C8-E202-6ADE-B654-2D9E254BF11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9F4A24E-E224-E156-D7A4-2D2272B396CD}"/>
              </a:ext>
            </a:extLst>
          </p:cNvPr>
          <p:cNvSpPr>
            <a:spLocks noGrp="1"/>
          </p:cNvSpPr>
          <p:nvPr>
            <p:ph type="sldNum" sz="quarter" idx="5"/>
          </p:nvPr>
        </p:nvSpPr>
        <p:spPr/>
        <p:txBody>
          <a:bodyPr/>
          <a:lstStyle/>
          <a:p>
            <a:fld id="{4AB4869E-2D7E-4EFA-9C13-742EE14444C5}" type="slidenum">
              <a:rPr lang="en-AU" smtClean="0"/>
              <a:t>13</a:t>
            </a:fld>
            <a:endParaRPr lang="en-AU"/>
          </a:p>
        </p:txBody>
      </p:sp>
    </p:spTree>
    <p:extLst>
      <p:ext uri="{BB962C8B-B14F-4D97-AF65-F5344CB8AC3E}">
        <p14:creationId xmlns:p14="http://schemas.microsoft.com/office/powerpoint/2010/main" val="522330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81AE2-849F-5610-3036-823DCF215F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4F4A07-2073-E2AC-5E0B-CE9047AEE0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DE4D0F-3CB4-D80E-5F6A-6A67F2BB9CC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F537F67-475F-4972-9A3C-AD6C4A1F8D18}"/>
              </a:ext>
            </a:extLst>
          </p:cNvPr>
          <p:cNvSpPr>
            <a:spLocks noGrp="1"/>
          </p:cNvSpPr>
          <p:nvPr>
            <p:ph type="sldNum" sz="quarter" idx="5"/>
          </p:nvPr>
        </p:nvSpPr>
        <p:spPr/>
        <p:txBody>
          <a:bodyPr/>
          <a:lstStyle/>
          <a:p>
            <a:fld id="{4AB4869E-2D7E-4EFA-9C13-742EE14444C5}" type="slidenum">
              <a:rPr lang="en-AU" smtClean="0"/>
              <a:t>14</a:t>
            </a:fld>
            <a:endParaRPr lang="en-AU"/>
          </a:p>
        </p:txBody>
      </p:sp>
    </p:spTree>
    <p:extLst>
      <p:ext uri="{BB962C8B-B14F-4D97-AF65-F5344CB8AC3E}">
        <p14:creationId xmlns:p14="http://schemas.microsoft.com/office/powerpoint/2010/main" val="3531953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29647-3FE2-09B1-CADB-5D9E2AE92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1744DC-FE2C-02FE-9122-837889DF72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89777-F2CA-8BE1-5C5D-4686D5EED1B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B73A74E-ADE8-F631-C407-ECD3398A1608}"/>
              </a:ext>
            </a:extLst>
          </p:cNvPr>
          <p:cNvSpPr>
            <a:spLocks noGrp="1"/>
          </p:cNvSpPr>
          <p:nvPr>
            <p:ph type="sldNum" sz="quarter" idx="5"/>
          </p:nvPr>
        </p:nvSpPr>
        <p:spPr/>
        <p:txBody>
          <a:bodyPr/>
          <a:lstStyle/>
          <a:p>
            <a:fld id="{4AB4869E-2D7E-4EFA-9C13-742EE14444C5}" type="slidenum">
              <a:rPr lang="en-AU" smtClean="0"/>
              <a:t>5</a:t>
            </a:fld>
            <a:endParaRPr lang="en-AU"/>
          </a:p>
        </p:txBody>
      </p:sp>
    </p:spTree>
    <p:extLst>
      <p:ext uri="{BB962C8B-B14F-4D97-AF65-F5344CB8AC3E}">
        <p14:creationId xmlns:p14="http://schemas.microsoft.com/office/powerpoint/2010/main" val="3886229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B0049-BB8A-FD2C-FF72-2C33FED0D3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39C6E5-863D-6D13-9905-1FE841C35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FA2093-1D67-3AC4-9392-D0D1C8AE1A7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500B0A1-C947-B749-8C80-2897CA53D1E4}"/>
              </a:ext>
            </a:extLst>
          </p:cNvPr>
          <p:cNvSpPr>
            <a:spLocks noGrp="1"/>
          </p:cNvSpPr>
          <p:nvPr>
            <p:ph type="sldNum" sz="quarter" idx="5"/>
          </p:nvPr>
        </p:nvSpPr>
        <p:spPr/>
        <p:txBody>
          <a:bodyPr/>
          <a:lstStyle/>
          <a:p>
            <a:fld id="{4AB4869E-2D7E-4EFA-9C13-742EE14444C5}" type="slidenum">
              <a:rPr lang="en-AU" smtClean="0"/>
              <a:t>6</a:t>
            </a:fld>
            <a:endParaRPr lang="en-AU"/>
          </a:p>
        </p:txBody>
      </p:sp>
    </p:spTree>
    <p:extLst>
      <p:ext uri="{BB962C8B-B14F-4D97-AF65-F5344CB8AC3E}">
        <p14:creationId xmlns:p14="http://schemas.microsoft.com/office/powerpoint/2010/main" val="1430014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3DB35-7F92-0079-A17B-39C0852E21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36291-FDB3-DACE-A96E-7BA5B6F915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346D45-AD5E-D033-AACF-FBFC5408816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86D1661-2AED-B7E6-F008-CE3F0443671B}"/>
              </a:ext>
            </a:extLst>
          </p:cNvPr>
          <p:cNvSpPr>
            <a:spLocks noGrp="1"/>
          </p:cNvSpPr>
          <p:nvPr>
            <p:ph type="sldNum" sz="quarter" idx="5"/>
          </p:nvPr>
        </p:nvSpPr>
        <p:spPr/>
        <p:txBody>
          <a:bodyPr/>
          <a:lstStyle/>
          <a:p>
            <a:fld id="{4AB4869E-2D7E-4EFA-9C13-742EE14444C5}" type="slidenum">
              <a:rPr lang="en-AU" smtClean="0"/>
              <a:t>7</a:t>
            </a:fld>
            <a:endParaRPr lang="en-AU"/>
          </a:p>
        </p:txBody>
      </p:sp>
    </p:spTree>
    <p:extLst>
      <p:ext uri="{BB962C8B-B14F-4D97-AF65-F5344CB8AC3E}">
        <p14:creationId xmlns:p14="http://schemas.microsoft.com/office/powerpoint/2010/main" val="642226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AB4869E-2D7E-4EFA-9C13-742EE14444C5}" type="slidenum">
              <a:rPr lang="en-AU" smtClean="0"/>
              <a:t>8</a:t>
            </a:fld>
            <a:endParaRPr lang="en-AU"/>
          </a:p>
        </p:txBody>
      </p:sp>
    </p:spTree>
    <p:extLst>
      <p:ext uri="{BB962C8B-B14F-4D97-AF65-F5344CB8AC3E}">
        <p14:creationId xmlns:p14="http://schemas.microsoft.com/office/powerpoint/2010/main" val="726523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B0ED3-77A1-16C9-61FD-8C3EBC899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832697-26CD-B05C-5375-C56AE025CB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B3DE78-7D28-5E37-341A-F02E18D2808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2F24B57-1506-2895-39BE-926C70EC2A1F}"/>
              </a:ext>
            </a:extLst>
          </p:cNvPr>
          <p:cNvSpPr>
            <a:spLocks noGrp="1"/>
          </p:cNvSpPr>
          <p:nvPr>
            <p:ph type="sldNum" sz="quarter" idx="5"/>
          </p:nvPr>
        </p:nvSpPr>
        <p:spPr/>
        <p:txBody>
          <a:bodyPr/>
          <a:lstStyle/>
          <a:p>
            <a:fld id="{4AB4869E-2D7E-4EFA-9C13-742EE14444C5}" type="slidenum">
              <a:rPr lang="en-AU" smtClean="0"/>
              <a:t>9</a:t>
            </a:fld>
            <a:endParaRPr lang="en-AU"/>
          </a:p>
        </p:txBody>
      </p:sp>
    </p:spTree>
    <p:extLst>
      <p:ext uri="{BB962C8B-B14F-4D97-AF65-F5344CB8AC3E}">
        <p14:creationId xmlns:p14="http://schemas.microsoft.com/office/powerpoint/2010/main" val="284464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A9BC1-0279-0159-05BA-052ADCB9B9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BA8319-513A-E969-772E-CE89B3352C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2DDFD6-8DAD-31A3-C3E5-10CC7CA4963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5CC7D0B-2804-D9A1-8BBA-6B4485A77211}"/>
              </a:ext>
            </a:extLst>
          </p:cNvPr>
          <p:cNvSpPr>
            <a:spLocks noGrp="1"/>
          </p:cNvSpPr>
          <p:nvPr>
            <p:ph type="sldNum" sz="quarter" idx="5"/>
          </p:nvPr>
        </p:nvSpPr>
        <p:spPr/>
        <p:txBody>
          <a:bodyPr/>
          <a:lstStyle/>
          <a:p>
            <a:fld id="{4AB4869E-2D7E-4EFA-9C13-742EE14444C5}" type="slidenum">
              <a:rPr lang="en-AU" smtClean="0"/>
              <a:t>10</a:t>
            </a:fld>
            <a:endParaRPr lang="en-AU"/>
          </a:p>
        </p:txBody>
      </p:sp>
    </p:spTree>
    <p:extLst>
      <p:ext uri="{BB962C8B-B14F-4D97-AF65-F5344CB8AC3E}">
        <p14:creationId xmlns:p14="http://schemas.microsoft.com/office/powerpoint/2010/main" val="650620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B5884-CFF5-802E-D763-29762A5F1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2DB6E7-03CB-C617-DE57-2C2FC08F1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70CB9E-B48C-9E24-C13E-814CF199E4C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48200FD-CECD-A30C-2B16-F6CEE9D51E32}"/>
              </a:ext>
            </a:extLst>
          </p:cNvPr>
          <p:cNvSpPr>
            <a:spLocks noGrp="1"/>
          </p:cNvSpPr>
          <p:nvPr>
            <p:ph type="sldNum" sz="quarter" idx="5"/>
          </p:nvPr>
        </p:nvSpPr>
        <p:spPr/>
        <p:txBody>
          <a:bodyPr/>
          <a:lstStyle/>
          <a:p>
            <a:fld id="{4AB4869E-2D7E-4EFA-9C13-742EE14444C5}" type="slidenum">
              <a:rPr lang="en-AU" smtClean="0"/>
              <a:t>11</a:t>
            </a:fld>
            <a:endParaRPr lang="en-AU"/>
          </a:p>
        </p:txBody>
      </p:sp>
    </p:spTree>
    <p:extLst>
      <p:ext uri="{BB962C8B-B14F-4D97-AF65-F5344CB8AC3E}">
        <p14:creationId xmlns:p14="http://schemas.microsoft.com/office/powerpoint/2010/main" val="1237314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6D1E5-2E69-E766-113C-1EE67F2A36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98FDE4-89AC-B3EA-E6E1-9BDC8D252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1E6BAC-5F38-92A6-8899-47AFBF87C3D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00B64C5-AEEB-8008-683A-8F7B776D9618}"/>
              </a:ext>
            </a:extLst>
          </p:cNvPr>
          <p:cNvSpPr>
            <a:spLocks noGrp="1"/>
          </p:cNvSpPr>
          <p:nvPr>
            <p:ph type="sldNum" sz="quarter" idx="5"/>
          </p:nvPr>
        </p:nvSpPr>
        <p:spPr/>
        <p:txBody>
          <a:bodyPr/>
          <a:lstStyle/>
          <a:p>
            <a:fld id="{4AB4869E-2D7E-4EFA-9C13-742EE14444C5}" type="slidenum">
              <a:rPr lang="en-AU" smtClean="0"/>
              <a:t>12</a:t>
            </a:fld>
            <a:endParaRPr lang="en-AU"/>
          </a:p>
        </p:txBody>
      </p:sp>
    </p:spTree>
    <p:extLst>
      <p:ext uri="{BB962C8B-B14F-4D97-AF65-F5344CB8AC3E}">
        <p14:creationId xmlns:p14="http://schemas.microsoft.com/office/powerpoint/2010/main" val="3929629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21"/>
            <a:ext cx="6858000" cy="238772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224"/>
            <a:ext cx="6858000" cy="16558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365144"/>
            <a:ext cx="7886700" cy="5812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fld id="{FDE934FF-F4E1-47C5-9CA5-30A81DDE2BE4}" type="datetimeFigureOut">
              <a:rPr lang="en-US" smtClean="0"/>
              <a:t>6/4/2025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26"/>
            <a:ext cx="7886700" cy="285288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700"/>
            <a:ext cx="7886700" cy="15002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719"/>
            <a:ext cx="3886200" cy="435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719"/>
            <a:ext cx="3886200" cy="435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44"/>
            <a:ext cx="7886700" cy="1325631"/>
          </a:xfrm>
        </p:spPr>
        <p:txBody>
          <a:bodyPr/>
          <a:lstStyle/>
          <a:p>
            <a:r>
              <a:rPr lang="en-US"/>
              <a:t>Click to edit Master title style</a:t>
            </a:r>
          </a:p>
        </p:txBody>
      </p:sp>
      <p:sp>
        <p:nvSpPr>
          <p:cNvPr id="3" name="Text Placeholder 2"/>
          <p:cNvSpPr>
            <a:spLocks noGrp="1"/>
          </p:cNvSpPr>
          <p:nvPr>
            <p:ph type="body" idx="1"/>
          </p:nvPr>
        </p:nvSpPr>
        <p:spPr>
          <a:xfrm>
            <a:off x="629841" y="1681250"/>
            <a:ext cx="3868340" cy="8239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1" y="2505204"/>
            <a:ext cx="3868340" cy="36847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250"/>
            <a:ext cx="3887391" cy="8239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204"/>
            <a:ext cx="3887391" cy="36847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t>6/4/2025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6/4/2025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6/4/2025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24"/>
            <a:ext cx="2949178" cy="1600283"/>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76"/>
            <a:ext cx="4629150" cy="48738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835" indent="0">
              <a:buNone/>
              <a:defRPr sz="2000"/>
            </a:lvl7pPr>
            <a:lvl8pPr marL="3201035" indent="0">
              <a:buNone/>
              <a:defRPr sz="2000"/>
            </a:lvl8pPr>
            <a:lvl9pPr marL="3658235" indent="0">
              <a:buNone/>
              <a:defRPr sz="2000"/>
            </a:lvl9pPr>
          </a:lstStyle>
          <a:p>
            <a:r>
              <a:rPr lang="en-US"/>
              <a:t>Click icon to add picture</a:t>
            </a:r>
          </a:p>
        </p:txBody>
      </p:sp>
      <p:sp>
        <p:nvSpPr>
          <p:cNvPr id="4" name="Text Placeholder 3"/>
          <p:cNvSpPr>
            <a:spLocks noGrp="1"/>
          </p:cNvSpPr>
          <p:nvPr>
            <p:ph type="body" sz="half" idx="2"/>
          </p:nvPr>
        </p:nvSpPr>
        <p:spPr>
          <a:xfrm>
            <a:off x="629841" y="2057506"/>
            <a:ext cx="2949178" cy="38117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44"/>
            <a:ext cx="1971675" cy="58121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44"/>
            <a:ext cx="5800725" cy="58121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44"/>
            <a:ext cx="7886700" cy="132563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719"/>
            <a:ext cx="7886700" cy="4351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678"/>
            <a:ext cx="2057400" cy="365144"/>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t>6/4/2025</a:t>
            </a:fld>
            <a:endParaRPr lang="en-US"/>
          </a:p>
        </p:txBody>
      </p:sp>
      <p:sp>
        <p:nvSpPr>
          <p:cNvPr id="5" name="Footer Placeholder 4"/>
          <p:cNvSpPr>
            <a:spLocks noGrp="1"/>
          </p:cNvSpPr>
          <p:nvPr>
            <p:ph type="ftr" sz="quarter" idx="3"/>
          </p:nvPr>
        </p:nvSpPr>
        <p:spPr>
          <a:xfrm>
            <a:off x="3028950" y="6356678"/>
            <a:ext cx="3086100" cy="3651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678"/>
            <a:ext cx="2057400" cy="365144"/>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s://vimeo.com/185903621/3c529fe4c0?embedded=true&amp;source=video_title&amp;owner=56839071"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hyperlink" Target="https://bmjopenquality.bmj.com/content/11/2/e001724" TargetMode="External"/><Relationship Id="rId3" Type="http://schemas.openxmlformats.org/officeDocument/2006/relationships/image" Target="../media/image2.png"/><Relationship Id="rId7" Type="http://schemas.openxmlformats.org/officeDocument/2006/relationships/hyperlink" Target="http://www.tandfonline.com/doi/full/10.1080/15427609.2016.1141280"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pubmed.ncbi.nlm.nih.gov/17478997/" TargetMode="External"/><Relationship Id="rId5" Type="http://schemas.openxmlformats.org/officeDocument/2006/relationships/hyperlink" Target="https://www.safetyandquality.gov.au/sites/default/files/2020-12/implementing_the_comprehensive_care_standard_-_deliver_comprehensive_care.pdf" TargetMode="External"/><Relationship Id="rId4" Type="http://schemas.openxmlformats.org/officeDocument/2006/relationships/image" Target="../media/image3.png"/><Relationship Id="rId9" Type="http://schemas.openxmlformats.org/officeDocument/2006/relationships/hyperlink" Target="https://pubmed.ncbi.nlm.nih.gov/1576997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A60DC-004F-C1DB-55E7-4F3BBDE9C639}"/>
              </a:ext>
            </a:extLst>
          </p:cNvPr>
          <p:cNvPicPr>
            <a:picLocks noChangeAspect="1"/>
          </p:cNvPicPr>
          <p:nvPr/>
        </p:nvPicPr>
        <p:blipFill>
          <a:blip r:embed="rId2"/>
          <a:stretch>
            <a:fillRect/>
          </a:stretch>
        </p:blipFill>
        <p:spPr>
          <a:xfrm>
            <a:off x="6883111" y="141856"/>
            <a:ext cx="2038635" cy="971686"/>
          </a:xfrm>
          <a:prstGeom prst="rect">
            <a:avLst/>
          </a:prstGeom>
        </p:spPr>
      </p:pic>
      <p:pic>
        <p:nvPicPr>
          <p:cNvPr id="12" name="Picture 11">
            <a:extLst>
              <a:ext uri="{FF2B5EF4-FFF2-40B4-BE49-F238E27FC236}">
                <a16:creationId xmlns:a16="http://schemas.microsoft.com/office/drawing/2014/main" id="{24E942AB-8965-2C9F-0DDB-BF4EDD950757}"/>
              </a:ext>
            </a:extLst>
          </p:cNvPr>
          <p:cNvPicPr>
            <a:picLocks noChangeAspect="1"/>
          </p:cNvPicPr>
          <p:nvPr/>
        </p:nvPicPr>
        <p:blipFill>
          <a:blip r:embed="rId3">
            <a:alphaModFix/>
          </a:blip>
          <a:stretch>
            <a:fillRect/>
          </a:stretch>
        </p:blipFill>
        <p:spPr>
          <a:xfrm>
            <a:off x="0" y="5305208"/>
            <a:ext cx="2505425" cy="1552792"/>
          </a:xfrm>
          <a:prstGeom prst="rect">
            <a:avLst/>
          </a:prstGeom>
        </p:spPr>
      </p:pic>
      <p:pic>
        <p:nvPicPr>
          <p:cNvPr id="20" name="Picture 19">
            <a:extLst>
              <a:ext uri="{FF2B5EF4-FFF2-40B4-BE49-F238E27FC236}">
                <a16:creationId xmlns:a16="http://schemas.microsoft.com/office/drawing/2014/main" id="{DF0F2C6F-1338-B712-3681-B083E3E38FC6}"/>
              </a:ext>
            </a:extLst>
          </p:cNvPr>
          <p:cNvPicPr>
            <a:picLocks noChangeAspect="1"/>
          </p:cNvPicPr>
          <p:nvPr/>
        </p:nvPicPr>
        <p:blipFill rotWithShape="1">
          <a:blip r:embed="rId4"/>
          <a:srcRect r="7538"/>
          <a:stretch/>
        </p:blipFill>
        <p:spPr>
          <a:xfrm>
            <a:off x="6883111" y="6081604"/>
            <a:ext cx="2038635" cy="701537"/>
          </a:xfrm>
          <a:prstGeom prst="rect">
            <a:avLst/>
          </a:prstGeom>
        </p:spPr>
      </p:pic>
      <p:sp>
        <p:nvSpPr>
          <p:cNvPr id="22" name="TextBox 21">
            <a:extLst>
              <a:ext uri="{FF2B5EF4-FFF2-40B4-BE49-F238E27FC236}">
                <a16:creationId xmlns:a16="http://schemas.microsoft.com/office/drawing/2014/main" id="{95C31AE2-5E78-2F02-529E-6660B52F3051}"/>
              </a:ext>
            </a:extLst>
          </p:cNvPr>
          <p:cNvSpPr txBox="1"/>
          <p:nvPr/>
        </p:nvSpPr>
        <p:spPr>
          <a:xfrm>
            <a:off x="2749020" y="6047651"/>
            <a:ext cx="3645958" cy="769441"/>
          </a:xfrm>
          <a:prstGeom prst="rect">
            <a:avLst/>
          </a:prstGeom>
          <a:noFill/>
          <a:ln w="19050">
            <a:noFill/>
            <a:prstDash val="dash"/>
          </a:ln>
        </p:spPr>
        <p:txBody>
          <a:bodyPr wrap="square">
            <a:spAutoFit/>
          </a:bodyPr>
          <a:lstStyle/>
          <a:p>
            <a:pPr algn="ctr"/>
            <a:r>
              <a:rPr lang="en-US" sz="1100" kern="100" dirty="0">
                <a:solidFill>
                  <a:srgbClr val="186487"/>
                </a:solidFill>
                <a:effectLst/>
                <a:latin typeface="Open Sans" panose="020B0606030504020204" pitchFamily="34" charset="0"/>
                <a:ea typeface="Open Sans" panose="020B0606030504020204" pitchFamily="34" charset="0"/>
                <a:cs typeface="Open Sans" panose="020B0606030504020204" pitchFamily="34" charset="0"/>
              </a:rPr>
              <a:t>End-of-Life Essentials (EOLE) is a National Palliative Care Project funded by the Australian Government Department of Health and Aged Care and delivered by Flinders University.</a:t>
            </a:r>
            <a:endParaRPr lang="en-AU" sz="1100" kern="100" dirty="0">
              <a:solidFill>
                <a:srgbClr val="186487"/>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B58999FD-29B6-7063-F27C-8B08CCA79A5D}"/>
              </a:ext>
            </a:extLst>
          </p:cNvPr>
          <p:cNvSpPr txBox="1"/>
          <p:nvPr/>
        </p:nvSpPr>
        <p:spPr>
          <a:xfrm>
            <a:off x="1772924" y="2547059"/>
            <a:ext cx="5598149" cy="1323439"/>
          </a:xfrm>
          <a:prstGeom prst="rect">
            <a:avLst/>
          </a:prstGeom>
          <a:noFill/>
        </p:spPr>
        <p:txBody>
          <a:bodyPr wrap="square">
            <a:spAutoFit/>
          </a:bodyPr>
          <a:lstStyle/>
          <a:p>
            <a:pPr algn="ctr"/>
            <a:r>
              <a:rPr lang="en-US" sz="4000" b="1" dirty="0">
                <a:solidFill>
                  <a:srgbClr val="1D73BB"/>
                </a:solidFill>
                <a:latin typeface="Open Sans" panose="020B0606030504020204" pitchFamily="34" charset="0"/>
                <a:ea typeface="Open Sans" panose="020B0606030504020204" pitchFamily="34" charset="0"/>
                <a:cs typeface="Open Sans" panose="020B0606030504020204" pitchFamily="34" charset="0"/>
              </a:rPr>
              <a:t>Effective teamwork in end-of-life care</a:t>
            </a:r>
            <a:endParaRPr lang="en-AU" sz="4000" dirty="0">
              <a:solidFill>
                <a:srgbClr val="1D73BB"/>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0B4E0-1DE0-9F30-7BFF-2036D615125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793F34A-9946-6B0D-801E-C56DDC2F6090}"/>
              </a:ext>
            </a:extLst>
          </p:cNvPr>
          <p:cNvPicPr>
            <a:picLocks noChangeAspect="1"/>
          </p:cNvPicPr>
          <p:nvPr/>
        </p:nvPicPr>
        <p:blipFill>
          <a:blip r:embed="rId3"/>
          <a:stretch>
            <a:fillRect/>
          </a:stretch>
        </p:blipFill>
        <p:spPr>
          <a:xfrm>
            <a:off x="6883111" y="141856"/>
            <a:ext cx="2038635" cy="971686"/>
          </a:xfrm>
          <a:prstGeom prst="rect">
            <a:avLst/>
          </a:prstGeom>
        </p:spPr>
      </p:pic>
      <p:sp>
        <p:nvSpPr>
          <p:cNvPr id="7" name="TextBox 6">
            <a:extLst>
              <a:ext uri="{FF2B5EF4-FFF2-40B4-BE49-F238E27FC236}">
                <a16:creationId xmlns:a16="http://schemas.microsoft.com/office/drawing/2014/main" id="{93BD1AFD-C052-4597-969F-557241535B8C}"/>
              </a:ext>
            </a:extLst>
          </p:cNvPr>
          <p:cNvSpPr txBox="1"/>
          <p:nvPr/>
        </p:nvSpPr>
        <p:spPr>
          <a:xfrm>
            <a:off x="794011" y="1552524"/>
            <a:ext cx="7011844" cy="2638351"/>
          </a:xfrm>
          <a:prstGeom prst="rect">
            <a:avLst/>
          </a:prstGeom>
          <a:noFill/>
        </p:spPr>
        <p:txBody>
          <a:bodyPr wrap="square">
            <a:spAutoFit/>
          </a:bodyPr>
          <a:lstStyle/>
          <a:p>
            <a:pPr>
              <a:lnSpc>
                <a:spcPct val="150000"/>
              </a:lnSpc>
            </a:pPr>
            <a:r>
              <a:rPr lang="en-US" sz="1600" dirty="0">
                <a:latin typeface="Open Sans" panose="020B0606030504020204" pitchFamily="34" charset="0"/>
                <a:ea typeface="Open Sans" panose="020B0606030504020204" pitchFamily="34" charset="0"/>
                <a:cs typeface="Open Sans" panose="020B0606030504020204" pitchFamily="34" charset="0"/>
              </a:rPr>
              <a:t>Building psychological safety can take time, but it can be done to create a culture that values:</a:t>
            </a:r>
          </a:p>
          <a:p>
            <a:pPr marL="342900" indent="-34290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Framing issues as learning, this creates a reason for speaking up with ideas</a:t>
            </a:r>
          </a:p>
          <a:p>
            <a:pPr marL="342900" indent="-34290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Sharing with team members that everyone has made mistakes and using these as a learning or teaching opportunity</a:t>
            </a:r>
          </a:p>
          <a:p>
            <a:pPr marL="342900" indent="-34290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Asking questions and creating a culture of curiosity.</a:t>
            </a:r>
            <a:endParaRPr lang="en-US" sz="1600" dirty="0">
              <a:solidFill>
                <a:srgbClr val="18648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34215A5C-E6A0-320B-2F1E-3839D5B35216}"/>
              </a:ext>
            </a:extLst>
          </p:cNvPr>
          <p:cNvSpPr txBox="1"/>
          <p:nvPr/>
        </p:nvSpPr>
        <p:spPr>
          <a:xfrm>
            <a:off x="794011" y="913487"/>
            <a:ext cx="4131075" cy="400110"/>
          </a:xfrm>
          <a:prstGeom prst="rect">
            <a:avLst/>
          </a:prstGeom>
          <a:noFill/>
        </p:spPr>
        <p:txBody>
          <a:bodyPr wrap="square">
            <a:spAutoFit/>
          </a:bodyPr>
          <a:lstStyle/>
          <a:p>
            <a:pPr algn="l"/>
            <a:r>
              <a:rPr lang="en-AU" sz="2000" b="1" i="0" dirty="0">
                <a:solidFill>
                  <a:schemeClr val="accent1">
                    <a:lumMod val="75000"/>
                  </a:schemeClr>
                </a:solidFill>
                <a:effectLst/>
                <a:highlight>
                  <a:srgbClr val="FFFFFF"/>
                </a:highlight>
                <a:latin typeface="Open Sans" panose="020B0606030504020204" pitchFamily="34" charset="0"/>
              </a:rPr>
              <a:t>Buildin</a:t>
            </a:r>
            <a:r>
              <a:rPr lang="en-AU" sz="2000" b="1" dirty="0">
                <a:solidFill>
                  <a:schemeClr val="accent1">
                    <a:lumMod val="75000"/>
                  </a:schemeClr>
                </a:solidFill>
                <a:highlight>
                  <a:srgbClr val="FFFFFF"/>
                </a:highlight>
                <a:latin typeface="Open Sans" panose="020B0606030504020204" pitchFamily="34" charset="0"/>
              </a:rPr>
              <a:t>g Psychological Safety</a:t>
            </a:r>
            <a:r>
              <a:rPr lang="en-AU" sz="2000" b="1" baseline="30000" dirty="0">
                <a:solidFill>
                  <a:schemeClr val="accent1">
                    <a:lumMod val="75000"/>
                  </a:schemeClr>
                </a:solidFill>
                <a:highlight>
                  <a:srgbClr val="FFFFFF"/>
                </a:highlight>
                <a:latin typeface="Open Sans" panose="020B0606030504020204" pitchFamily="34" charset="0"/>
              </a:rPr>
              <a:t>3</a:t>
            </a:r>
            <a:endParaRPr lang="en-AU" sz="2000" b="1" i="0" baseline="30000" dirty="0">
              <a:solidFill>
                <a:schemeClr val="accent1">
                  <a:lumMod val="75000"/>
                </a:schemeClr>
              </a:solidFill>
              <a:effectLst/>
              <a:highlight>
                <a:srgbClr val="FFFFFF"/>
              </a:highlight>
              <a:latin typeface="Open Sans" panose="020B0606030504020204" pitchFamily="34" charset="0"/>
            </a:endParaRPr>
          </a:p>
        </p:txBody>
      </p:sp>
      <p:pic>
        <p:nvPicPr>
          <p:cNvPr id="9" name="Picture 8" descr="A group of men sitting at a table&#10;&#10;AI-generated content may be incorrect.">
            <a:extLst>
              <a:ext uri="{FF2B5EF4-FFF2-40B4-BE49-F238E27FC236}">
                <a16:creationId xmlns:a16="http://schemas.microsoft.com/office/drawing/2014/main" id="{04E4845B-5C02-CFAC-085F-EC1817ED8D84}"/>
              </a:ext>
            </a:extLst>
          </p:cNvPr>
          <p:cNvPicPr>
            <a:picLocks noChangeAspect="1"/>
          </p:cNvPicPr>
          <p:nvPr/>
        </p:nvPicPr>
        <p:blipFill>
          <a:blip r:embed="rId4" cstate="print">
            <a:extLst>
              <a:ext uri="{28A0092B-C50C-407E-A947-70E740481C1C}">
                <a14:useLocalDpi xmlns:a14="http://schemas.microsoft.com/office/drawing/2010/main" val="0"/>
              </a:ext>
            </a:extLst>
          </a:blip>
          <a:srcRect t="31624"/>
          <a:stretch/>
        </p:blipFill>
        <p:spPr>
          <a:xfrm>
            <a:off x="1448091" y="4274395"/>
            <a:ext cx="5703683" cy="2062161"/>
          </a:xfrm>
          <a:prstGeom prst="rect">
            <a:avLst/>
          </a:prstGeom>
        </p:spPr>
      </p:pic>
    </p:spTree>
    <p:extLst>
      <p:ext uri="{BB962C8B-B14F-4D97-AF65-F5344CB8AC3E}">
        <p14:creationId xmlns:p14="http://schemas.microsoft.com/office/powerpoint/2010/main" val="2990215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01DB9-BBE9-C21C-7A58-937EA587716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B5A7A2E-894A-513E-D0B7-78608AEBAA91}"/>
              </a:ext>
            </a:extLst>
          </p:cNvPr>
          <p:cNvPicPr>
            <a:picLocks noChangeAspect="1"/>
          </p:cNvPicPr>
          <p:nvPr/>
        </p:nvPicPr>
        <p:blipFill>
          <a:blip r:embed="rId3"/>
          <a:stretch>
            <a:fillRect/>
          </a:stretch>
        </p:blipFill>
        <p:spPr>
          <a:xfrm>
            <a:off x="6883111" y="141856"/>
            <a:ext cx="2038635" cy="971686"/>
          </a:xfrm>
          <a:prstGeom prst="rect">
            <a:avLst/>
          </a:prstGeom>
        </p:spPr>
      </p:pic>
      <p:sp>
        <p:nvSpPr>
          <p:cNvPr id="7" name="TextBox 6">
            <a:extLst>
              <a:ext uri="{FF2B5EF4-FFF2-40B4-BE49-F238E27FC236}">
                <a16:creationId xmlns:a16="http://schemas.microsoft.com/office/drawing/2014/main" id="{A589DE51-0C3C-2F5C-6DD9-02B0D37518F1}"/>
              </a:ext>
            </a:extLst>
          </p:cNvPr>
          <p:cNvSpPr txBox="1"/>
          <p:nvPr/>
        </p:nvSpPr>
        <p:spPr>
          <a:xfrm>
            <a:off x="799770" y="2795402"/>
            <a:ext cx="4007620" cy="1899687"/>
          </a:xfrm>
          <a:prstGeom prst="rect">
            <a:avLst/>
          </a:prstGeom>
          <a:noFill/>
        </p:spPr>
        <p:txBody>
          <a:bodyPr wrap="square">
            <a:spAutoFit/>
          </a:bodyPr>
          <a:lstStyle/>
          <a:p>
            <a:pPr marL="0" indent="0">
              <a:lnSpc>
                <a:spcPct val="150000"/>
              </a:lnSpc>
              <a:buNone/>
            </a:pPr>
            <a:r>
              <a:rPr lang="en-AU" sz="1600" dirty="0">
                <a:latin typeface="Open Sans" panose="020B0606030504020204" pitchFamily="34" charset="0"/>
                <a:ea typeface="Open Sans" panose="020B0606030504020204" pitchFamily="34" charset="0"/>
                <a:cs typeface="Open Sans" panose="020B0606030504020204" pitchFamily="34" charset="0"/>
              </a:rPr>
              <a:t>Conflict is often seen as unwelcome, however well managed, respectful responses to conflict have the potential to strengthen team respect and decision-making.</a:t>
            </a:r>
            <a:r>
              <a:rPr lang="en-AU" sz="1600" baseline="30000" dirty="0">
                <a:latin typeface="Open Sans" panose="020B0606030504020204" pitchFamily="34" charset="0"/>
                <a:ea typeface="Open Sans" panose="020B0606030504020204" pitchFamily="34" charset="0"/>
                <a:cs typeface="Open Sans" panose="020B0606030504020204" pitchFamily="34" charset="0"/>
              </a:rPr>
              <a:t>4</a:t>
            </a:r>
          </a:p>
        </p:txBody>
      </p:sp>
      <p:sp>
        <p:nvSpPr>
          <p:cNvPr id="3" name="TextBox 2">
            <a:extLst>
              <a:ext uri="{FF2B5EF4-FFF2-40B4-BE49-F238E27FC236}">
                <a16:creationId xmlns:a16="http://schemas.microsoft.com/office/drawing/2014/main" id="{8808BED5-A94C-7872-2A59-3749A2502768}"/>
              </a:ext>
            </a:extLst>
          </p:cNvPr>
          <p:cNvSpPr txBox="1"/>
          <p:nvPr/>
        </p:nvSpPr>
        <p:spPr>
          <a:xfrm>
            <a:off x="794011" y="913487"/>
            <a:ext cx="4131075" cy="400110"/>
          </a:xfrm>
          <a:prstGeom prst="rect">
            <a:avLst/>
          </a:prstGeom>
          <a:noFill/>
        </p:spPr>
        <p:txBody>
          <a:bodyPr wrap="square">
            <a:spAutoFit/>
          </a:bodyPr>
          <a:lstStyle/>
          <a:p>
            <a:pPr algn="l"/>
            <a:r>
              <a:rPr lang="en-AU" sz="2000" b="1" i="0" dirty="0">
                <a:solidFill>
                  <a:schemeClr val="accent1">
                    <a:lumMod val="75000"/>
                  </a:schemeClr>
                </a:solidFill>
                <a:effectLst/>
                <a:highlight>
                  <a:srgbClr val="FFFFFF"/>
                </a:highlight>
                <a:latin typeface="Open Sans" panose="020B0606030504020204" pitchFamily="34" charset="0"/>
              </a:rPr>
              <a:t>Conflict happens</a:t>
            </a:r>
            <a:endParaRPr lang="en-AU" sz="2000" b="1" i="0" baseline="30000" dirty="0">
              <a:solidFill>
                <a:schemeClr val="accent1">
                  <a:lumMod val="75000"/>
                </a:schemeClr>
              </a:solidFill>
              <a:effectLst/>
              <a:highlight>
                <a:srgbClr val="FFFFFF"/>
              </a:highlight>
              <a:latin typeface="Open Sans" panose="020B0606030504020204" pitchFamily="34" charset="0"/>
            </a:endParaRPr>
          </a:p>
        </p:txBody>
      </p:sp>
      <p:pic>
        <p:nvPicPr>
          <p:cNvPr id="8" name="Picture 7" descr="A person holding a paper and a person holding a file&#10;&#10;AI-generated content may be incorrect.">
            <a:extLst>
              <a:ext uri="{FF2B5EF4-FFF2-40B4-BE49-F238E27FC236}">
                <a16:creationId xmlns:a16="http://schemas.microsoft.com/office/drawing/2014/main" id="{1394AFAF-B372-2876-B96F-A06DD2FBB3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399889"/>
            <a:ext cx="4340689" cy="2295200"/>
          </a:xfrm>
          <a:prstGeom prst="rect">
            <a:avLst/>
          </a:prstGeom>
        </p:spPr>
      </p:pic>
      <p:sp>
        <p:nvSpPr>
          <p:cNvPr id="10" name="TextBox 9">
            <a:extLst>
              <a:ext uri="{FF2B5EF4-FFF2-40B4-BE49-F238E27FC236}">
                <a16:creationId xmlns:a16="http://schemas.microsoft.com/office/drawing/2014/main" id="{4DB99D61-9A54-809E-9923-4061C0EC7C69}"/>
              </a:ext>
            </a:extLst>
          </p:cNvPr>
          <p:cNvSpPr txBox="1"/>
          <p:nvPr/>
        </p:nvSpPr>
        <p:spPr>
          <a:xfrm>
            <a:off x="794011" y="1535531"/>
            <a:ext cx="7174385" cy="791692"/>
          </a:xfrm>
          <a:prstGeom prst="rect">
            <a:avLst/>
          </a:prstGeom>
          <a:noFill/>
        </p:spPr>
        <p:txBody>
          <a:bodyPr wrap="square">
            <a:spAutoFit/>
          </a:bodyPr>
          <a:lstStyle/>
          <a:p>
            <a:pPr marL="0" indent="0">
              <a:lnSpc>
                <a:spcPct val="150000"/>
              </a:lnSpc>
              <a:buNone/>
            </a:pPr>
            <a:r>
              <a:rPr lang="en-AU" sz="1600" dirty="0">
                <a:latin typeface="Open Sans" panose="020B0606030504020204" pitchFamily="34" charset="0"/>
                <a:ea typeface="Open Sans" panose="020B0606030504020204" pitchFamily="34" charset="0"/>
                <a:cs typeface="Open Sans" panose="020B0606030504020204" pitchFamily="34" charset="0"/>
              </a:rPr>
              <a:t>We all want to collaborate, negotiate, have inclusive emotionally aware conversations and discussions.</a:t>
            </a:r>
          </a:p>
        </p:txBody>
      </p:sp>
      <p:sp>
        <p:nvSpPr>
          <p:cNvPr id="11" name="TextBox 10">
            <a:extLst>
              <a:ext uri="{FF2B5EF4-FFF2-40B4-BE49-F238E27FC236}">
                <a16:creationId xmlns:a16="http://schemas.microsoft.com/office/drawing/2014/main" id="{889CB253-6BC5-C43F-81E9-DD44C40CD2A1}"/>
              </a:ext>
            </a:extLst>
          </p:cNvPr>
          <p:cNvSpPr txBox="1"/>
          <p:nvPr/>
        </p:nvSpPr>
        <p:spPr>
          <a:xfrm>
            <a:off x="794011" y="5166934"/>
            <a:ext cx="7064397" cy="422360"/>
          </a:xfrm>
          <a:prstGeom prst="rect">
            <a:avLst/>
          </a:prstGeom>
          <a:noFill/>
        </p:spPr>
        <p:txBody>
          <a:bodyPr wrap="square">
            <a:spAutoFit/>
          </a:bodyPr>
          <a:lstStyle/>
          <a:p>
            <a:pPr marL="0" indent="0">
              <a:lnSpc>
                <a:spcPct val="150000"/>
              </a:lnSpc>
              <a:buNone/>
            </a:pPr>
            <a:r>
              <a:rPr lang="en-AU" sz="1600" dirty="0">
                <a:latin typeface="Open Sans" panose="020B0606030504020204" pitchFamily="34" charset="0"/>
                <a:ea typeface="Open Sans" panose="020B0606030504020204" pitchFamily="34" charset="0"/>
                <a:cs typeface="Open Sans" panose="020B0606030504020204" pitchFamily="34" charset="0"/>
              </a:rPr>
              <a:t>The following slides discuss a stepwise approach</a:t>
            </a:r>
            <a:r>
              <a:rPr lang="en-AU" sz="1600" baseline="30000" dirty="0">
                <a:latin typeface="Open Sans" panose="020B0606030504020204" pitchFamily="34" charset="0"/>
                <a:ea typeface="Open Sans" panose="020B0606030504020204" pitchFamily="34" charset="0"/>
                <a:cs typeface="Open Sans" panose="020B0606030504020204" pitchFamily="34" charset="0"/>
              </a:rPr>
              <a:t>5</a:t>
            </a:r>
            <a:r>
              <a:rPr lang="en-AU" sz="1600" dirty="0">
                <a:latin typeface="Open Sans" panose="020B0606030504020204" pitchFamily="34" charset="0"/>
                <a:ea typeface="Open Sans" panose="020B0606030504020204" pitchFamily="34" charset="0"/>
                <a:cs typeface="Open Sans" panose="020B0606030504020204" pitchFamily="34" charset="0"/>
              </a:rPr>
              <a:t> to navigating conflict.</a:t>
            </a:r>
          </a:p>
        </p:txBody>
      </p:sp>
    </p:spTree>
    <p:extLst>
      <p:ext uri="{BB962C8B-B14F-4D97-AF65-F5344CB8AC3E}">
        <p14:creationId xmlns:p14="http://schemas.microsoft.com/office/powerpoint/2010/main" val="797907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94C39-335A-7AC9-7D8F-899AA5CCBA3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5C4BB01-093C-5CFD-392F-247CEED38B95}"/>
              </a:ext>
            </a:extLst>
          </p:cNvPr>
          <p:cNvPicPr>
            <a:picLocks noChangeAspect="1"/>
          </p:cNvPicPr>
          <p:nvPr/>
        </p:nvPicPr>
        <p:blipFill>
          <a:blip r:embed="rId3"/>
          <a:stretch>
            <a:fillRect/>
          </a:stretch>
        </p:blipFill>
        <p:spPr>
          <a:xfrm>
            <a:off x="6883111" y="141856"/>
            <a:ext cx="2038635" cy="971686"/>
          </a:xfrm>
          <a:prstGeom prst="rect">
            <a:avLst/>
          </a:prstGeom>
        </p:spPr>
      </p:pic>
      <p:sp>
        <p:nvSpPr>
          <p:cNvPr id="3" name="TextBox 2">
            <a:extLst>
              <a:ext uri="{FF2B5EF4-FFF2-40B4-BE49-F238E27FC236}">
                <a16:creationId xmlns:a16="http://schemas.microsoft.com/office/drawing/2014/main" id="{E1C4A324-CDDF-74BC-FDBE-EB1C9237494E}"/>
              </a:ext>
            </a:extLst>
          </p:cNvPr>
          <p:cNvSpPr txBox="1"/>
          <p:nvPr/>
        </p:nvSpPr>
        <p:spPr>
          <a:xfrm>
            <a:off x="794011" y="913487"/>
            <a:ext cx="4131075" cy="400110"/>
          </a:xfrm>
          <a:prstGeom prst="rect">
            <a:avLst/>
          </a:prstGeom>
          <a:noFill/>
        </p:spPr>
        <p:txBody>
          <a:bodyPr wrap="square">
            <a:spAutoFit/>
          </a:bodyPr>
          <a:lstStyle/>
          <a:p>
            <a:pPr algn="l"/>
            <a:r>
              <a:rPr lang="en-AU" sz="2000" b="1" i="0" dirty="0">
                <a:solidFill>
                  <a:schemeClr val="accent1">
                    <a:lumMod val="75000"/>
                  </a:schemeClr>
                </a:solidFill>
                <a:effectLst/>
                <a:highlight>
                  <a:srgbClr val="FFFFFF"/>
                </a:highlight>
                <a:latin typeface="Open Sans" panose="020B0606030504020204" pitchFamily="34" charset="0"/>
              </a:rPr>
              <a:t>A stepwise approach</a:t>
            </a:r>
            <a:r>
              <a:rPr lang="en-AU" sz="2000" b="1" baseline="30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5</a:t>
            </a:r>
            <a:endParaRPr lang="en-AU" sz="2000" b="1" i="0" baseline="30000" dirty="0">
              <a:solidFill>
                <a:schemeClr val="accent1">
                  <a:lumMod val="75000"/>
                </a:schemeClr>
              </a:solidFill>
              <a:effectLst/>
              <a:highlight>
                <a:srgbClr val="FFFFFF"/>
              </a:highlight>
              <a:latin typeface="Open Sans" panose="020B0606030504020204" pitchFamily="34" charset="0"/>
            </a:endParaRPr>
          </a:p>
        </p:txBody>
      </p:sp>
      <p:sp>
        <p:nvSpPr>
          <p:cNvPr id="10" name="TextBox 9">
            <a:extLst>
              <a:ext uri="{FF2B5EF4-FFF2-40B4-BE49-F238E27FC236}">
                <a16:creationId xmlns:a16="http://schemas.microsoft.com/office/drawing/2014/main" id="{2E6318FA-1EFE-5643-EC73-25CB28639999}"/>
              </a:ext>
            </a:extLst>
          </p:cNvPr>
          <p:cNvSpPr txBox="1"/>
          <p:nvPr/>
        </p:nvSpPr>
        <p:spPr>
          <a:xfrm>
            <a:off x="794011" y="1535531"/>
            <a:ext cx="7174385" cy="4485010"/>
          </a:xfrm>
          <a:prstGeom prst="rect">
            <a:avLst/>
          </a:prstGeom>
          <a:noFill/>
        </p:spPr>
        <p:txBody>
          <a:bodyPr wrap="square">
            <a:spAutoFit/>
          </a:bodyPr>
          <a:lstStyle/>
          <a:p>
            <a:pPr>
              <a:lnSpc>
                <a:spcPct val="150000"/>
              </a:lnSpc>
            </a:pPr>
            <a:r>
              <a:rPr lang="en-AU" sz="1600" b="1" dirty="0">
                <a:latin typeface="Open Sans" panose="020B0606030504020204" pitchFamily="34" charset="0"/>
                <a:ea typeface="Open Sans" panose="020B0606030504020204" pitchFamily="34" charset="0"/>
                <a:cs typeface="Open Sans" panose="020B0606030504020204" pitchFamily="34" charset="0"/>
              </a:rPr>
              <a:t>1. Notice the conflict</a:t>
            </a:r>
          </a:p>
          <a:p>
            <a:pPr>
              <a:lnSpc>
                <a:spcPct val="150000"/>
              </a:lnSpc>
            </a:pPr>
            <a:r>
              <a:rPr lang="en-AU" sz="1600" dirty="0">
                <a:latin typeface="Open Sans" panose="020B0606030504020204" pitchFamily="34" charset="0"/>
                <a:ea typeface="Open Sans" panose="020B0606030504020204" pitchFamily="34" charset="0"/>
                <a:cs typeface="Open Sans" panose="020B0606030504020204" pitchFamily="34" charset="0"/>
              </a:rPr>
              <a:t>Ask yourself – are you feeling angry or irritated?</a:t>
            </a:r>
          </a:p>
          <a:p>
            <a:pPr>
              <a:lnSpc>
                <a:spcPct val="150000"/>
              </a:lnSpc>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AU" sz="1600" b="1" dirty="0">
                <a:latin typeface="Open Sans" panose="020B0606030504020204" pitchFamily="34" charset="0"/>
                <a:ea typeface="Open Sans" panose="020B0606030504020204" pitchFamily="34" charset="0"/>
                <a:cs typeface="Open Sans" panose="020B0606030504020204" pitchFamily="34" charset="0"/>
              </a:rPr>
              <a:t>2. Prepare yourself</a:t>
            </a:r>
            <a:br>
              <a:rPr lang="en-AU" sz="1600" dirty="0">
                <a:latin typeface="Open Sans" panose="020B0606030504020204" pitchFamily="34" charset="0"/>
                <a:ea typeface="Open Sans" panose="020B0606030504020204" pitchFamily="34" charset="0"/>
                <a:cs typeface="Open Sans" panose="020B0606030504020204" pitchFamily="34" charset="0"/>
              </a:rPr>
            </a:br>
            <a:r>
              <a:rPr lang="en-AU" sz="1600" dirty="0">
                <a:latin typeface="Open Sans" panose="020B0606030504020204" pitchFamily="34" charset="0"/>
                <a:ea typeface="Open Sans" panose="020B0606030504020204" pitchFamily="34" charset="0"/>
                <a:cs typeface="Open Sans" panose="020B0606030504020204" pitchFamily="34" charset="0"/>
              </a:rPr>
              <a:t>Am I thinking straight? Am I too angry to fully listen?</a:t>
            </a:r>
          </a:p>
          <a:p>
            <a:pPr>
              <a:lnSpc>
                <a:spcPct val="150000"/>
              </a:lnSpc>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AU" sz="1600" b="1" dirty="0">
                <a:latin typeface="Open Sans" panose="020B0606030504020204" pitchFamily="34" charset="0"/>
                <a:ea typeface="Open Sans" panose="020B0606030504020204" pitchFamily="34" charset="0"/>
                <a:cs typeface="Open Sans" panose="020B0606030504020204" pitchFamily="34" charset="0"/>
              </a:rPr>
              <a:t>3. Find a non-judgemental starting point</a:t>
            </a:r>
          </a:p>
          <a:p>
            <a:pPr>
              <a:lnSpc>
                <a:spcPct val="150000"/>
              </a:lnSpc>
            </a:pPr>
            <a:r>
              <a:rPr lang="en-AU" sz="1600" dirty="0">
                <a:latin typeface="Open Sans" panose="020B0606030504020204" pitchFamily="34" charset="0"/>
                <a:ea typeface="Open Sans" panose="020B0606030504020204" pitchFamily="34" charset="0"/>
                <a:cs typeface="Open Sans" panose="020B0606030504020204" pitchFamily="34" charset="0"/>
              </a:rPr>
              <a:t>What would an impartial third person say this conflict is all about?</a:t>
            </a:r>
          </a:p>
          <a:p>
            <a:pPr>
              <a:lnSpc>
                <a:spcPct val="150000"/>
              </a:lnSpc>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AU" sz="1600" b="1" dirty="0">
                <a:latin typeface="Open Sans" panose="020B0606030504020204" pitchFamily="34" charset="0"/>
                <a:ea typeface="Open Sans" panose="020B0606030504020204" pitchFamily="34" charset="0"/>
                <a:cs typeface="Open Sans" panose="020B0606030504020204" pitchFamily="34" charset="0"/>
              </a:rPr>
              <a:t>4. Reframe emotionally charged issues</a:t>
            </a:r>
          </a:p>
          <a:p>
            <a:pPr>
              <a:lnSpc>
                <a:spcPct val="150000"/>
              </a:lnSpc>
            </a:pPr>
            <a:r>
              <a:rPr lang="en-AU" sz="1600" dirty="0">
                <a:latin typeface="Open Sans" panose="020B0606030504020204" pitchFamily="34" charset="0"/>
                <a:ea typeface="Open Sans" panose="020B0606030504020204" pitchFamily="34" charset="0"/>
                <a:cs typeface="Open Sans" panose="020B0606030504020204" pitchFamily="34" charset="0"/>
              </a:rPr>
              <a:t>How can I reframe my thoughts and language so move away from “I’m right”?</a:t>
            </a:r>
          </a:p>
        </p:txBody>
      </p:sp>
    </p:spTree>
    <p:extLst>
      <p:ext uri="{BB962C8B-B14F-4D97-AF65-F5344CB8AC3E}">
        <p14:creationId xmlns:p14="http://schemas.microsoft.com/office/powerpoint/2010/main" val="1555336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F315-7F62-7F88-6BFE-0B6B67E4672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99429F5-3AD2-99A3-0D06-D4B628E3C1F0}"/>
              </a:ext>
            </a:extLst>
          </p:cNvPr>
          <p:cNvPicPr>
            <a:picLocks noChangeAspect="1"/>
          </p:cNvPicPr>
          <p:nvPr/>
        </p:nvPicPr>
        <p:blipFill>
          <a:blip r:embed="rId3"/>
          <a:stretch>
            <a:fillRect/>
          </a:stretch>
        </p:blipFill>
        <p:spPr>
          <a:xfrm>
            <a:off x="6883111" y="141856"/>
            <a:ext cx="2038635" cy="971686"/>
          </a:xfrm>
          <a:prstGeom prst="rect">
            <a:avLst/>
          </a:prstGeom>
        </p:spPr>
      </p:pic>
      <p:sp>
        <p:nvSpPr>
          <p:cNvPr id="3" name="TextBox 2">
            <a:extLst>
              <a:ext uri="{FF2B5EF4-FFF2-40B4-BE49-F238E27FC236}">
                <a16:creationId xmlns:a16="http://schemas.microsoft.com/office/drawing/2014/main" id="{69A92326-A313-AD34-B955-B8B8E2643046}"/>
              </a:ext>
            </a:extLst>
          </p:cNvPr>
          <p:cNvSpPr txBox="1"/>
          <p:nvPr/>
        </p:nvSpPr>
        <p:spPr>
          <a:xfrm>
            <a:off x="794011" y="913487"/>
            <a:ext cx="4131075" cy="400110"/>
          </a:xfrm>
          <a:prstGeom prst="rect">
            <a:avLst/>
          </a:prstGeom>
          <a:noFill/>
        </p:spPr>
        <p:txBody>
          <a:bodyPr wrap="square">
            <a:spAutoFit/>
          </a:bodyPr>
          <a:lstStyle/>
          <a:p>
            <a:pPr algn="l"/>
            <a:r>
              <a:rPr lang="en-AU" sz="2000" b="1" i="0" dirty="0">
                <a:solidFill>
                  <a:schemeClr val="accent1">
                    <a:lumMod val="75000"/>
                  </a:schemeClr>
                </a:solidFill>
                <a:effectLst/>
                <a:highlight>
                  <a:srgbClr val="FFFFFF"/>
                </a:highlight>
                <a:latin typeface="Open Sans" panose="020B0606030504020204" pitchFamily="34" charset="0"/>
              </a:rPr>
              <a:t>A stepwise approach</a:t>
            </a:r>
            <a:r>
              <a:rPr lang="en-AU" sz="2000" b="1" baseline="30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5</a:t>
            </a:r>
            <a:endParaRPr lang="en-AU" sz="2000" b="1" i="0" baseline="30000" dirty="0">
              <a:solidFill>
                <a:schemeClr val="accent1">
                  <a:lumMod val="75000"/>
                </a:schemeClr>
              </a:solidFill>
              <a:effectLst/>
              <a:highlight>
                <a:srgbClr val="FFFFFF"/>
              </a:highlight>
              <a:latin typeface="Open Sans" panose="020B0606030504020204" pitchFamily="34" charset="0"/>
            </a:endParaRPr>
          </a:p>
        </p:txBody>
      </p:sp>
      <p:sp>
        <p:nvSpPr>
          <p:cNvPr id="10" name="TextBox 9">
            <a:extLst>
              <a:ext uri="{FF2B5EF4-FFF2-40B4-BE49-F238E27FC236}">
                <a16:creationId xmlns:a16="http://schemas.microsoft.com/office/drawing/2014/main" id="{8B4227EA-494F-9927-A763-70D28E07DC85}"/>
              </a:ext>
            </a:extLst>
          </p:cNvPr>
          <p:cNvSpPr txBox="1"/>
          <p:nvPr/>
        </p:nvSpPr>
        <p:spPr>
          <a:xfrm>
            <a:off x="794011" y="1535531"/>
            <a:ext cx="7174385" cy="3377015"/>
          </a:xfrm>
          <a:prstGeom prst="rect">
            <a:avLst/>
          </a:prstGeom>
          <a:noFill/>
        </p:spPr>
        <p:txBody>
          <a:bodyPr wrap="square">
            <a:spAutoFit/>
          </a:bodyPr>
          <a:lstStyle/>
          <a:p>
            <a:pPr>
              <a:lnSpc>
                <a:spcPct val="150000"/>
              </a:lnSpc>
            </a:pPr>
            <a:r>
              <a:rPr lang="en-AU" sz="1600" b="1" dirty="0">
                <a:latin typeface="Open Sans" panose="020B0606030504020204" pitchFamily="34" charset="0"/>
                <a:ea typeface="Open Sans" panose="020B0606030504020204" pitchFamily="34" charset="0"/>
                <a:cs typeface="Open Sans" panose="020B0606030504020204" pitchFamily="34" charset="0"/>
              </a:rPr>
              <a:t>5. Respond empathetically</a:t>
            </a:r>
          </a:p>
          <a:p>
            <a:pPr>
              <a:lnSpc>
                <a:spcPct val="150000"/>
              </a:lnSpc>
            </a:pPr>
            <a:r>
              <a:rPr lang="en-AU" sz="1600" dirty="0">
                <a:latin typeface="Open Sans" panose="020B0606030504020204" pitchFamily="34" charset="0"/>
                <a:ea typeface="Open Sans" panose="020B0606030504020204" pitchFamily="34" charset="0"/>
                <a:cs typeface="Open Sans" panose="020B0606030504020204" pitchFamily="34" charset="0"/>
              </a:rPr>
              <a:t>Have I responded showing I understand others’ feelings and points of view?</a:t>
            </a:r>
          </a:p>
          <a:p>
            <a:pPr>
              <a:lnSpc>
                <a:spcPct val="150000"/>
              </a:lnSpc>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AU" sz="1600" b="1" dirty="0">
                <a:latin typeface="Open Sans" panose="020B0606030504020204" pitchFamily="34" charset="0"/>
                <a:ea typeface="Open Sans" panose="020B0606030504020204" pitchFamily="34" charset="0"/>
                <a:cs typeface="Open Sans" panose="020B0606030504020204" pitchFamily="34" charset="0"/>
              </a:rPr>
              <a:t>6. Look for solutions that meet the needs of all</a:t>
            </a:r>
            <a:br>
              <a:rPr lang="en-AU" sz="1600" dirty="0">
                <a:latin typeface="Open Sans" panose="020B0606030504020204" pitchFamily="34" charset="0"/>
                <a:ea typeface="Open Sans" panose="020B0606030504020204" pitchFamily="34" charset="0"/>
                <a:cs typeface="Open Sans" panose="020B0606030504020204" pitchFamily="34" charset="0"/>
              </a:rPr>
            </a:br>
            <a:r>
              <a:rPr lang="en-AU" sz="1600" dirty="0">
                <a:latin typeface="Open Sans" panose="020B0606030504020204" pitchFamily="34" charset="0"/>
                <a:ea typeface="Open Sans" panose="020B0606030504020204" pitchFamily="34" charset="0"/>
                <a:cs typeface="Open Sans" panose="020B0606030504020204" pitchFamily="34" charset="0"/>
              </a:rPr>
              <a:t>Does this option address the other person’s and my concerns?</a:t>
            </a:r>
          </a:p>
          <a:p>
            <a:pPr>
              <a:lnSpc>
                <a:spcPct val="150000"/>
              </a:lnSpc>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AU" sz="1600" b="1" dirty="0">
                <a:latin typeface="Open Sans" panose="020B0606030504020204" pitchFamily="34" charset="0"/>
                <a:ea typeface="Open Sans" panose="020B0606030504020204" pitchFamily="34" charset="0"/>
                <a:cs typeface="Open Sans" panose="020B0606030504020204" pitchFamily="34" charset="0"/>
              </a:rPr>
              <a:t>7. If no satisfactory agreement can be reached, get help</a:t>
            </a:r>
          </a:p>
          <a:p>
            <a:pPr>
              <a:lnSpc>
                <a:spcPct val="150000"/>
              </a:lnSpc>
            </a:pPr>
            <a:r>
              <a:rPr lang="en-AU" sz="1600" dirty="0">
                <a:latin typeface="Open Sans" panose="020B0606030504020204" pitchFamily="34" charset="0"/>
                <a:ea typeface="Open Sans" panose="020B0606030504020204" pitchFamily="34" charset="0"/>
                <a:cs typeface="Open Sans" panose="020B0606030504020204" pitchFamily="34" charset="0"/>
              </a:rPr>
              <a:t>Who can you call for back up?</a:t>
            </a:r>
          </a:p>
        </p:txBody>
      </p:sp>
    </p:spTree>
    <p:extLst>
      <p:ext uri="{BB962C8B-B14F-4D97-AF65-F5344CB8AC3E}">
        <p14:creationId xmlns:p14="http://schemas.microsoft.com/office/powerpoint/2010/main" val="3515461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5B04B-69FD-FFD6-6B58-CFC6539F608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4E09D64-EC61-42BD-CCDA-ECD7F83E1862}"/>
              </a:ext>
            </a:extLst>
          </p:cNvPr>
          <p:cNvPicPr>
            <a:picLocks noChangeAspect="1"/>
          </p:cNvPicPr>
          <p:nvPr/>
        </p:nvPicPr>
        <p:blipFill>
          <a:blip r:embed="rId3"/>
          <a:stretch>
            <a:fillRect/>
          </a:stretch>
        </p:blipFill>
        <p:spPr>
          <a:xfrm>
            <a:off x="6883111" y="141856"/>
            <a:ext cx="2038635" cy="971686"/>
          </a:xfrm>
          <a:prstGeom prst="rect">
            <a:avLst/>
          </a:prstGeom>
        </p:spPr>
      </p:pic>
      <p:sp>
        <p:nvSpPr>
          <p:cNvPr id="3" name="TextBox 2">
            <a:extLst>
              <a:ext uri="{FF2B5EF4-FFF2-40B4-BE49-F238E27FC236}">
                <a16:creationId xmlns:a16="http://schemas.microsoft.com/office/drawing/2014/main" id="{F6DEC2DB-CE7F-D36E-2215-B4E6D3B04DFD}"/>
              </a:ext>
            </a:extLst>
          </p:cNvPr>
          <p:cNvSpPr txBox="1"/>
          <p:nvPr/>
        </p:nvSpPr>
        <p:spPr>
          <a:xfrm>
            <a:off x="794011" y="913487"/>
            <a:ext cx="4131075" cy="400110"/>
          </a:xfrm>
          <a:prstGeom prst="rect">
            <a:avLst/>
          </a:prstGeom>
          <a:noFill/>
        </p:spPr>
        <p:txBody>
          <a:bodyPr wrap="square">
            <a:spAutoFit/>
          </a:bodyPr>
          <a:lstStyle/>
          <a:p>
            <a:pPr algn="l"/>
            <a:r>
              <a:rPr lang="en-AU" sz="2000" b="1" i="0" dirty="0">
                <a:solidFill>
                  <a:schemeClr val="accent1">
                    <a:lumMod val="75000"/>
                  </a:schemeClr>
                </a:solidFill>
                <a:effectLst/>
                <a:highlight>
                  <a:srgbClr val="FFFFFF"/>
                </a:highlight>
                <a:latin typeface="Open Sans" panose="020B0606030504020204" pitchFamily="34" charset="0"/>
              </a:rPr>
              <a:t>Film – Managing Conflict</a:t>
            </a:r>
            <a:endParaRPr lang="en-AU" sz="2000" b="1" i="0" baseline="30000" dirty="0">
              <a:solidFill>
                <a:schemeClr val="accent1">
                  <a:lumMod val="75000"/>
                </a:schemeClr>
              </a:solidFill>
              <a:effectLst/>
              <a:highlight>
                <a:srgbClr val="FFFFFF"/>
              </a:highlight>
              <a:latin typeface="Open Sans" panose="020B0606030504020204" pitchFamily="34" charset="0"/>
            </a:endParaRPr>
          </a:p>
        </p:txBody>
      </p:sp>
      <p:sp>
        <p:nvSpPr>
          <p:cNvPr id="10" name="TextBox 9">
            <a:extLst>
              <a:ext uri="{FF2B5EF4-FFF2-40B4-BE49-F238E27FC236}">
                <a16:creationId xmlns:a16="http://schemas.microsoft.com/office/drawing/2014/main" id="{850FE585-17FF-CB23-4784-28CF387A8160}"/>
              </a:ext>
            </a:extLst>
          </p:cNvPr>
          <p:cNvSpPr txBox="1"/>
          <p:nvPr/>
        </p:nvSpPr>
        <p:spPr>
          <a:xfrm>
            <a:off x="794011" y="1566743"/>
            <a:ext cx="7788674" cy="3469348"/>
          </a:xfrm>
          <a:prstGeom prst="rect">
            <a:avLst/>
          </a:prstGeom>
          <a:noFill/>
        </p:spPr>
        <p:txBody>
          <a:bodyPr wrap="square">
            <a:spAutoFit/>
          </a:bodyPr>
          <a:lstStyle/>
          <a:p>
            <a:pPr>
              <a:lnSpc>
                <a:spcPct val="150000"/>
              </a:lnSpc>
            </a:pPr>
            <a:r>
              <a:rPr lang="en-AU" sz="2000" dirty="0">
                <a:latin typeface="Open Sans" panose="020B0606030504020204" pitchFamily="34" charset="0"/>
                <a:ea typeface="Open Sans" panose="020B0606030504020204" pitchFamily="34" charset="0"/>
                <a:cs typeface="Open Sans" panose="020B0606030504020204" pitchFamily="34" charset="0"/>
                <a:hlinkClick r:id="rId4"/>
              </a:rPr>
              <a:t>CLICK THIS LINK </a:t>
            </a:r>
            <a:endParaRPr lang="en-AU" sz="20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AU" sz="1600" dirty="0">
                <a:latin typeface="Open Sans" panose="020B0606030504020204" pitchFamily="34" charset="0"/>
                <a:ea typeface="Open Sans" panose="020B0606030504020204" pitchFamily="34" charset="0"/>
                <a:cs typeface="Open Sans" panose="020B0606030504020204" pitchFamily="34" charset="0"/>
              </a:rPr>
              <a:t>To watch the film ‘Managing Conflict’ (4 mins and 9 sec)</a:t>
            </a:r>
          </a:p>
          <a:p>
            <a:pPr>
              <a:lnSpc>
                <a:spcPct val="150000"/>
              </a:lnSpc>
            </a:pPr>
            <a:br>
              <a:rPr lang="en-AU" sz="1600" b="0" i="0" dirty="0">
                <a:solidFill>
                  <a:srgbClr val="212529"/>
                </a:solidFill>
                <a:effectLst/>
                <a:latin typeface="Open Sans" panose="020B0606030504020204" pitchFamily="34" charset="0"/>
              </a:rPr>
            </a:br>
            <a:r>
              <a:rPr lang="en-AU" sz="1600" b="0" i="0" dirty="0">
                <a:effectLst/>
                <a:latin typeface="Open Sans" panose="020B0606030504020204" pitchFamily="34" charset="0"/>
              </a:rPr>
              <a:t>The scenario in the film demonstrates the complexities around managing the needs of one patient, George, and his relatives. As you watch these interactions, think about the responses shown and consider which ones you could adapt and adopt in your own practice.</a:t>
            </a:r>
            <a:endParaRPr lang="en-AU" sz="1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AU"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raphic 1" descr="Cursor outline">
            <a:extLst>
              <a:ext uri="{FF2B5EF4-FFF2-40B4-BE49-F238E27FC236}">
                <a16:creationId xmlns:a16="http://schemas.microsoft.com/office/drawing/2014/main" id="{19964A5A-622C-1BFB-563A-A9E1623D21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526087">
            <a:off x="2841300" y="1388171"/>
            <a:ext cx="757252" cy="757252"/>
          </a:xfrm>
          <a:prstGeom prst="rect">
            <a:avLst/>
          </a:prstGeom>
        </p:spPr>
      </p:pic>
      <p:pic>
        <p:nvPicPr>
          <p:cNvPr id="5" name="Picture 4">
            <a:extLst>
              <a:ext uri="{FF2B5EF4-FFF2-40B4-BE49-F238E27FC236}">
                <a16:creationId xmlns:a16="http://schemas.microsoft.com/office/drawing/2014/main" id="{385DEBBB-C4EA-4842-931A-7823A57AA914}"/>
              </a:ext>
            </a:extLst>
          </p:cNvPr>
          <p:cNvPicPr>
            <a:picLocks noChangeAspect="1"/>
          </p:cNvPicPr>
          <p:nvPr/>
        </p:nvPicPr>
        <p:blipFill>
          <a:blip r:embed="rId7"/>
          <a:stretch>
            <a:fillRect/>
          </a:stretch>
        </p:blipFill>
        <p:spPr>
          <a:xfrm>
            <a:off x="4063085" y="4242888"/>
            <a:ext cx="4619188" cy="2311738"/>
          </a:xfrm>
          <a:prstGeom prst="rect">
            <a:avLst/>
          </a:prstGeom>
        </p:spPr>
      </p:pic>
    </p:spTree>
    <p:extLst>
      <p:ext uri="{BB962C8B-B14F-4D97-AF65-F5344CB8AC3E}">
        <p14:creationId xmlns:p14="http://schemas.microsoft.com/office/powerpoint/2010/main" val="2970926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A60DC-004F-C1DB-55E7-4F3BBDE9C639}"/>
              </a:ext>
            </a:extLst>
          </p:cNvPr>
          <p:cNvPicPr>
            <a:picLocks noChangeAspect="1"/>
          </p:cNvPicPr>
          <p:nvPr/>
        </p:nvPicPr>
        <p:blipFill>
          <a:blip r:embed="rId2"/>
          <a:stretch>
            <a:fillRect/>
          </a:stretch>
        </p:blipFill>
        <p:spPr>
          <a:xfrm>
            <a:off x="6883111" y="141856"/>
            <a:ext cx="2038635" cy="971686"/>
          </a:xfrm>
          <a:prstGeom prst="rect">
            <a:avLst/>
          </a:prstGeom>
        </p:spPr>
      </p:pic>
      <p:sp>
        <p:nvSpPr>
          <p:cNvPr id="4" name="TextBox 3">
            <a:extLst>
              <a:ext uri="{FF2B5EF4-FFF2-40B4-BE49-F238E27FC236}">
                <a16:creationId xmlns:a16="http://schemas.microsoft.com/office/drawing/2014/main" id="{45EA1C02-698E-3CDB-55EC-2876251C4D0A}"/>
              </a:ext>
            </a:extLst>
          </p:cNvPr>
          <p:cNvSpPr txBox="1"/>
          <p:nvPr/>
        </p:nvSpPr>
        <p:spPr>
          <a:xfrm>
            <a:off x="585926" y="1094162"/>
            <a:ext cx="7972147" cy="4023345"/>
          </a:xfrm>
          <a:prstGeom prst="rect">
            <a:avLst/>
          </a:prstGeom>
          <a:noFill/>
        </p:spPr>
        <p:txBody>
          <a:bodyPr wrap="square">
            <a:spAutoFit/>
          </a:bodyPr>
          <a:lstStyle/>
          <a:p>
            <a:pPr algn="l"/>
            <a:r>
              <a:rPr lang="en-AU" sz="2000" b="1" i="0" dirty="0">
                <a:solidFill>
                  <a:srgbClr val="1D73BB"/>
                </a:solidFill>
                <a:effectLst/>
                <a:highlight>
                  <a:srgbClr val="FFFFFF"/>
                </a:highlight>
                <a:latin typeface="Open Sans" panose="020B0606030504020204" pitchFamily="34" charset="0"/>
              </a:rPr>
              <a:t>Summary</a:t>
            </a:r>
          </a:p>
          <a:p>
            <a:pPr algn="l"/>
            <a:endParaRPr lang="en-AU" b="1" i="0" dirty="0">
              <a:solidFill>
                <a:srgbClr val="15845F"/>
              </a:solidFill>
              <a:effectLst/>
              <a:highlight>
                <a:srgbClr val="FFFFFF"/>
              </a:highlight>
              <a:latin typeface="Open Sans" panose="020B0606030504020204" pitchFamily="34" charset="0"/>
            </a:endParaRPr>
          </a:p>
          <a:p>
            <a:pPr marL="285750" indent="-285750" algn="just">
              <a:lnSpc>
                <a:spcPct val="20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Patients and families are a central part of healthcare teams.</a:t>
            </a:r>
          </a:p>
          <a:p>
            <a:pPr marL="285750" indent="-285750" algn="just">
              <a:lnSpc>
                <a:spcPct val="20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Effective teamwork encompasses leadership, clear goals, clear roles, trust, respect, and a cultural readiness to allow patients to steer care.</a:t>
            </a:r>
          </a:p>
          <a:p>
            <a:pPr marL="285750" indent="-285750" algn="just">
              <a:lnSpc>
                <a:spcPct val="20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Effective </a:t>
            </a:r>
            <a:r>
              <a:rPr lang="en-US" sz="1600" dirty="0" err="1">
                <a:latin typeface="Open Sans" panose="020B0606030504020204" pitchFamily="34" charset="0"/>
                <a:ea typeface="Open Sans" panose="020B0606030504020204" pitchFamily="34" charset="0"/>
                <a:cs typeface="Open Sans" panose="020B0606030504020204" pitchFamily="34" charset="0"/>
              </a:rPr>
              <a:t>end-of-life</a:t>
            </a:r>
            <a:r>
              <a:rPr lang="en-US" sz="1600" dirty="0">
                <a:latin typeface="Open Sans" panose="020B0606030504020204" pitchFamily="34" charset="0"/>
                <a:ea typeface="Open Sans" panose="020B0606030504020204" pitchFamily="34" charset="0"/>
                <a:cs typeface="Open Sans" panose="020B0606030504020204" pitchFamily="34" charset="0"/>
              </a:rPr>
              <a:t> care requires you to speak up to advocate.</a:t>
            </a:r>
          </a:p>
          <a:p>
            <a:pPr marL="285750" indent="-285750" algn="just">
              <a:lnSpc>
                <a:spcPct val="20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Feeling safe to speak up is a key to effective teams.</a:t>
            </a:r>
          </a:p>
          <a:p>
            <a:pPr marL="285750" indent="-285750" algn="just">
              <a:lnSpc>
                <a:spcPct val="20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Everyone in the team can learn about the best way to approach conflict.</a:t>
            </a:r>
          </a:p>
          <a:p>
            <a:pPr marL="285750" indent="-285750" algn="just">
              <a:lnSpc>
                <a:spcPct val="20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Resources are available to assist you to change your practice.</a:t>
            </a:r>
          </a:p>
        </p:txBody>
      </p:sp>
    </p:spTree>
    <p:extLst>
      <p:ext uri="{BB962C8B-B14F-4D97-AF65-F5344CB8AC3E}">
        <p14:creationId xmlns:p14="http://schemas.microsoft.com/office/powerpoint/2010/main" val="839292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A60DC-004F-C1DB-55E7-4F3BBDE9C639}"/>
              </a:ext>
            </a:extLst>
          </p:cNvPr>
          <p:cNvPicPr>
            <a:picLocks noChangeAspect="1"/>
          </p:cNvPicPr>
          <p:nvPr/>
        </p:nvPicPr>
        <p:blipFill>
          <a:blip r:embed="rId2"/>
          <a:stretch>
            <a:fillRect/>
          </a:stretch>
        </p:blipFill>
        <p:spPr>
          <a:xfrm>
            <a:off x="6883111" y="141856"/>
            <a:ext cx="2038635" cy="971686"/>
          </a:xfrm>
          <a:prstGeom prst="rect">
            <a:avLst/>
          </a:prstGeom>
        </p:spPr>
      </p:pic>
      <p:sp>
        <p:nvSpPr>
          <p:cNvPr id="8" name="TextBox 7">
            <a:extLst>
              <a:ext uri="{FF2B5EF4-FFF2-40B4-BE49-F238E27FC236}">
                <a16:creationId xmlns:a16="http://schemas.microsoft.com/office/drawing/2014/main" id="{EC227CC7-64D3-E5AE-3321-3A7DDC5082B2}"/>
              </a:ext>
            </a:extLst>
          </p:cNvPr>
          <p:cNvSpPr txBox="1"/>
          <p:nvPr/>
        </p:nvSpPr>
        <p:spPr>
          <a:xfrm>
            <a:off x="661385" y="928876"/>
            <a:ext cx="6085643" cy="369332"/>
          </a:xfrm>
          <a:prstGeom prst="rect">
            <a:avLst/>
          </a:prstGeom>
          <a:noFill/>
        </p:spPr>
        <p:txBody>
          <a:bodyPr wrap="square">
            <a:spAutoFit/>
          </a:bodyPr>
          <a:lstStyle/>
          <a:p>
            <a:pPr algn="l"/>
            <a:r>
              <a:rPr lang="en-AU" b="1" dirty="0">
                <a:solidFill>
                  <a:srgbClr val="1D73BB"/>
                </a:solidFill>
                <a:latin typeface="Open Sans" panose="020B0606030504020204" pitchFamily="34" charset="0"/>
              </a:rPr>
              <a:t>Which modules should I complete next?</a:t>
            </a:r>
            <a:endParaRPr lang="en-AU" b="1" i="0" u="sng" dirty="0">
              <a:solidFill>
                <a:srgbClr val="1D73BB"/>
              </a:solidFill>
              <a:effectLst/>
              <a:latin typeface="Open Sans" panose="020B0606030504020204" pitchFamily="34" charset="0"/>
            </a:endParaRPr>
          </a:p>
        </p:txBody>
      </p:sp>
      <p:sp>
        <p:nvSpPr>
          <p:cNvPr id="16" name="TextBox 15">
            <a:extLst>
              <a:ext uri="{FF2B5EF4-FFF2-40B4-BE49-F238E27FC236}">
                <a16:creationId xmlns:a16="http://schemas.microsoft.com/office/drawing/2014/main" id="{64BF0024-81B9-AD58-F1F6-BFA163CEE9B7}"/>
              </a:ext>
            </a:extLst>
          </p:cNvPr>
          <p:cNvSpPr txBox="1"/>
          <p:nvPr/>
        </p:nvSpPr>
        <p:spPr>
          <a:xfrm>
            <a:off x="1349933" y="3177593"/>
            <a:ext cx="2677084" cy="369332"/>
          </a:xfrm>
          <a:prstGeom prst="rect">
            <a:avLst/>
          </a:prstGeom>
          <a:noFill/>
        </p:spPr>
        <p:txBody>
          <a:bodyPr wrap="square">
            <a:spAutoFit/>
          </a:bodyPr>
          <a:lstStyle/>
          <a:p>
            <a:r>
              <a:rPr lang="en-AU" dirty="0"/>
              <a:t>Coordinating Patient Care</a:t>
            </a:r>
          </a:p>
        </p:txBody>
      </p:sp>
      <p:sp>
        <p:nvSpPr>
          <p:cNvPr id="17" name="Rectangle: Rounded Corners 16">
            <a:extLst>
              <a:ext uri="{FF2B5EF4-FFF2-40B4-BE49-F238E27FC236}">
                <a16:creationId xmlns:a16="http://schemas.microsoft.com/office/drawing/2014/main" id="{3CC31C23-0D86-0ECE-4FAE-85CA1789BFF6}"/>
              </a:ext>
            </a:extLst>
          </p:cNvPr>
          <p:cNvSpPr/>
          <p:nvPr/>
        </p:nvSpPr>
        <p:spPr>
          <a:xfrm>
            <a:off x="900298" y="1669002"/>
            <a:ext cx="3671702" cy="193163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TextBox 23">
            <a:extLst>
              <a:ext uri="{FF2B5EF4-FFF2-40B4-BE49-F238E27FC236}">
                <a16:creationId xmlns:a16="http://schemas.microsoft.com/office/drawing/2014/main" id="{8F20F7E9-4625-B410-A042-CEE227043B32}"/>
              </a:ext>
            </a:extLst>
          </p:cNvPr>
          <p:cNvSpPr txBox="1"/>
          <p:nvPr/>
        </p:nvSpPr>
        <p:spPr>
          <a:xfrm>
            <a:off x="1072315" y="5835950"/>
            <a:ext cx="3499685" cy="646331"/>
          </a:xfrm>
          <a:prstGeom prst="rect">
            <a:avLst/>
          </a:prstGeom>
          <a:noFill/>
        </p:spPr>
        <p:txBody>
          <a:bodyPr wrap="square">
            <a:spAutoFit/>
          </a:bodyPr>
          <a:lstStyle/>
          <a:p>
            <a:r>
              <a:rPr lang="en-AU" dirty="0"/>
              <a:t>Voluntary Assisted Dying in Acute Hospitals</a:t>
            </a:r>
          </a:p>
        </p:txBody>
      </p:sp>
      <p:pic>
        <p:nvPicPr>
          <p:cNvPr id="31" name="Picture 30">
            <a:extLst>
              <a:ext uri="{FF2B5EF4-FFF2-40B4-BE49-F238E27FC236}">
                <a16:creationId xmlns:a16="http://schemas.microsoft.com/office/drawing/2014/main" id="{EAEAD5E3-AF5D-B9CE-09C2-55C5952FE53A}"/>
              </a:ext>
            </a:extLst>
          </p:cNvPr>
          <p:cNvPicPr>
            <a:picLocks noChangeAspect="1"/>
          </p:cNvPicPr>
          <p:nvPr/>
        </p:nvPicPr>
        <p:blipFill rotWithShape="1">
          <a:blip r:embed="rId3"/>
          <a:srcRect l="12485" t="6833" r="14924" b="10930"/>
          <a:stretch/>
        </p:blipFill>
        <p:spPr>
          <a:xfrm>
            <a:off x="5427172" y="3937229"/>
            <a:ext cx="2911876" cy="27715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2" name="Rectangle: Rounded Corners 31">
            <a:extLst>
              <a:ext uri="{FF2B5EF4-FFF2-40B4-BE49-F238E27FC236}">
                <a16:creationId xmlns:a16="http://schemas.microsoft.com/office/drawing/2014/main" id="{1A7E1966-B26A-92F2-1AC8-36FFFBA4E4BD}"/>
              </a:ext>
            </a:extLst>
          </p:cNvPr>
          <p:cNvSpPr/>
          <p:nvPr/>
        </p:nvSpPr>
        <p:spPr>
          <a:xfrm>
            <a:off x="5095095" y="1669002"/>
            <a:ext cx="3671702" cy="193163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Rectangle: Rounded Corners 32">
            <a:extLst>
              <a:ext uri="{FF2B5EF4-FFF2-40B4-BE49-F238E27FC236}">
                <a16:creationId xmlns:a16="http://schemas.microsoft.com/office/drawing/2014/main" id="{507C3818-9339-4B85-3C61-160A52FDF2E2}"/>
              </a:ext>
            </a:extLst>
          </p:cNvPr>
          <p:cNvSpPr/>
          <p:nvPr/>
        </p:nvSpPr>
        <p:spPr>
          <a:xfrm>
            <a:off x="804952" y="4519791"/>
            <a:ext cx="3767048" cy="196249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 name="Picture 2" descr="A cartoon of a person's face and a puzzle piece&#10;&#10;AI-generated content may be incorrect.">
            <a:extLst>
              <a:ext uri="{FF2B5EF4-FFF2-40B4-BE49-F238E27FC236}">
                <a16:creationId xmlns:a16="http://schemas.microsoft.com/office/drawing/2014/main" id="{85DF4A12-FCEC-68B1-5698-8155E9A8DB25}"/>
              </a:ext>
            </a:extLst>
          </p:cNvPr>
          <p:cNvPicPr>
            <a:picLocks noChangeAspect="1"/>
          </p:cNvPicPr>
          <p:nvPr/>
        </p:nvPicPr>
        <p:blipFill>
          <a:blip r:embed="rId4" cstate="print">
            <a:extLst>
              <a:ext uri="{28A0092B-C50C-407E-A947-70E740481C1C}">
                <a14:useLocalDpi xmlns:a14="http://schemas.microsoft.com/office/drawing/2010/main" val="0"/>
              </a:ext>
            </a:extLst>
          </a:blip>
          <a:srcRect l="7184" t="8705" r="6859" b="12625"/>
          <a:stretch/>
        </p:blipFill>
        <p:spPr>
          <a:xfrm>
            <a:off x="1350691" y="1749306"/>
            <a:ext cx="2770913" cy="1341385"/>
          </a:xfrm>
          <a:prstGeom prst="rect">
            <a:avLst/>
          </a:prstGeom>
        </p:spPr>
      </p:pic>
      <p:sp>
        <p:nvSpPr>
          <p:cNvPr id="5" name="TextBox 4">
            <a:extLst>
              <a:ext uri="{FF2B5EF4-FFF2-40B4-BE49-F238E27FC236}">
                <a16:creationId xmlns:a16="http://schemas.microsoft.com/office/drawing/2014/main" id="{535C1C80-8534-9391-2585-0688B75A08D9}"/>
              </a:ext>
            </a:extLst>
          </p:cNvPr>
          <p:cNvSpPr txBox="1"/>
          <p:nvPr/>
        </p:nvSpPr>
        <p:spPr>
          <a:xfrm>
            <a:off x="5866645" y="2954309"/>
            <a:ext cx="2163779" cy="646331"/>
          </a:xfrm>
          <a:prstGeom prst="rect">
            <a:avLst/>
          </a:prstGeom>
          <a:noFill/>
        </p:spPr>
        <p:txBody>
          <a:bodyPr wrap="square">
            <a:spAutoFit/>
          </a:bodyPr>
          <a:lstStyle/>
          <a:p>
            <a:r>
              <a:rPr lang="en-AU" dirty="0"/>
              <a:t>End-of-Life Care for Diverse Communities</a:t>
            </a:r>
          </a:p>
        </p:txBody>
      </p:sp>
      <p:pic>
        <p:nvPicPr>
          <p:cNvPr id="9" name="Picture 8" descr="A group of people with different colored faces&#10;&#10;AI-generated content may be incorrect.">
            <a:extLst>
              <a:ext uri="{FF2B5EF4-FFF2-40B4-BE49-F238E27FC236}">
                <a16:creationId xmlns:a16="http://schemas.microsoft.com/office/drawing/2014/main" id="{A4DF9BE4-DD4D-79AC-CA38-7F6A2D6E4D07}"/>
              </a:ext>
            </a:extLst>
          </p:cNvPr>
          <p:cNvPicPr>
            <a:picLocks noChangeAspect="1"/>
          </p:cNvPicPr>
          <p:nvPr/>
        </p:nvPicPr>
        <p:blipFill>
          <a:blip r:embed="rId5" cstate="print">
            <a:extLst>
              <a:ext uri="{28A0092B-C50C-407E-A947-70E740481C1C}">
                <a14:useLocalDpi xmlns:a14="http://schemas.microsoft.com/office/drawing/2010/main" val="0"/>
              </a:ext>
            </a:extLst>
          </a:blip>
          <a:srcRect l="11287" t="12903" r="12178" b="11954"/>
          <a:stretch/>
        </p:blipFill>
        <p:spPr>
          <a:xfrm>
            <a:off x="5758003" y="1782928"/>
            <a:ext cx="2377057" cy="1234436"/>
          </a:xfrm>
          <a:prstGeom prst="rect">
            <a:avLst/>
          </a:prstGeom>
        </p:spPr>
      </p:pic>
      <p:pic>
        <p:nvPicPr>
          <p:cNvPr id="14" name="Picture 13" descr="A group of arrows and a compass&#10;&#10;AI-generated content may be incorrect.">
            <a:extLst>
              <a:ext uri="{FF2B5EF4-FFF2-40B4-BE49-F238E27FC236}">
                <a16:creationId xmlns:a16="http://schemas.microsoft.com/office/drawing/2014/main" id="{63E31AA5-C49E-2DC6-5BAC-BD4AD169605D}"/>
              </a:ext>
            </a:extLst>
          </p:cNvPr>
          <p:cNvPicPr>
            <a:picLocks noChangeAspect="1"/>
          </p:cNvPicPr>
          <p:nvPr/>
        </p:nvPicPr>
        <p:blipFill>
          <a:blip r:embed="rId6" cstate="print">
            <a:extLst>
              <a:ext uri="{28A0092B-C50C-407E-A947-70E740481C1C}">
                <a14:useLocalDpi xmlns:a14="http://schemas.microsoft.com/office/drawing/2010/main" val="0"/>
              </a:ext>
            </a:extLst>
          </a:blip>
          <a:srcRect l="15808" t="9085" r="15808" b="9333"/>
          <a:stretch/>
        </p:blipFill>
        <p:spPr>
          <a:xfrm>
            <a:off x="1727862" y="4636858"/>
            <a:ext cx="2016569" cy="1272473"/>
          </a:xfrm>
          <a:prstGeom prst="rect">
            <a:avLst/>
          </a:prstGeom>
        </p:spPr>
      </p:pic>
    </p:spTree>
    <p:extLst>
      <p:ext uri="{BB962C8B-B14F-4D97-AF65-F5344CB8AC3E}">
        <p14:creationId xmlns:p14="http://schemas.microsoft.com/office/powerpoint/2010/main" val="2749867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A60DC-004F-C1DB-55E7-4F3BBDE9C639}"/>
              </a:ext>
            </a:extLst>
          </p:cNvPr>
          <p:cNvPicPr>
            <a:picLocks noChangeAspect="1"/>
          </p:cNvPicPr>
          <p:nvPr/>
        </p:nvPicPr>
        <p:blipFill>
          <a:blip r:embed="rId2"/>
          <a:stretch>
            <a:fillRect/>
          </a:stretch>
        </p:blipFill>
        <p:spPr>
          <a:xfrm>
            <a:off x="6883111" y="141856"/>
            <a:ext cx="2038635" cy="971686"/>
          </a:xfrm>
          <a:prstGeom prst="rect">
            <a:avLst/>
          </a:prstGeom>
        </p:spPr>
      </p:pic>
      <p:pic>
        <p:nvPicPr>
          <p:cNvPr id="12" name="Picture 11">
            <a:extLst>
              <a:ext uri="{FF2B5EF4-FFF2-40B4-BE49-F238E27FC236}">
                <a16:creationId xmlns:a16="http://schemas.microsoft.com/office/drawing/2014/main" id="{24E942AB-8965-2C9F-0DDB-BF4EDD950757}"/>
              </a:ext>
            </a:extLst>
          </p:cNvPr>
          <p:cNvPicPr>
            <a:picLocks noChangeAspect="1"/>
          </p:cNvPicPr>
          <p:nvPr/>
        </p:nvPicPr>
        <p:blipFill>
          <a:blip r:embed="rId3">
            <a:alphaModFix amt="20000"/>
          </a:blip>
          <a:stretch>
            <a:fillRect/>
          </a:stretch>
        </p:blipFill>
        <p:spPr>
          <a:xfrm>
            <a:off x="0" y="5305208"/>
            <a:ext cx="2505425" cy="1552792"/>
          </a:xfrm>
          <a:prstGeom prst="rect">
            <a:avLst/>
          </a:prstGeom>
        </p:spPr>
      </p:pic>
      <p:pic>
        <p:nvPicPr>
          <p:cNvPr id="20" name="Picture 19">
            <a:extLst>
              <a:ext uri="{FF2B5EF4-FFF2-40B4-BE49-F238E27FC236}">
                <a16:creationId xmlns:a16="http://schemas.microsoft.com/office/drawing/2014/main" id="{DF0F2C6F-1338-B712-3681-B083E3E38FC6}"/>
              </a:ext>
            </a:extLst>
          </p:cNvPr>
          <p:cNvPicPr>
            <a:picLocks noChangeAspect="1"/>
          </p:cNvPicPr>
          <p:nvPr/>
        </p:nvPicPr>
        <p:blipFill rotWithShape="1">
          <a:blip r:embed="rId4"/>
          <a:srcRect r="7538"/>
          <a:stretch/>
        </p:blipFill>
        <p:spPr>
          <a:xfrm>
            <a:off x="6883111" y="6093636"/>
            <a:ext cx="2038635" cy="701537"/>
          </a:xfrm>
          <a:prstGeom prst="rect">
            <a:avLst/>
          </a:prstGeom>
        </p:spPr>
      </p:pic>
      <p:sp>
        <p:nvSpPr>
          <p:cNvPr id="3" name="TextBox 2">
            <a:extLst>
              <a:ext uri="{FF2B5EF4-FFF2-40B4-BE49-F238E27FC236}">
                <a16:creationId xmlns:a16="http://schemas.microsoft.com/office/drawing/2014/main" id="{34D9EBE2-EA53-A570-917E-F3DCD5FE7425}"/>
              </a:ext>
            </a:extLst>
          </p:cNvPr>
          <p:cNvSpPr txBox="1"/>
          <p:nvPr/>
        </p:nvSpPr>
        <p:spPr>
          <a:xfrm>
            <a:off x="666924" y="997995"/>
            <a:ext cx="4572000" cy="369332"/>
          </a:xfrm>
          <a:prstGeom prst="rect">
            <a:avLst/>
          </a:prstGeom>
          <a:noFill/>
        </p:spPr>
        <p:txBody>
          <a:bodyPr wrap="square">
            <a:spAutoFit/>
          </a:bodyPr>
          <a:lstStyle/>
          <a:p>
            <a:r>
              <a:rPr lang="en-AU" dirty="0">
                <a:solidFill>
                  <a:srgbClr val="186487"/>
                </a:solidFill>
                <a:latin typeface="Arial" panose="020B0604020202020204" pitchFamily="34" charset="0"/>
                <a:cs typeface="Arial" panose="020B0604020202020204" pitchFamily="34" charset="0"/>
              </a:rPr>
              <a:t>References</a:t>
            </a:r>
            <a:endParaRPr lang="en-AU" sz="1800" dirty="0">
              <a:solidFill>
                <a:srgbClr val="186487"/>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9F3DE48-71D1-24E7-040B-4657860CF3AD}"/>
              </a:ext>
            </a:extLst>
          </p:cNvPr>
          <p:cNvSpPr txBox="1"/>
          <p:nvPr/>
        </p:nvSpPr>
        <p:spPr>
          <a:xfrm>
            <a:off x="632845" y="1379551"/>
            <a:ext cx="8091181" cy="3797065"/>
          </a:xfrm>
          <a:prstGeom prst="rect">
            <a:avLst/>
          </a:prstGeom>
          <a:noFill/>
        </p:spPr>
        <p:txBody>
          <a:bodyPr wrap="square">
            <a:spAutoFit/>
          </a:bodyPr>
          <a:lstStyle/>
          <a:p>
            <a:pPr marL="800100" lvl="1" indent="-342900">
              <a:lnSpc>
                <a:spcPct val="150000"/>
              </a:lnSpc>
              <a:buFont typeface="+mj-lt"/>
              <a:buAutoNum type="arabicPeriod"/>
            </a:pPr>
            <a:r>
              <a:rPr lang="en-AU" sz="1200" kern="100" dirty="0">
                <a:effectLst/>
                <a:latin typeface="Open Sans" panose="020B0606030504020204" pitchFamily="34" charset="0"/>
                <a:ea typeface="Open Sans" panose="020B0606030504020204" pitchFamily="34" charset="0"/>
                <a:cs typeface="Open Sans" panose="020B0606030504020204" pitchFamily="34" charset="0"/>
              </a:rPr>
              <a:t>Australian Commission on Safety and Quality in Health Care (ACSQHC). Implementing the Comprehensive Care Standard: Deliver comprehensive care. September 2020. </a:t>
            </a:r>
            <a:r>
              <a:rPr lang="en-AU" sz="1200" u="sng" kern="100" dirty="0">
                <a:solidFill>
                  <a:srgbClr val="467886"/>
                </a:solidFill>
                <a:effectLst/>
                <a:latin typeface="Open Sans" panose="020B0606030504020204" pitchFamily="34" charset="0"/>
                <a:ea typeface="Open Sans" panose="020B0606030504020204" pitchFamily="34" charset="0"/>
                <a:cs typeface="Open Sans" panose="020B0606030504020204" pitchFamily="34" charset="0"/>
                <a:hlinkClick r:id="rId5"/>
              </a:rPr>
              <a:t>https://www.safetyandquality.gov.au/sites/default/files/2020-12/implementing_the_comprehensive_care_standard_-_deliver_comprehensive_care.pdf</a:t>
            </a:r>
            <a:endParaRPr lang="en-AU" sz="1200" u="sng" kern="100" dirty="0">
              <a:solidFill>
                <a:srgbClr val="467886"/>
              </a:solidFill>
              <a:effectLst/>
              <a:latin typeface="Open Sans" panose="020B0606030504020204" pitchFamily="34" charset="0"/>
              <a:ea typeface="Open Sans" panose="020B0606030504020204" pitchFamily="34" charset="0"/>
              <a:cs typeface="Open Sans" panose="020B0606030504020204" pitchFamily="34" charset="0"/>
            </a:endParaRPr>
          </a:p>
          <a:p>
            <a:pPr marL="800100" lvl="1" indent="-342900">
              <a:lnSpc>
                <a:spcPct val="150000"/>
              </a:lnSpc>
              <a:buFont typeface="+mj-lt"/>
              <a:buAutoNum type="arabicPeriod"/>
            </a:pPr>
            <a:r>
              <a:rPr lang="en-AU" sz="1200" kern="100" dirty="0">
                <a:effectLst/>
                <a:latin typeface="Open Sans" panose="020B0606030504020204" pitchFamily="34" charset="0"/>
                <a:ea typeface="Open Sans" panose="020B0606030504020204" pitchFamily="34" charset="0"/>
                <a:cs typeface="Open Sans" panose="020B0606030504020204" pitchFamily="34" charset="0"/>
              </a:rPr>
              <a:t>Clements D, Dault M, Priest A. Effective teamwork in healthcare: research and reality. </a:t>
            </a:r>
            <a:r>
              <a:rPr lang="en-AU" sz="1200" kern="100" dirty="0" err="1">
                <a:effectLst/>
                <a:latin typeface="Open Sans" panose="020B0606030504020204" pitchFamily="34" charset="0"/>
                <a:ea typeface="Open Sans" panose="020B0606030504020204" pitchFamily="34" charset="0"/>
                <a:cs typeface="Open Sans" panose="020B0606030504020204" pitchFamily="34" charset="0"/>
              </a:rPr>
              <a:t>Healthc</a:t>
            </a:r>
            <a:r>
              <a:rPr lang="en-AU" sz="1200" kern="100" dirty="0">
                <a:effectLst/>
                <a:latin typeface="Open Sans" panose="020B0606030504020204" pitchFamily="34" charset="0"/>
                <a:ea typeface="Open Sans" panose="020B0606030504020204" pitchFamily="34" charset="0"/>
                <a:cs typeface="Open Sans" panose="020B0606030504020204" pitchFamily="34" charset="0"/>
              </a:rPr>
              <a:t> Pap. 2006 Dec;7:26-34. </a:t>
            </a:r>
            <a:r>
              <a:rPr lang="en-AU" sz="1200" kern="100" dirty="0">
                <a:effectLst/>
                <a:latin typeface="Open Sans" panose="020B0606030504020204" pitchFamily="34" charset="0"/>
                <a:ea typeface="Open Sans" panose="020B0606030504020204" pitchFamily="34" charset="0"/>
                <a:cs typeface="Open Sans" panose="020B0606030504020204" pitchFamily="34" charset="0"/>
                <a:hlinkClick r:id="rId6"/>
              </a:rPr>
              <a:t>https://pubmed.ncbi.nlm.nih.gov/17478997/</a:t>
            </a:r>
            <a:r>
              <a:rPr lang="en-AU" sz="1200" kern="100" dirty="0">
                <a:effectLst/>
                <a:latin typeface="Open Sans" panose="020B0606030504020204" pitchFamily="34" charset="0"/>
                <a:ea typeface="Open Sans" panose="020B0606030504020204" pitchFamily="34" charset="0"/>
                <a:cs typeface="Open Sans" panose="020B0606030504020204" pitchFamily="34" charset="0"/>
              </a:rPr>
              <a:t>   </a:t>
            </a:r>
          </a:p>
          <a:p>
            <a:pPr marL="800100" lvl="1" indent="-342900">
              <a:lnSpc>
                <a:spcPct val="150000"/>
              </a:lnSpc>
              <a:buFont typeface="+mj-lt"/>
              <a:buAutoNum type="arabicPeriod"/>
            </a:pPr>
            <a:r>
              <a:rPr lang="en-AU" sz="1200" kern="100" dirty="0">
                <a:effectLst/>
                <a:latin typeface="Open Sans" panose="020B0606030504020204" pitchFamily="34" charset="0"/>
                <a:ea typeface="Open Sans" panose="020B0606030504020204" pitchFamily="34" charset="0"/>
                <a:cs typeface="Open Sans" panose="020B0606030504020204" pitchFamily="34" charset="0"/>
              </a:rPr>
              <a:t>Edmondson AC, Higgins M, Singer S, Weiner J. </a:t>
            </a:r>
            <a:r>
              <a:rPr lang="en-AU" sz="1200" kern="100" dirty="0">
                <a:effectLst/>
                <a:latin typeface="Open Sans" panose="020B0606030504020204" pitchFamily="34" charset="0"/>
                <a:ea typeface="Open Sans" panose="020B0606030504020204" pitchFamily="34" charset="0"/>
                <a:cs typeface="Open Sans" panose="020B0606030504020204" pitchFamily="34" charset="0"/>
                <a:hlinkClick r:id="rId7"/>
              </a:rPr>
              <a:t>Understanding Psychological Safety in Health Care and Education Organizations: A Comparative Perspective</a:t>
            </a:r>
            <a:r>
              <a:rPr lang="en-AU" sz="1200" kern="100" dirty="0">
                <a:effectLst/>
                <a:latin typeface="Open Sans" panose="020B0606030504020204" pitchFamily="34" charset="0"/>
                <a:ea typeface="Open Sans" panose="020B0606030504020204" pitchFamily="34" charset="0"/>
                <a:cs typeface="Open Sans" panose="020B0606030504020204" pitchFamily="34" charset="0"/>
              </a:rPr>
              <a:t>. Res Hum Dev. 2016 Jan 2;13(1):65-83.</a:t>
            </a:r>
          </a:p>
          <a:p>
            <a:pPr marL="800100" lvl="1" indent="-342900">
              <a:lnSpc>
                <a:spcPct val="150000"/>
              </a:lnSpc>
              <a:buFont typeface="+mj-lt"/>
              <a:buAutoNum type="arabicPeriod"/>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Devery K, Winsall M, Rawlings D. Teams and continuity of </a:t>
            </a:r>
            <a:r>
              <a:rPr lang="en-AU" sz="1200" kern="100" dirty="0" err="1">
                <a:effectLst/>
                <a:latin typeface="Aptos" panose="020B0004020202020204" pitchFamily="34" charset="0"/>
                <a:ea typeface="Aptos" panose="020B0004020202020204" pitchFamily="34" charset="0"/>
                <a:cs typeface="Times New Roman" panose="02020603050405020304" pitchFamily="18" charset="0"/>
              </a:rPr>
              <a:t>end-of-life</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care in hospitals: managing differences of opinion. BMJ Open Quality. 2022;11:e001724. </a:t>
            </a:r>
            <a:r>
              <a:rPr lang="en-AU"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8"/>
              </a:rPr>
              <a:t>https://bmjopenquality.bmj.com/content/11/2/e001724</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800100" lvl="1" indent="-342900">
              <a:lnSpc>
                <a:spcPct val="150000"/>
              </a:lnSpc>
              <a:buFont typeface="+mj-lt"/>
              <a:buAutoNum type="arabicPeriod"/>
            </a:pPr>
            <a:r>
              <a:rPr lang="en-AU" sz="1200" dirty="0">
                <a:effectLst/>
                <a:latin typeface="Aptos" panose="020B0004020202020204" pitchFamily="34" charset="0"/>
                <a:ea typeface="Aptos" panose="020B0004020202020204" pitchFamily="34" charset="0"/>
                <a:cs typeface="Times New Roman" panose="02020603050405020304" pitchFamily="18" charset="0"/>
              </a:rPr>
              <a:t>Back AL, Arnold RM. Dealing with conflict in caring for the seriously ill: "it was just out of the question". </a:t>
            </a:r>
            <a:r>
              <a:rPr lang="en-AU" sz="1200" i="1" dirty="0">
                <a:effectLst/>
                <a:latin typeface="Aptos" panose="020B0004020202020204" pitchFamily="34" charset="0"/>
                <a:ea typeface="Aptos" panose="020B0004020202020204" pitchFamily="34" charset="0"/>
                <a:cs typeface="Times New Roman" panose="02020603050405020304" pitchFamily="18" charset="0"/>
              </a:rPr>
              <a:t>JAMA</a:t>
            </a:r>
            <a:r>
              <a:rPr lang="en-AU" sz="1200" dirty="0">
                <a:effectLst/>
                <a:latin typeface="Aptos" panose="020B0004020202020204" pitchFamily="34" charset="0"/>
                <a:ea typeface="Aptos" panose="020B0004020202020204" pitchFamily="34" charset="0"/>
                <a:cs typeface="Times New Roman" panose="02020603050405020304" pitchFamily="18" charset="0"/>
              </a:rPr>
              <a:t>. 2005;293(11):1374-1381. </a:t>
            </a:r>
            <a:r>
              <a:rPr lang="en-AU" sz="12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9"/>
              </a:rPr>
              <a:t>doi:10.1001/jama.293.11.1374</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buFont typeface="+mj-lt"/>
              <a:buAutoNum type="arabicPeriod"/>
            </a:pPr>
            <a:endParaRPr lang="en-AU" sz="1000" kern="100" dirty="0">
              <a:effectLst/>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buFont typeface="+mj-lt"/>
              <a:buAutoNum type="arabicPeriod"/>
            </a:pPr>
            <a:endParaRPr lang="en-AU" sz="11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6459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A60DC-004F-C1DB-55E7-4F3BBDE9C639}"/>
              </a:ext>
            </a:extLst>
          </p:cNvPr>
          <p:cNvPicPr>
            <a:picLocks noChangeAspect="1"/>
          </p:cNvPicPr>
          <p:nvPr/>
        </p:nvPicPr>
        <p:blipFill>
          <a:blip r:embed="rId2"/>
          <a:stretch>
            <a:fillRect/>
          </a:stretch>
        </p:blipFill>
        <p:spPr>
          <a:xfrm>
            <a:off x="6883111" y="141856"/>
            <a:ext cx="2038635" cy="971686"/>
          </a:xfrm>
          <a:prstGeom prst="rect">
            <a:avLst/>
          </a:prstGeom>
        </p:spPr>
      </p:pic>
      <p:sp>
        <p:nvSpPr>
          <p:cNvPr id="2" name="TextBox 1">
            <a:extLst>
              <a:ext uri="{FF2B5EF4-FFF2-40B4-BE49-F238E27FC236}">
                <a16:creationId xmlns:a16="http://schemas.microsoft.com/office/drawing/2014/main" id="{2CDBAAB7-3E5D-5AA2-95D5-70C6284C17BE}"/>
              </a:ext>
            </a:extLst>
          </p:cNvPr>
          <p:cNvSpPr txBox="1"/>
          <p:nvPr/>
        </p:nvSpPr>
        <p:spPr>
          <a:xfrm>
            <a:off x="578838" y="1428975"/>
            <a:ext cx="4009938" cy="461665"/>
          </a:xfrm>
          <a:prstGeom prst="rect">
            <a:avLst/>
          </a:prstGeom>
          <a:noFill/>
        </p:spPr>
        <p:txBody>
          <a:bodyPr wrap="square" rtlCol="0">
            <a:spAutoFit/>
          </a:bodyPr>
          <a:lstStyle/>
          <a:p>
            <a:r>
              <a:rPr lang="en-AU" sz="2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Aims and objectives </a:t>
            </a:r>
          </a:p>
        </p:txBody>
      </p:sp>
      <p:sp>
        <p:nvSpPr>
          <p:cNvPr id="4" name="TextBox 3">
            <a:extLst>
              <a:ext uri="{FF2B5EF4-FFF2-40B4-BE49-F238E27FC236}">
                <a16:creationId xmlns:a16="http://schemas.microsoft.com/office/drawing/2014/main" id="{10D87603-C26A-B953-8C50-E252A87CB817}"/>
              </a:ext>
            </a:extLst>
          </p:cNvPr>
          <p:cNvSpPr txBox="1"/>
          <p:nvPr/>
        </p:nvSpPr>
        <p:spPr>
          <a:xfrm>
            <a:off x="578838" y="2092294"/>
            <a:ext cx="7986319" cy="2858090"/>
          </a:xfrm>
          <a:prstGeom prst="rect">
            <a:avLst/>
          </a:prstGeom>
          <a:noFill/>
        </p:spPr>
        <p:txBody>
          <a:bodyPr wrap="square">
            <a:spAutoFit/>
          </a:bodyPr>
          <a:lstStyle/>
          <a:p>
            <a:pPr marL="0" indent="0" defTabSz="342900">
              <a:lnSpc>
                <a:spcPct val="100000"/>
              </a:lnSpc>
              <a:spcBef>
                <a:spcPct val="20000"/>
              </a:spcBef>
              <a:buFont typeface="Arial"/>
              <a:buNone/>
              <a:defRPr/>
            </a:pPr>
            <a:r>
              <a:rPr lang="en-AU" sz="1600" dirty="0">
                <a:latin typeface="Open Sans" panose="020B0606030504020204" pitchFamily="34" charset="0"/>
                <a:ea typeface="Open Sans" panose="020B0606030504020204" pitchFamily="34" charset="0"/>
                <a:cs typeface="Open Sans" panose="020B0606030504020204" pitchFamily="34" charset="0"/>
              </a:rPr>
              <a:t>To develop an understanding of the importance of teamwork in </a:t>
            </a:r>
            <a:r>
              <a:rPr lang="en-AU" sz="1600" dirty="0" err="1">
                <a:latin typeface="Open Sans" panose="020B0606030504020204" pitchFamily="34" charset="0"/>
                <a:ea typeface="Open Sans" panose="020B0606030504020204" pitchFamily="34" charset="0"/>
                <a:cs typeface="Open Sans" panose="020B0606030504020204" pitchFamily="34" charset="0"/>
              </a:rPr>
              <a:t>end-of-life</a:t>
            </a:r>
            <a:r>
              <a:rPr lang="en-AU" sz="1600" dirty="0">
                <a:latin typeface="Open Sans" panose="020B0606030504020204" pitchFamily="34" charset="0"/>
                <a:ea typeface="Open Sans" panose="020B0606030504020204" pitchFamily="34" charset="0"/>
                <a:cs typeface="Open Sans" panose="020B0606030504020204" pitchFamily="34" charset="0"/>
              </a:rPr>
              <a:t> care.</a:t>
            </a:r>
          </a:p>
          <a:p>
            <a:pPr marL="0" indent="0" defTabSz="342900">
              <a:lnSpc>
                <a:spcPct val="100000"/>
              </a:lnSpc>
              <a:spcBef>
                <a:spcPct val="20000"/>
              </a:spcBef>
              <a:buFont typeface="Arial"/>
              <a:buNone/>
              <a:defRPr/>
            </a:pPr>
            <a:br>
              <a:rPr lang="en-AU" sz="1600" dirty="0">
                <a:latin typeface="Open Sans" panose="020B0606030504020204" pitchFamily="34" charset="0"/>
                <a:ea typeface="Open Sans" panose="020B0606030504020204" pitchFamily="34" charset="0"/>
                <a:cs typeface="Open Sans" panose="020B0606030504020204" pitchFamily="34" charset="0"/>
              </a:rPr>
            </a:br>
            <a:r>
              <a:rPr lang="en-AU" sz="1600" dirty="0">
                <a:latin typeface="Open Sans" panose="020B0606030504020204" pitchFamily="34" charset="0"/>
                <a:ea typeface="Open Sans" panose="020B0606030504020204" pitchFamily="34" charset="0"/>
                <a:cs typeface="Open Sans" panose="020B0606030504020204" pitchFamily="34" charset="0"/>
              </a:rPr>
              <a:t>After completing this talk, you should be able to:</a:t>
            </a:r>
          </a:p>
          <a:p>
            <a:pPr marL="0" indent="0" defTabSz="342900">
              <a:lnSpc>
                <a:spcPct val="100000"/>
              </a:lnSpc>
              <a:spcBef>
                <a:spcPct val="20000"/>
              </a:spcBef>
              <a:buFont typeface="Arial"/>
              <a:buNone/>
              <a:defRPr/>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defTabSz="342900">
              <a:lnSpc>
                <a:spcPct val="150000"/>
              </a:lnSpc>
              <a:spcBef>
                <a:spcPct val="20000"/>
              </a:spcBef>
              <a:buFont typeface="Arial" panose="020B0604020202020204" pitchFamily="34" charset="0"/>
              <a:buChar char="•"/>
              <a:defRPr/>
            </a:pPr>
            <a:r>
              <a:rPr lang="en-AU" sz="1600" dirty="0">
                <a:latin typeface="Open Sans" panose="020B0606030504020204" pitchFamily="34" charset="0"/>
                <a:ea typeface="Open Sans" panose="020B0606030504020204" pitchFamily="34" charset="0"/>
                <a:cs typeface="Open Sans" panose="020B0606030504020204" pitchFamily="34" charset="0"/>
              </a:rPr>
              <a:t>Analyse the factors that may influence effective teamwork</a:t>
            </a:r>
          </a:p>
          <a:p>
            <a:pPr marL="285750" indent="-285750" defTabSz="342900">
              <a:lnSpc>
                <a:spcPct val="150000"/>
              </a:lnSpc>
              <a:spcBef>
                <a:spcPct val="20000"/>
              </a:spcBef>
              <a:buFont typeface="Arial" panose="020B0604020202020204" pitchFamily="34" charset="0"/>
              <a:buChar char="•"/>
              <a:defRPr/>
            </a:pPr>
            <a:r>
              <a:rPr lang="en-AU" sz="1600" dirty="0">
                <a:latin typeface="Open Sans" panose="020B0606030504020204" pitchFamily="34" charset="0"/>
                <a:ea typeface="Open Sans" panose="020B0606030504020204" pitchFamily="34" charset="0"/>
                <a:cs typeface="Open Sans" panose="020B0606030504020204" pitchFamily="34" charset="0"/>
              </a:rPr>
              <a:t>Begin to identify your own capabilities in building psychological safety</a:t>
            </a:r>
          </a:p>
          <a:p>
            <a:pPr marL="285750" indent="-285750" defTabSz="342900">
              <a:lnSpc>
                <a:spcPct val="150000"/>
              </a:lnSpc>
              <a:spcBef>
                <a:spcPct val="20000"/>
              </a:spcBef>
              <a:buFont typeface="Arial" panose="020B0604020202020204" pitchFamily="34" charset="0"/>
              <a:buChar char="•"/>
              <a:defRPr/>
            </a:pPr>
            <a:r>
              <a:rPr lang="en-AU" sz="1600" dirty="0">
                <a:latin typeface="Open Sans" panose="020B0606030504020204" pitchFamily="34" charset="0"/>
                <a:ea typeface="Open Sans" panose="020B0606030504020204" pitchFamily="34" charset="0"/>
                <a:cs typeface="Open Sans" panose="020B0606030504020204" pitchFamily="34" charset="0"/>
              </a:rPr>
              <a:t>Identify tools to assist in managing conflict</a:t>
            </a:r>
          </a:p>
          <a:p>
            <a:pPr marL="285750" indent="-285750" defTabSz="342900">
              <a:lnSpc>
                <a:spcPct val="150000"/>
              </a:lnSpc>
              <a:spcBef>
                <a:spcPct val="20000"/>
              </a:spcBef>
              <a:buFont typeface="Arial" panose="020B0604020202020204" pitchFamily="34" charset="0"/>
              <a:buChar char="•"/>
              <a:defRPr/>
            </a:pPr>
            <a:r>
              <a:rPr lang="en-AU" sz="1600" dirty="0">
                <a:latin typeface="Open Sans" panose="020B0606030504020204" pitchFamily="34" charset="0"/>
                <a:ea typeface="Open Sans" panose="020B0606030504020204" pitchFamily="34" charset="0"/>
                <a:cs typeface="Open Sans" panose="020B0606030504020204" pitchFamily="34" charset="0"/>
              </a:rPr>
              <a:t>Identify which End-of-Life Essentials module to complete next. </a:t>
            </a:r>
          </a:p>
        </p:txBody>
      </p:sp>
    </p:spTree>
    <p:extLst>
      <p:ext uri="{BB962C8B-B14F-4D97-AF65-F5344CB8AC3E}">
        <p14:creationId xmlns:p14="http://schemas.microsoft.com/office/powerpoint/2010/main" val="513784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A60DC-004F-C1DB-55E7-4F3BBDE9C639}"/>
              </a:ext>
            </a:extLst>
          </p:cNvPr>
          <p:cNvPicPr>
            <a:picLocks noChangeAspect="1"/>
          </p:cNvPicPr>
          <p:nvPr/>
        </p:nvPicPr>
        <p:blipFill>
          <a:blip r:embed="rId2"/>
          <a:stretch>
            <a:fillRect/>
          </a:stretch>
        </p:blipFill>
        <p:spPr>
          <a:xfrm>
            <a:off x="7105365" y="116689"/>
            <a:ext cx="2038635" cy="971686"/>
          </a:xfrm>
          <a:prstGeom prst="rect">
            <a:avLst/>
          </a:prstGeom>
        </p:spPr>
      </p:pic>
      <p:sp>
        <p:nvSpPr>
          <p:cNvPr id="3" name="TextBox 2">
            <a:extLst>
              <a:ext uri="{FF2B5EF4-FFF2-40B4-BE49-F238E27FC236}">
                <a16:creationId xmlns:a16="http://schemas.microsoft.com/office/drawing/2014/main" id="{B4A797B7-BC0C-46D5-6469-1599BB936E20}"/>
              </a:ext>
            </a:extLst>
          </p:cNvPr>
          <p:cNvSpPr txBox="1"/>
          <p:nvPr/>
        </p:nvSpPr>
        <p:spPr>
          <a:xfrm>
            <a:off x="541041" y="1594738"/>
            <a:ext cx="6639214" cy="4854342"/>
          </a:xfrm>
          <a:prstGeom prst="rect">
            <a:avLst/>
          </a:prstGeom>
          <a:noFill/>
        </p:spPr>
        <p:txBody>
          <a:bodyPr wrap="square">
            <a:spAutoFit/>
          </a:bodyPr>
          <a:lstStyle/>
          <a:p>
            <a:pPr>
              <a:lnSpc>
                <a:spcPct val="150000"/>
              </a:lnSpc>
            </a:pPr>
            <a:r>
              <a:rPr lang="en-US" sz="1600" dirty="0">
                <a:latin typeface="Open Sans" panose="020B0606030504020204" pitchFamily="34" charset="0"/>
                <a:ea typeface="Open Sans" panose="020B0606030504020204" pitchFamily="34" charset="0"/>
                <a:cs typeface="Open Sans" panose="020B0606030504020204" pitchFamily="34" charset="0"/>
              </a:rPr>
              <a:t>Think of the health care provided to an older patient. So many providers contributing including: </a:t>
            </a:r>
          </a:p>
          <a:p>
            <a:pPr marL="285750" indent="-28575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the general practitioner</a:t>
            </a:r>
          </a:p>
          <a:p>
            <a:pPr marL="285750" indent="-28575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the </a:t>
            </a:r>
            <a:r>
              <a:rPr lang="en-US" sz="1600" dirty="0" err="1">
                <a:latin typeface="Open Sans" panose="020B0606030504020204" pitchFamily="34" charset="0"/>
                <a:ea typeface="Open Sans" panose="020B0606030504020204" pitchFamily="34" charset="0"/>
                <a:cs typeface="Open Sans" panose="020B0606030504020204" pitchFamily="34" charset="0"/>
              </a:rPr>
              <a:t>orthopaedic</a:t>
            </a:r>
            <a:r>
              <a:rPr lang="en-US" sz="1600" dirty="0">
                <a:latin typeface="Open Sans" panose="020B0606030504020204" pitchFamily="34" charset="0"/>
                <a:ea typeface="Open Sans" panose="020B0606030504020204" pitchFamily="34" charset="0"/>
                <a:cs typeface="Open Sans" panose="020B0606030504020204" pitchFamily="34" charset="0"/>
              </a:rPr>
              <a:t> team (or cardiology or oncology or respiratory……)</a:t>
            </a:r>
          </a:p>
          <a:p>
            <a:pPr marL="285750" indent="-28575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the nurses on the ward</a:t>
            </a:r>
          </a:p>
          <a:p>
            <a:pPr marL="285750" indent="-28575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the allied health practitioners (e.g., physiotherapy, dietitian, social worker)</a:t>
            </a:r>
          </a:p>
          <a:p>
            <a:pPr marL="285750" indent="-28575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the pharmacist</a:t>
            </a:r>
          </a:p>
          <a:p>
            <a:pPr marL="285750" indent="-285750">
              <a:lnSpc>
                <a:spcPct val="150000"/>
              </a:lnSpc>
              <a:buFont typeface="Arial" panose="020B0604020202020204" pitchFamily="34" charset="0"/>
              <a:buChar char="•"/>
            </a:pPr>
            <a:r>
              <a:rPr lang="en-US" sz="1600" b="1" dirty="0">
                <a:latin typeface="Open Sans" panose="020B0606030504020204" pitchFamily="34" charset="0"/>
                <a:ea typeface="Open Sans" panose="020B0606030504020204" pitchFamily="34" charset="0"/>
                <a:cs typeface="Open Sans" panose="020B0606030504020204" pitchFamily="34" charset="0"/>
              </a:rPr>
              <a:t>together with the patient and their family.</a:t>
            </a:r>
          </a:p>
          <a:p>
            <a:pPr>
              <a:lnSpc>
                <a:spcPct val="150000"/>
              </a:lnSpc>
            </a:pPr>
            <a:endParaRPr lang="en-US" sz="1600" b="1"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sz="1600" dirty="0">
                <a:latin typeface="Open Sans" panose="020B0606030504020204" pitchFamily="34" charset="0"/>
                <a:ea typeface="Open Sans" panose="020B0606030504020204" pitchFamily="34" charset="0"/>
                <a:cs typeface="Open Sans" panose="020B0606030504020204" pitchFamily="34" charset="0"/>
              </a:rPr>
              <a:t>Patients and families are part of the team. But they are often excluded from decision-making</a:t>
            </a:r>
            <a:r>
              <a:rPr lang="en-US" sz="1600" dirty="0">
                <a:solidFill>
                  <a:srgbClr val="186487"/>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5" name="Picture 4" descr="A person in blue shirt and pants&#10;&#10;AI-generated content may be incorrect.">
            <a:extLst>
              <a:ext uri="{FF2B5EF4-FFF2-40B4-BE49-F238E27FC236}">
                <a16:creationId xmlns:a16="http://schemas.microsoft.com/office/drawing/2014/main" id="{08D3E4FE-C4FA-EADE-E546-F5BFE1CED4AD}"/>
              </a:ext>
            </a:extLst>
          </p:cNvPr>
          <p:cNvPicPr>
            <a:picLocks noChangeAspect="1"/>
          </p:cNvPicPr>
          <p:nvPr/>
        </p:nvPicPr>
        <p:blipFill>
          <a:blip r:embed="rId3" cstate="print">
            <a:extLst>
              <a:ext uri="{28A0092B-C50C-407E-A947-70E740481C1C}">
                <a14:useLocalDpi xmlns:a14="http://schemas.microsoft.com/office/drawing/2010/main" val="0"/>
              </a:ext>
            </a:extLst>
          </a:blip>
          <a:srcRect l="38455" t="7284" r="38968" b="3159"/>
          <a:stretch/>
        </p:blipFill>
        <p:spPr>
          <a:xfrm>
            <a:off x="6994689" y="1903466"/>
            <a:ext cx="1737303" cy="3643910"/>
          </a:xfrm>
          <a:prstGeom prst="rect">
            <a:avLst/>
          </a:prstGeom>
        </p:spPr>
      </p:pic>
      <p:sp>
        <p:nvSpPr>
          <p:cNvPr id="8" name="TextBox 7">
            <a:extLst>
              <a:ext uri="{FF2B5EF4-FFF2-40B4-BE49-F238E27FC236}">
                <a16:creationId xmlns:a16="http://schemas.microsoft.com/office/drawing/2014/main" id="{BF6F31E3-54A8-0049-DDF9-D44D4359E43B}"/>
              </a:ext>
            </a:extLst>
          </p:cNvPr>
          <p:cNvSpPr txBox="1"/>
          <p:nvPr/>
        </p:nvSpPr>
        <p:spPr>
          <a:xfrm>
            <a:off x="522187" y="978709"/>
            <a:ext cx="6472502" cy="400110"/>
          </a:xfrm>
          <a:prstGeom prst="rect">
            <a:avLst/>
          </a:prstGeom>
          <a:noFill/>
        </p:spPr>
        <p:txBody>
          <a:bodyPr wrap="square" rtlCol="0">
            <a:spAutoFit/>
          </a:bodyPr>
          <a:lstStyle/>
          <a:p>
            <a:r>
              <a:rPr lang="en-AU"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Who is on the patient’s healthcare team?</a:t>
            </a:r>
          </a:p>
        </p:txBody>
      </p:sp>
    </p:spTree>
    <p:extLst>
      <p:ext uri="{BB962C8B-B14F-4D97-AF65-F5344CB8AC3E}">
        <p14:creationId xmlns:p14="http://schemas.microsoft.com/office/powerpoint/2010/main" val="2187161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A60DC-004F-C1DB-55E7-4F3BBDE9C639}"/>
              </a:ext>
            </a:extLst>
          </p:cNvPr>
          <p:cNvPicPr>
            <a:picLocks noChangeAspect="1"/>
          </p:cNvPicPr>
          <p:nvPr/>
        </p:nvPicPr>
        <p:blipFill>
          <a:blip r:embed="rId3"/>
          <a:stretch>
            <a:fillRect/>
          </a:stretch>
        </p:blipFill>
        <p:spPr>
          <a:xfrm>
            <a:off x="6883111" y="141856"/>
            <a:ext cx="2038635" cy="971686"/>
          </a:xfrm>
          <a:prstGeom prst="rect">
            <a:avLst/>
          </a:prstGeom>
        </p:spPr>
      </p:pic>
      <p:sp>
        <p:nvSpPr>
          <p:cNvPr id="4" name="TextBox 3">
            <a:extLst>
              <a:ext uri="{FF2B5EF4-FFF2-40B4-BE49-F238E27FC236}">
                <a16:creationId xmlns:a16="http://schemas.microsoft.com/office/drawing/2014/main" id="{CC78027F-F8AF-5EBF-E139-FD6E8FE21C4D}"/>
              </a:ext>
            </a:extLst>
          </p:cNvPr>
          <p:cNvSpPr txBox="1"/>
          <p:nvPr/>
        </p:nvSpPr>
        <p:spPr>
          <a:xfrm>
            <a:off x="552057" y="1587419"/>
            <a:ext cx="7941493" cy="4826642"/>
          </a:xfrm>
          <a:prstGeom prst="rect">
            <a:avLst/>
          </a:prstGeom>
          <a:noFill/>
        </p:spPr>
        <p:txBody>
          <a:bodyPr wrap="square">
            <a:spAutoFit/>
          </a:bodyPr>
          <a:lstStyle/>
          <a:p>
            <a:pPr marL="0" indent="0">
              <a:lnSpc>
                <a:spcPct val="150000"/>
              </a:lnSpc>
              <a:buNone/>
            </a:pPr>
            <a:r>
              <a:rPr lang="en-AU" sz="1600" dirty="0">
                <a:latin typeface="Open Sans" panose="020B0606030504020204" pitchFamily="34" charset="0"/>
                <a:ea typeface="Open Sans" panose="020B0606030504020204" pitchFamily="34" charset="0"/>
                <a:cs typeface="Open Sans" panose="020B0606030504020204" pitchFamily="34" charset="0"/>
              </a:rPr>
              <a:t>Key factors for effective teamwork in </a:t>
            </a:r>
            <a:r>
              <a:rPr lang="en-AU" sz="1600" dirty="0" err="1">
                <a:latin typeface="Open Sans" panose="020B0606030504020204" pitchFamily="34" charset="0"/>
                <a:ea typeface="Open Sans" panose="020B0606030504020204" pitchFamily="34" charset="0"/>
                <a:cs typeface="Open Sans" panose="020B0606030504020204" pitchFamily="34" charset="0"/>
              </a:rPr>
              <a:t>end-of-life</a:t>
            </a:r>
            <a:r>
              <a:rPr lang="en-AU" sz="1600" dirty="0">
                <a:latin typeface="Open Sans" panose="020B0606030504020204" pitchFamily="34" charset="0"/>
                <a:ea typeface="Open Sans" panose="020B0606030504020204" pitchFamily="34" charset="0"/>
                <a:cs typeface="Open Sans" panose="020B0606030504020204" pitchFamily="34" charset="0"/>
              </a:rPr>
              <a:t> care include:</a:t>
            </a:r>
            <a:r>
              <a:rPr lang="en-AU" sz="1600" baseline="30000" dirty="0">
                <a:latin typeface="Open Sans" panose="020B0606030504020204" pitchFamily="34" charset="0"/>
                <a:ea typeface="Open Sans" panose="020B0606030504020204" pitchFamily="34" charset="0"/>
                <a:cs typeface="Open Sans" panose="020B0606030504020204" pitchFamily="34" charset="0"/>
              </a:rPr>
              <a:t>1,2</a:t>
            </a:r>
            <a:br>
              <a:rPr lang="en-AU" sz="1600" baseline="30000" dirty="0">
                <a:latin typeface="Open Sans" panose="020B0606030504020204" pitchFamily="34" charset="0"/>
                <a:ea typeface="Open Sans" panose="020B0606030504020204" pitchFamily="34" charset="0"/>
                <a:cs typeface="Open Sans" panose="020B0606030504020204" pitchFamily="34" charset="0"/>
              </a:rPr>
            </a:br>
            <a:endParaRPr lang="en-US" b="1" dirty="0">
              <a:cs typeface="Arial" panose="020B0604020202020204" pitchFamily="34" charset="0"/>
            </a:endParaRPr>
          </a:p>
          <a:p>
            <a:pPr marL="0" indent="0">
              <a:lnSpc>
                <a:spcPct val="150000"/>
              </a:lnSpc>
              <a:buNone/>
            </a:pPr>
            <a:r>
              <a:rPr lang="en-US" sz="1600" b="1" dirty="0">
                <a:latin typeface="Open Sans" panose="020B0606030504020204" pitchFamily="34" charset="0"/>
                <a:ea typeface="Open Sans" panose="020B0606030504020204" pitchFamily="34" charset="0"/>
                <a:cs typeface="Open Sans" panose="020B0606030504020204" pitchFamily="34" charset="0"/>
              </a:rPr>
              <a:t>Leadership</a:t>
            </a:r>
            <a:r>
              <a:rPr lang="en-US" sz="1600" dirty="0">
                <a:latin typeface="Open Sans" panose="020B0606030504020204" pitchFamily="34" charset="0"/>
                <a:ea typeface="Open Sans" panose="020B0606030504020204" pitchFamily="34" charset="0"/>
                <a:cs typeface="Open Sans" panose="020B0606030504020204" pitchFamily="34" charset="0"/>
              </a:rPr>
              <a:t> – champions who can drive change in hospitals, services and units. Are you this person?</a:t>
            </a:r>
          </a:p>
          <a:p>
            <a:pPr marL="0" indent="0">
              <a:lnSpc>
                <a:spcPct val="150000"/>
              </a:lnSpc>
              <a:buNone/>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r>
              <a:rPr lang="en-AU" sz="1600" b="1" dirty="0">
                <a:latin typeface="Open Sans" panose="020B0606030504020204" pitchFamily="34" charset="0"/>
                <a:ea typeface="Open Sans" panose="020B0606030504020204" pitchFamily="34" charset="0"/>
                <a:cs typeface="Open Sans" panose="020B0606030504020204" pitchFamily="34" charset="0"/>
              </a:rPr>
              <a:t>Cultural readiness to allow patients to steer and be centre of care </a:t>
            </a:r>
            <a:r>
              <a:rPr lang="en-AU" sz="1600" dirty="0">
                <a:latin typeface="Open Sans" panose="020B0606030504020204" pitchFamily="34" charset="0"/>
                <a:ea typeface="Open Sans" panose="020B0606030504020204" pitchFamily="34" charset="0"/>
                <a:cs typeface="Open Sans" panose="020B0606030504020204" pitchFamily="34" charset="0"/>
              </a:rPr>
              <a:t>- </a:t>
            </a:r>
          </a:p>
          <a:p>
            <a:pPr marL="0" indent="0">
              <a:lnSpc>
                <a:spcPct val="150000"/>
              </a:lnSpc>
              <a:buNone/>
            </a:pPr>
            <a:r>
              <a:rPr lang="en-AU" sz="1600" dirty="0">
                <a:latin typeface="Open Sans" panose="020B0606030504020204" pitchFamily="34" charset="0"/>
                <a:ea typeface="Open Sans" panose="020B0606030504020204" pitchFamily="34" charset="0"/>
                <a:cs typeface="Open Sans" panose="020B0606030504020204" pitchFamily="34" charset="0"/>
              </a:rPr>
              <a:t>Allowing patients and families into a team means making room for them and listening to and respecting their requests.</a:t>
            </a:r>
          </a:p>
          <a:p>
            <a:pPr marL="0" indent="0">
              <a:lnSpc>
                <a:spcPct val="150000"/>
              </a:lnSpc>
              <a:buNone/>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r>
              <a:rPr lang="en-AU" sz="1600" b="1" dirty="0">
                <a:latin typeface="Open Sans" panose="020B0606030504020204" pitchFamily="34" charset="0"/>
                <a:ea typeface="Open Sans" panose="020B0606030504020204" pitchFamily="34" charset="0"/>
                <a:cs typeface="Open Sans" panose="020B0606030504020204" pitchFamily="34" charset="0"/>
              </a:rPr>
              <a:t>A clear vision of patient goals of care </a:t>
            </a:r>
            <a:r>
              <a:rPr lang="en-AU" sz="1600" dirty="0">
                <a:latin typeface="Open Sans" panose="020B0606030504020204" pitchFamily="34" charset="0"/>
                <a:ea typeface="Open Sans" panose="020B0606030504020204" pitchFamily="34" charset="0"/>
                <a:cs typeface="Open Sans" panose="020B0606030504020204" pitchFamily="34" charset="0"/>
              </a:rPr>
              <a:t>-</a:t>
            </a:r>
          </a:p>
          <a:p>
            <a:pPr marL="0" indent="0">
              <a:lnSpc>
                <a:spcPct val="150000"/>
              </a:lnSpc>
              <a:buNone/>
            </a:pPr>
            <a:r>
              <a:rPr lang="en-AU" sz="1600" dirty="0">
                <a:latin typeface="Open Sans" panose="020B0606030504020204" pitchFamily="34" charset="0"/>
                <a:ea typeface="Open Sans" panose="020B0606030504020204" pitchFamily="34" charset="0"/>
                <a:cs typeface="Open Sans" panose="020B0606030504020204" pitchFamily="34" charset="0"/>
              </a:rPr>
              <a:t>Not only negotiating with the patient (and their family) but communicating goals of care to the wider team, the GP, and others.</a:t>
            </a:r>
          </a:p>
          <a:p>
            <a:pPr marL="0" indent="0">
              <a:lnSpc>
                <a:spcPct val="110000"/>
              </a:lnSpc>
              <a:buNone/>
            </a:pPr>
            <a:endParaRPr lang="en-AU"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65583E74-4CB0-6140-6BDB-3AA7CB48BE68}"/>
              </a:ext>
            </a:extLst>
          </p:cNvPr>
          <p:cNvSpPr txBox="1"/>
          <p:nvPr/>
        </p:nvSpPr>
        <p:spPr>
          <a:xfrm>
            <a:off x="552057" y="1035212"/>
            <a:ext cx="5831430" cy="400110"/>
          </a:xfrm>
          <a:prstGeom prst="rect">
            <a:avLst/>
          </a:prstGeom>
          <a:noFill/>
        </p:spPr>
        <p:txBody>
          <a:bodyPr wrap="square">
            <a:spAutoFit/>
          </a:bodyPr>
          <a:lstStyle/>
          <a:p>
            <a:pPr algn="l"/>
            <a:r>
              <a:rPr lang="en-AU" sz="2000" b="1" i="0" dirty="0">
                <a:solidFill>
                  <a:schemeClr val="accent1">
                    <a:lumMod val="75000"/>
                  </a:schemeClr>
                </a:solidFill>
                <a:effectLst/>
                <a:highlight>
                  <a:srgbClr val="FFFFFF"/>
                </a:highlight>
                <a:latin typeface="Open Sans" panose="020B0606030504020204" pitchFamily="34" charset="0"/>
              </a:rPr>
              <a:t>Key factors for effective teamwork</a:t>
            </a:r>
          </a:p>
        </p:txBody>
      </p:sp>
    </p:spTree>
    <p:extLst>
      <p:ext uri="{BB962C8B-B14F-4D97-AF65-F5344CB8AC3E}">
        <p14:creationId xmlns:p14="http://schemas.microsoft.com/office/powerpoint/2010/main" val="1730986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59002-ABE7-73ED-F189-86AC2255A04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2D79E75-EEDD-15AF-BCC7-8B9418BDB36C}"/>
              </a:ext>
            </a:extLst>
          </p:cNvPr>
          <p:cNvPicPr>
            <a:picLocks noChangeAspect="1"/>
          </p:cNvPicPr>
          <p:nvPr/>
        </p:nvPicPr>
        <p:blipFill>
          <a:blip r:embed="rId3"/>
          <a:stretch>
            <a:fillRect/>
          </a:stretch>
        </p:blipFill>
        <p:spPr>
          <a:xfrm>
            <a:off x="6883111" y="141856"/>
            <a:ext cx="2038635" cy="971686"/>
          </a:xfrm>
          <a:prstGeom prst="rect">
            <a:avLst/>
          </a:prstGeom>
        </p:spPr>
      </p:pic>
      <p:sp>
        <p:nvSpPr>
          <p:cNvPr id="4" name="TextBox 3">
            <a:extLst>
              <a:ext uri="{FF2B5EF4-FFF2-40B4-BE49-F238E27FC236}">
                <a16:creationId xmlns:a16="http://schemas.microsoft.com/office/drawing/2014/main" id="{ECB107EC-D378-5BF8-70D4-7A8CE3244F81}"/>
              </a:ext>
            </a:extLst>
          </p:cNvPr>
          <p:cNvSpPr txBox="1"/>
          <p:nvPr/>
        </p:nvSpPr>
        <p:spPr>
          <a:xfrm>
            <a:off x="552057" y="1784313"/>
            <a:ext cx="7907204" cy="1945854"/>
          </a:xfrm>
          <a:prstGeom prst="rect">
            <a:avLst/>
          </a:prstGeom>
          <a:noFill/>
        </p:spPr>
        <p:txBody>
          <a:bodyPr wrap="square">
            <a:spAutoFit/>
          </a:bodyPr>
          <a:lstStyle/>
          <a:p>
            <a:pPr marL="0" indent="0">
              <a:lnSpc>
                <a:spcPct val="150000"/>
              </a:lnSpc>
              <a:buNone/>
            </a:pPr>
            <a:r>
              <a:rPr lang="en-AU" sz="1600" dirty="0">
                <a:latin typeface="Open Sans" panose="020B0606030504020204" pitchFamily="34" charset="0"/>
                <a:ea typeface="Open Sans" panose="020B0606030504020204" pitchFamily="34" charset="0"/>
                <a:cs typeface="Open Sans" panose="020B0606030504020204" pitchFamily="34" charset="0"/>
              </a:rPr>
              <a:t>Key factors for effective teamwork in </a:t>
            </a:r>
            <a:r>
              <a:rPr lang="en-AU" sz="1600" dirty="0" err="1">
                <a:latin typeface="Open Sans" panose="020B0606030504020204" pitchFamily="34" charset="0"/>
                <a:ea typeface="Open Sans" panose="020B0606030504020204" pitchFamily="34" charset="0"/>
                <a:cs typeface="Open Sans" panose="020B0606030504020204" pitchFamily="34" charset="0"/>
              </a:rPr>
              <a:t>end-of-life</a:t>
            </a:r>
            <a:r>
              <a:rPr lang="en-AU" sz="1600" dirty="0">
                <a:latin typeface="Open Sans" panose="020B0606030504020204" pitchFamily="34" charset="0"/>
                <a:ea typeface="Open Sans" panose="020B0606030504020204" pitchFamily="34" charset="0"/>
                <a:cs typeface="Open Sans" panose="020B0606030504020204" pitchFamily="34" charset="0"/>
              </a:rPr>
              <a:t> care include:</a:t>
            </a:r>
            <a:r>
              <a:rPr lang="en-AU" sz="1600" baseline="30000" dirty="0">
                <a:latin typeface="Open Sans" panose="020B0606030504020204" pitchFamily="34" charset="0"/>
                <a:ea typeface="Open Sans" panose="020B0606030504020204" pitchFamily="34" charset="0"/>
                <a:cs typeface="Open Sans" panose="020B0606030504020204" pitchFamily="34" charset="0"/>
              </a:rPr>
              <a:t>1,2</a:t>
            </a:r>
            <a:br>
              <a:rPr lang="en-AU" sz="1600" baseline="30000" dirty="0">
                <a:latin typeface="Open Sans" panose="020B0606030504020204" pitchFamily="34" charset="0"/>
                <a:ea typeface="Open Sans" panose="020B0606030504020204" pitchFamily="34" charset="0"/>
                <a:cs typeface="Open Sans" panose="020B0606030504020204" pitchFamily="34" charset="0"/>
              </a:rPr>
            </a:br>
            <a:endParaRPr lang="en-US" b="1" dirty="0">
              <a:cs typeface="Arial" panose="020B0604020202020204" pitchFamily="34" charset="0"/>
            </a:endParaRPr>
          </a:p>
          <a:p>
            <a:pPr marL="0" indent="0">
              <a:lnSpc>
                <a:spcPct val="150000"/>
              </a:lnSpc>
              <a:buNone/>
            </a:pPr>
            <a:r>
              <a:rPr lang="en-AU" sz="1600" b="1" dirty="0">
                <a:latin typeface="Open Sans" panose="020B0606030504020204" pitchFamily="34" charset="0"/>
                <a:ea typeface="Open Sans" panose="020B0606030504020204" pitchFamily="34" charset="0"/>
                <a:cs typeface="Open Sans" panose="020B0606030504020204" pitchFamily="34" charset="0"/>
              </a:rPr>
              <a:t>Clarity regarding roles of all team members -</a:t>
            </a:r>
          </a:p>
          <a:p>
            <a:pPr marL="0" indent="0">
              <a:lnSpc>
                <a:spcPct val="150000"/>
              </a:lnSpc>
              <a:buNone/>
            </a:pPr>
            <a:r>
              <a:rPr lang="en-AU" sz="1600" dirty="0">
                <a:latin typeface="Open Sans" panose="020B0606030504020204" pitchFamily="34" charset="0"/>
                <a:ea typeface="Open Sans" panose="020B0606030504020204" pitchFamily="34" charset="0"/>
                <a:cs typeface="Open Sans" panose="020B0606030504020204" pitchFamily="34" charset="0"/>
              </a:rPr>
              <a:t>Are your strengths around spiritual care or complex symptomology for example, if not, who do you refer to?</a:t>
            </a:r>
          </a:p>
        </p:txBody>
      </p:sp>
      <p:sp>
        <p:nvSpPr>
          <p:cNvPr id="7" name="TextBox 6">
            <a:extLst>
              <a:ext uri="{FF2B5EF4-FFF2-40B4-BE49-F238E27FC236}">
                <a16:creationId xmlns:a16="http://schemas.microsoft.com/office/drawing/2014/main" id="{7F6E9F17-D278-2396-1735-95C585E567B8}"/>
              </a:ext>
            </a:extLst>
          </p:cNvPr>
          <p:cNvSpPr txBox="1"/>
          <p:nvPr/>
        </p:nvSpPr>
        <p:spPr>
          <a:xfrm>
            <a:off x="552057" y="1035212"/>
            <a:ext cx="5831430" cy="400110"/>
          </a:xfrm>
          <a:prstGeom prst="rect">
            <a:avLst/>
          </a:prstGeom>
          <a:noFill/>
        </p:spPr>
        <p:txBody>
          <a:bodyPr wrap="square">
            <a:spAutoFit/>
          </a:bodyPr>
          <a:lstStyle/>
          <a:p>
            <a:pPr algn="l"/>
            <a:r>
              <a:rPr lang="en-AU" sz="2000" b="1" i="0" dirty="0">
                <a:solidFill>
                  <a:schemeClr val="accent1">
                    <a:lumMod val="75000"/>
                  </a:schemeClr>
                </a:solidFill>
                <a:effectLst/>
                <a:highlight>
                  <a:srgbClr val="FFFFFF"/>
                </a:highlight>
                <a:latin typeface="Open Sans" panose="020B0606030504020204" pitchFamily="34" charset="0"/>
              </a:rPr>
              <a:t>Key factors for effective teamwork</a:t>
            </a:r>
          </a:p>
        </p:txBody>
      </p:sp>
      <p:pic>
        <p:nvPicPr>
          <p:cNvPr id="3" name="Picture 2" descr="A group of people looking at a paper&#10;&#10;AI-generated content may be incorrect.">
            <a:extLst>
              <a:ext uri="{FF2B5EF4-FFF2-40B4-BE49-F238E27FC236}">
                <a16:creationId xmlns:a16="http://schemas.microsoft.com/office/drawing/2014/main" id="{EA74710C-A8A6-E714-2A4E-97DDD7C2E7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1388" y="3965415"/>
            <a:ext cx="3412663" cy="2277529"/>
          </a:xfrm>
          <a:prstGeom prst="rect">
            <a:avLst/>
          </a:prstGeom>
        </p:spPr>
      </p:pic>
      <p:sp>
        <p:nvSpPr>
          <p:cNvPr id="5" name="TextBox 4">
            <a:extLst>
              <a:ext uri="{FF2B5EF4-FFF2-40B4-BE49-F238E27FC236}">
                <a16:creationId xmlns:a16="http://schemas.microsoft.com/office/drawing/2014/main" id="{1AB05409-30D6-30F9-B7DD-1E3B32623763}"/>
              </a:ext>
            </a:extLst>
          </p:cNvPr>
          <p:cNvSpPr txBox="1"/>
          <p:nvPr/>
        </p:nvSpPr>
        <p:spPr>
          <a:xfrm>
            <a:off x="552057" y="4079158"/>
            <a:ext cx="4620796" cy="1530355"/>
          </a:xfrm>
          <a:prstGeom prst="rect">
            <a:avLst/>
          </a:prstGeom>
          <a:noFill/>
        </p:spPr>
        <p:txBody>
          <a:bodyPr wrap="square">
            <a:spAutoFit/>
          </a:bodyPr>
          <a:lstStyle/>
          <a:p>
            <a:pPr marL="0" indent="0">
              <a:lnSpc>
                <a:spcPct val="150000"/>
              </a:lnSpc>
              <a:buNone/>
            </a:pPr>
            <a:r>
              <a:rPr lang="en-AU" sz="1600" b="1" dirty="0">
                <a:latin typeface="Open Sans" panose="020B0606030504020204" pitchFamily="34" charset="0"/>
                <a:ea typeface="Open Sans" panose="020B0606030504020204" pitchFamily="34" charset="0"/>
                <a:cs typeface="Open Sans" panose="020B0606030504020204" pitchFamily="34" charset="0"/>
              </a:rPr>
              <a:t>Trust and respect for </a:t>
            </a:r>
            <a:r>
              <a:rPr lang="en-AU" sz="1600" b="1" dirty="0" err="1">
                <a:latin typeface="Open Sans" panose="020B0606030504020204" pitchFamily="34" charset="0"/>
                <a:ea typeface="Open Sans" panose="020B0606030504020204" pitchFamily="34" charset="0"/>
                <a:cs typeface="Open Sans" panose="020B0606030504020204" pitchFamily="34" charset="0"/>
              </a:rPr>
              <a:t>end-of-life</a:t>
            </a:r>
            <a:r>
              <a:rPr lang="en-AU" sz="1600" b="1" dirty="0">
                <a:latin typeface="Open Sans" panose="020B0606030504020204" pitchFamily="34" charset="0"/>
                <a:ea typeface="Open Sans" panose="020B0606030504020204" pitchFamily="34" charset="0"/>
                <a:cs typeface="Open Sans" panose="020B0606030504020204" pitchFamily="34" charset="0"/>
              </a:rPr>
              <a:t> issues - </a:t>
            </a:r>
          </a:p>
          <a:p>
            <a:pPr marL="0" indent="0">
              <a:lnSpc>
                <a:spcPct val="150000"/>
              </a:lnSpc>
              <a:buNone/>
            </a:pPr>
            <a:r>
              <a:rPr lang="en-AU" sz="1600" dirty="0">
                <a:latin typeface="Open Sans" panose="020B0606030504020204" pitchFamily="34" charset="0"/>
                <a:ea typeface="Open Sans" panose="020B0606030504020204" pitchFamily="34" charset="0"/>
                <a:cs typeface="Open Sans" panose="020B0606030504020204" pitchFamily="34" charset="0"/>
              </a:rPr>
              <a:t>Do you value those staff who speak up and advocate about </a:t>
            </a:r>
            <a:r>
              <a:rPr lang="en-AU" sz="1600" dirty="0" err="1">
                <a:latin typeface="Open Sans" panose="020B0606030504020204" pitchFamily="34" charset="0"/>
                <a:ea typeface="Open Sans" panose="020B0606030504020204" pitchFamily="34" charset="0"/>
                <a:cs typeface="Open Sans" panose="020B0606030504020204" pitchFamily="34" charset="0"/>
              </a:rPr>
              <a:t>end-of-life</a:t>
            </a:r>
            <a:r>
              <a:rPr lang="en-AU" sz="1600" dirty="0">
                <a:latin typeface="Open Sans" panose="020B0606030504020204" pitchFamily="34" charset="0"/>
                <a:ea typeface="Open Sans" panose="020B0606030504020204" pitchFamily="34" charset="0"/>
                <a:cs typeface="Open Sans" panose="020B0606030504020204" pitchFamily="34" charset="0"/>
              </a:rPr>
              <a:t> care? How do you support the staff who are learning to do so?</a:t>
            </a:r>
          </a:p>
        </p:txBody>
      </p:sp>
    </p:spTree>
    <p:extLst>
      <p:ext uri="{BB962C8B-B14F-4D97-AF65-F5344CB8AC3E}">
        <p14:creationId xmlns:p14="http://schemas.microsoft.com/office/powerpoint/2010/main" val="1191402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676A0-2FE8-1309-B199-CEA229D7523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FC0D9B9-FF3E-1BDE-8F32-4579AF616322}"/>
              </a:ext>
            </a:extLst>
          </p:cNvPr>
          <p:cNvPicPr>
            <a:picLocks noChangeAspect="1"/>
          </p:cNvPicPr>
          <p:nvPr/>
        </p:nvPicPr>
        <p:blipFill>
          <a:blip r:embed="rId3"/>
          <a:stretch>
            <a:fillRect/>
          </a:stretch>
        </p:blipFill>
        <p:spPr>
          <a:xfrm>
            <a:off x="6883111" y="141856"/>
            <a:ext cx="2038635" cy="971686"/>
          </a:xfrm>
          <a:prstGeom prst="rect">
            <a:avLst/>
          </a:prstGeom>
        </p:spPr>
      </p:pic>
      <p:sp>
        <p:nvSpPr>
          <p:cNvPr id="7" name="TextBox 6">
            <a:extLst>
              <a:ext uri="{FF2B5EF4-FFF2-40B4-BE49-F238E27FC236}">
                <a16:creationId xmlns:a16="http://schemas.microsoft.com/office/drawing/2014/main" id="{BFDF1CC5-7FFF-988E-9641-DFC02AF70CD5}"/>
              </a:ext>
            </a:extLst>
          </p:cNvPr>
          <p:cNvSpPr txBox="1"/>
          <p:nvPr/>
        </p:nvSpPr>
        <p:spPr>
          <a:xfrm>
            <a:off x="764516" y="1007712"/>
            <a:ext cx="5505505" cy="400110"/>
          </a:xfrm>
          <a:prstGeom prst="rect">
            <a:avLst/>
          </a:prstGeom>
          <a:noFill/>
        </p:spPr>
        <p:txBody>
          <a:bodyPr wrap="square">
            <a:spAutoFit/>
          </a:bodyPr>
          <a:lstStyle/>
          <a:p>
            <a:pPr algn="l"/>
            <a:r>
              <a:rPr lang="en-AU" sz="2000" b="1" i="0" dirty="0">
                <a:solidFill>
                  <a:schemeClr val="accent1">
                    <a:lumMod val="75000"/>
                  </a:schemeClr>
                </a:solidFill>
                <a:effectLst/>
                <a:highlight>
                  <a:srgbClr val="FFFFFF"/>
                </a:highlight>
                <a:latin typeface="Open Sans" panose="020B0606030504020204" pitchFamily="34" charset="0"/>
              </a:rPr>
              <a:t>Think about your team</a:t>
            </a:r>
          </a:p>
        </p:txBody>
      </p:sp>
      <p:pic>
        <p:nvPicPr>
          <p:cNvPr id="3" name="Picture 2" descr="A person in a blue shirt&#10;&#10;AI-generated content may be incorrect.">
            <a:extLst>
              <a:ext uri="{FF2B5EF4-FFF2-40B4-BE49-F238E27FC236}">
                <a16:creationId xmlns:a16="http://schemas.microsoft.com/office/drawing/2014/main" id="{9124B02F-5607-A8EB-FFA9-8D65F7501F5E}"/>
              </a:ext>
            </a:extLst>
          </p:cNvPr>
          <p:cNvPicPr>
            <a:picLocks noChangeAspect="1"/>
          </p:cNvPicPr>
          <p:nvPr/>
        </p:nvPicPr>
        <p:blipFill>
          <a:blip r:embed="rId4" cstate="print">
            <a:extLst>
              <a:ext uri="{28A0092B-C50C-407E-A947-70E740481C1C}">
                <a14:useLocalDpi xmlns:a14="http://schemas.microsoft.com/office/drawing/2010/main" val="0"/>
              </a:ext>
            </a:extLst>
          </a:blip>
          <a:srcRect l="37525" t="2110" r="37426" b="4741"/>
          <a:stretch/>
        </p:blipFill>
        <p:spPr>
          <a:xfrm>
            <a:off x="1130577" y="2399169"/>
            <a:ext cx="1820853" cy="3580220"/>
          </a:xfrm>
          <a:prstGeom prst="rect">
            <a:avLst/>
          </a:prstGeom>
        </p:spPr>
      </p:pic>
      <p:sp>
        <p:nvSpPr>
          <p:cNvPr id="10" name="Oval 9">
            <a:extLst>
              <a:ext uri="{FF2B5EF4-FFF2-40B4-BE49-F238E27FC236}">
                <a16:creationId xmlns:a16="http://schemas.microsoft.com/office/drawing/2014/main" id="{9A9E9B5C-CD56-2D3C-AF71-75C481EE372B}"/>
              </a:ext>
            </a:extLst>
          </p:cNvPr>
          <p:cNvSpPr/>
          <p:nvPr/>
        </p:nvSpPr>
        <p:spPr>
          <a:xfrm>
            <a:off x="5790125" y="1656609"/>
            <a:ext cx="1973654" cy="1880857"/>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rPr>
              <a:t>A clear vision of </a:t>
            </a:r>
            <a:r>
              <a:rPr lang="en-AU"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end-of-life</a:t>
            </a:r>
            <a:r>
              <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rPr>
              <a:t> care?</a:t>
            </a:r>
          </a:p>
        </p:txBody>
      </p:sp>
      <p:sp>
        <p:nvSpPr>
          <p:cNvPr id="11" name="Oval 10">
            <a:extLst>
              <a:ext uri="{FF2B5EF4-FFF2-40B4-BE49-F238E27FC236}">
                <a16:creationId xmlns:a16="http://schemas.microsoft.com/office/drawing/2014/main" id="{CF66939E-6006-FF02-DB87-2DEBA6675F77}"/>
              </a:ext>
            </a:extLst>
          </p:cNvPr>
          <p:cNvSpPr/>
          <p:nvPr/>
        </p:nvSpPr>
        <p:spPr>
          <a:xfrm>
            <a:off x="2985862" y="3166449"/>
            <a:ext cx="1702049" cy="1631886"/>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rPr>
              <a:t>Effective?</a:t>
            </a:r>
          </a:p>
        </p:txBody>
      </p:sp>
      <p:sp>
        <p:nvSpPr>
          <p:cNvPr id="12" name="Oval 11">
            <a:extLst>
              <a:ext uri="{FF2B5EF4-FFF2-40B4-BE49-F238E27FC236}">
                <a16:creationId xmlns:a16="http://schemas.microsoft.com/office/drawing/2014/main" id="{29A8058C-706F-E70B-7A60-0E19AC9A800A}"/>
              </a:ext>
            </a:extLst>
          </p:cNvPr>
          <p:cNvSpPr/>
          <p:nvPr/>
        </p:nvSpPr>
        <p:spPr>
          <a:xfrm>
            <a:off x="4828672" y="3506875"/>
            <a:ext cx="1441349" cy="1364808"/>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rPr>
              <a:t>Clear roles?</a:t>
            </a:r>
          </a:p>
        </p:txBody>
      </p:sp>
      <p:sp>
        <p:nvSpPr>
          <p:cNvPr id="13" name="Oval 12">
            <a:extLst>
              <a:ext uri="{FF2B5EF4-FFF2-40B4-BE49-F238E27FC236}">
                <a16:creationId xmlns:a16="http://schemas.microsoft.com/office/drawing/2014/main" id="{8B9E8480-A2AC-1AEC-9407-D18CA3D043E8}"/>
              </a:ext>
            </a:extLst>
          </p:cNvPr>
          <p:cNvSpPr/>
          <p:nvPr/>
        </p:nvSpPr>
        <p:spPr>
          <a:xfrm>
            <a:off x="3969232" y="1407822"/>
            <a:ext cx="1764543" cy="171344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Are you trusted?</a:t>
            </a:r>
          </a:p>
        </p:txBody>
      </p:sp>
      <p:sp>
        <p:nvSpPr>
          <p:cNvPr id="14" name="Oval 13">
            <a:extLst>
              <a:ext uri="{FF2B5EF4-FFF2-40B4-BE49-F238E27FC236}">
                <a16:creationId xmlns:a16="http://schemas.microsoft.com/office/drawing/2014/main" id="{C6B33F94-D1ED-A0A7-F76B-40C3E0E7EDE9}"/>
              </a:ext>
            </a:extLst>
          </p:cNvPr>
          <p:cNvSpPr/>
          <p:nvPr/>
        </p:nvSpPr>
        <p:spPr>
          <a:xfrm>
            <a:off x="6444631" y="3739075"/>
            <a:ext cx="1903986" cy="1900018"/>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Can you speak up?</a:t>
            </a:r>
          </a:p>
        </p:txBody>
      </p:sp>
      <p:sp>
        <p:nvSpPr>
          <p:cNvPr id="15" name="Oval 14">
            <a:extLst>
              <a:ext uri="{FF2B5EF4-FFF2-40B4-BE49-F238E27FC236}">
                <a16:creationId xmlns:a16="http://schemas.microsoft.com/office/drawing/2014/main" id="{C1E97790-04C1-5B79-176A-8C2ECBDDA87A}"/>
              </a:ext>
            </a:extLst>
          </p:cNvPr>
          <p:cNvSpPr/>
          <p:nvPr/>
        </p:nvSpPr>
        <p:spPr>
          <a:xfrm>
            <a:off x="2752154" y="2869949"/>
            <a:ext cx="298864" cy="296500"/>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Oval 15">
            <a:extLst>
              <a:ext uri="{FF2B5EF4-FFF2-40B4-BE49-F238E27FC236}">
                <a16:creationId xmlns:a16="http://schemas.microsoft.com/office/drawing/2014/main" id="{4FABAFFF-D17E-E0F5-0232-4693024EBDE2}"/>
              </a:ext>
            </a:extLst>
          </p:cNvPr>
          <p:cNvSpPr/>
          <p:nvPr/>
        </p:nvSpPr>
        <p:spPr>
          <a:xfrm>
            <a:off x="3202118" y="2773504"/>
            <a:ext cx="298864" cy="296500"/>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Oval 16">
            <a:extLst>
              <a:ext uri="{FF2B5EF4-FFF2-40B4-BE49-F238E27FC236}">
                <a16:creationId xmlns:a16="http://schemas.microsoft.com/office/drawing/2014/main" id="{76660AAF-7E37-B9D4-0408-CD05A7392C16}"/>
              </a:ext>
            </a:extLst>
          </p:cNvPr>
          <p:cNvSpPr/>
          <p:nvPr/>
        </p:nvSpPr>
        <p:spPr>
          <a:xfrm>
            <a:off x="3636176" y="2669894"/>
            <a:ext cx="401420" cy="400110"/>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Oval 17">
            <a:extLst>
              <a:ext uri="{FF2B5EF4-FFF2-40B4-BE49-F238E27FC236}">
                <a16:creationId xmlns:a16="http://schemas.microsoft.com/office/drawing/2014/main" id="{800EAF1B-61F1-C87B-9B95-673F4CCDFF7C}"/>
              </a:ext>
            </a:extLst>
          </p:cNvPr>
          <p:cNvSpPr/>
          <p:nvPr/>
        </p:nvSpPr>
        <p:spPr>
          <a:xfrm>
            <a:off x="5388704" y="3045837"/>
            <a:ext cx="401420" cy="400110"/>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Oval 18">
            <a:extLst>
              <a:ext uri="{FF2B5EF4-FFF2-40B4-BE49-F238E27FC236}">
                <a16:creationId xmlns:a16="http://schemas.microsoft.com/office/drawing/2014/main" id="{55065DCD-7AC4-4C93-31B7-58F33C531882}"/>
              </a:ext>
            </a:extLst>
          </p:cNvPr>
          <p:cNvSpPr/>
          <p:nvPr/>
        </p:nvSpPr>
        <p:spPr>
          <a:xfrm>
            <a:off x="4627962" y="3237355"/>
            <a:ext cx="401420" cy="400110"/>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Oval 19">
            <a:extLst>
              <a:ext uri="{FF2B5EF4-FFF2-40B4-BE49-F238E27FC236}">
                <a16:creationId xmlns:a16="http://schemas.microsoft.com/office/drawing/2014/main" id="{93585105-2BB6-FA8F-C2C0-D68CA4B809A9}"/>
              </a:ext>
            </a:extLst>
          </p:cNvPr>
          <p:cNvSpPr/>
          <p:nvPr/>
        </p:nvSpPr>
        <p:spPr>
          <a:xfrm>
            <a:off x="5991862" y="4932611"/>
            <a:ext cx="401420" cy="400110"/>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Oval 20">
            <a:extLst>
              <a:ext uri="{FF2B5EF4-FFF2-40B4-BE49-F238E27FC236}">
                <a16:creationId xmlns:a16="http://schemas.microsoft.com/office/drawing/2014/main" id="{EF577B9D-5EBA-2929-5850-B6892583D425}"/>
              </a:ext>
            </a:extLst>
          </p:cNvPr>
          <p:cNvSpPr/>
          <p:nvPr/>
        </p:nvSpPr>
        <p:spPr>
          <a:xfrm>
            <a:off x="5733775" y="1474765"/>
            <a:ext cx="401420" cy="400110"/>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Oval 21">
            <a:extLst>
              <a:ext uri="{FF2B5EF4-FFF2-40B4-BE49-F238E27FC236}">
                <a16:creationId xmlns:a16="http://schemas.microsoft.com/office/drawing/2014/main" id="{F54BD5C0-3C76-E434-BC4A-C6E9CC46DECE}"/>
              </a:ext>
            </a:extLst>
          </p:cNvPr>
          <p:cNvSpPr/>
          <p:nvPr/>
        </p:nvSpPr>
        <p:spPr>
          <a:xfrm>
            <a:off x="7563069" y="3284287"/>
            <a:ext cx="401420" cy="407856"/>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Oval 22">
            <a:extLst>
              <a:ext uri="{FF2B5EF4-FFF2-40B4-BE49-F238E27FC236}">
                <a16:creationId xmlns:a16="http://schemas.microsoft.com/office/drawing/2014/main" id="{CE4E5184-AE3B-410A-63FA-17BC03365136}"/>
              </a:ext>
            </a:extLst>
          </p:cNvPr>
          <p:cNvSpPr/>
          <p:nvPr/>
        </p:nvSpPr>
        <p:spPr>
          <a:xfrm>
            <a:off x="6291001" y="3645211"/>
            <a:ext cx="274152" cy="283993"/>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Oval 23">
            <a:extLst>
              <a:ext uri="{FF2B5EF4-FFF2-40B4-BE49-F238E27FC236}">
                <a16:creationId xmlns:a16="http://schemas.microsoft.com/office/drawing/2014/main" id="{255A9853-CA99-6F09-28C4-04BE6605DE9D}"/>
              </a:ext>
            </a:extLst>
          </p:cNvPr>
          <p:cNvSpPr/>
          <p:nvPr/>
        </p:nvSpPr>
        <p:spPr>
          <a:xfrm>
            <a:off x="4540657" y="4523677"/>
            <a:ext cx="321864" cy="319840"/>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40851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F4EA4-9452-C1E3-5324-BAD6D840CD8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21B0E95-4031-DFC0-7BE5-86FA881E81F7}"/>
              </a:ext>
            </a:extLst>
          </p:cNvPr>
          <p:cNvPicPr>
            <a:picLocks noChangeAspect="1"/>
          </p:cNvPicPr>
          <p:nvPr/>
        </p:nvPicPr>
        <p:blipFill>
          <a:blip r:embed="rId3"/>
          <a:stretch>
            <a:fillRect/>
          </a:stretch>
        </p:blipFill>
        <p:spPr>
          <a:xfrm>
            <a:off x="6883111" y="141856"/>
            <a:ext cx="2038635" cy="971686"/>
          </a:xfrm>
          <a:prstGeom prst="rect">
            <a:avLst/>
          </a:prstGeom>
        </p:spPr>
      </p:pic>
      <p:sp>
        <p:nvSpPr>
          <p:cNvPr id="7" name="TextBox 6">
            <a:extLst>
              <a:ext uri="{FF2B5EF4-FFF2-40B4-BE49-F238E27FC236}">
                <a16:creationId xmlns:a16="http://schemas.microsoft.com/office/drawing/2014/main" id="{65E1B094-B63C-E8AB-972B-DBD57AA7633D}"/>
              </a:ext>
            </a:extLst>
          </p:cNvPr>
          <p:cNvSpPr txBox="1"/>
          <p:nvPr/>
        </p:nvSpPr>
        <p:spPr>
          <a:xfrm>
            <a:off x="857528" y="1113542"/>
            <a:ext cx="6025583" cy="707886"/>
          </a:xfrm>
          <a:prstGeom prst="rect">
            <a:avLst/>
          </a:prstGeom>
          <a:noFill/>
        </p:spPr>
        <p:txBody>
          <a:bodyPr wrap="square">
            <a:spAutoFit/>
          </a:bodyPr>
          <a:lstStyle/>
          <a:p>
            <a:pPr algn="l"/>
            <a:r>
              <a:rPr lang="en-AU" sz="2000" b="1" i="0" dirty="0">
                <a:solidFill>
                  <a:schemeClr val="accent1">
                    <a:lumMod val="75000"/>
                  </a:schemeClr>
                </a:solidFill>
                <a:effectLst/>
                <a:highlight>
                  <a:srgbClr val="FFFFFF"/>
                </a:highlight>
                <a:latin typeface="Open Sans" panose="020B0606030504020204" pitchFamily="34" charset="0"/>
              </a:rPr>
              <a:t>Why do we sometimes need to speak up and advocate for the patient?</a:t>
            </a:r>
          </a:p>
        </p:txBody>
      </p:sp>
      <p:pic>
        <p:nvPicPr>
          <p:cNvPr id="4" name="Picture 3">
            <a:extLst>
              <a:ext uri="{FF2B5EF4-FFF2-40B4-BE49-F238E27FC236}">
                <a16:creationId xmlns:a16="http://schemas.microsoft.com/office/drawing/2014/main" id="{AA403BDC-277C-CEBF-C585-8561D88BE142}"/>
              </a:ext>
            </a:extLst>
          </p:cNvPr>
          <p:cNvPicPr>
            <a:picLocks noChangeAspect="1"/>
          </p:cNvPicPr>
          <p:nvPr/>
        </p:nvPicPr>
        <p:blipFill>
          <a:blip r:embed="rId4"/>
          <a:stretch>
            <a:fillRect/>
          </a:stretch>
        </p:blipFill>
        <p:spPr>
          <a:xfrm>
            <a:off x="1028700" y="2294487"/>
            <a:ext cx="7086600" cy="3771900"/>
          </a:xfrm>
          <a:prstGeom prst="rect">
            <a:avLst/>
          </a:prstGeom>
        </p:spPr>
      </p:pic>
    </p:spTree>
    <p:extLst>
      <p:ext uri="{BB962C8B-B14F-4D97-AF65-F5344CB8AC3E}">
        <p14:creationId xmlns:p14="http://schemas.microsoft.com/office/powerpoint/2010/main" val="3455855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A60DC-004F-C1DB-55E7-4F3BBDE9C639}"/>
              </a:ext>
            </a:extLst>
          </p:cNvPr>
          <p:cNvPicPr>
            <a:picLocks noChangeAspect="1"/>
          </p:cNvPicPr>
          <p:nvPr/>
        </p:nvPicPr>
        <p:blipFill>
          <a:blip r:embed="rId3"/>
          <a:stretch>
            <a:fillRect/>
          </a:stretch>
        </p:blipFill>
        <p:spPr>
          <a:xfrm>
            <a:off x="6883111" y="141856"/>
            <a:ext cx="2038635" cy="971686"/>
          </a:xfrm>
          <a:prstGeom prst="rect">
            <a:avLst/>
          </a:prstGeom>
        </p:spPr>
      </p:pic>
      <p:sp>
        <p:nvSpPr>
          <p:cNvPr id="7" name="TextBox 6">
            <a:extLst>
              <a:ext uri="{FF2B5EF4-FFF2-40B4-BE49-F238E27FC236}">
                <a16:creationId xmlns:a16="http://schemas.microsoft.com/office/drawing/2014/main" id="{1D2C9BE0-2431-1EFD-C5AD-B6A0A982F989}"/>
              </a:ext>
            </a:extLst>
          </p:cNvPr>
          <p:cNvSpPr txBox="1"/>
          <p:nvPr/>
        </p:nvSpPr>
        <p:spPr>
          <a:xfrm>
            <a:off x="721531" y="2012075"/>
            <a:ext cx="5516306" cy="3715569"/>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We don’t like to criticise others and especially other disciplines</a:t>
            </a:r>
          </a:p>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Hierarchy / authority in healthcare organisations </a:t>
            </a:r>
          </a:p>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Autonomy of practice</a:t>
            </a:r>
          </a:p>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We don’t want to look ignorant, incompetent, intrusive, or negative.</a:t>
            </a:r>
          </a:p>
          <a:p>
            <a:pPr>
              <a:lnSpc>
                <a:spcPct val="200000"/>
              </a:lnSpc>
            </a:pPr>
            <a:br>
              <a:rPr lang="en-AU" sz="1600" dirty="0">
                <a:latin typeface="Open Sans" panose="020B0606030504020204" pitchFamily="34" charset="0"/>
                <a:ea typeface="Open Sans" panose="020B0606030504020204" pitchFamily="34" charset="0"/>
                <a:cs typeface="Open Sans" panose="020B0606030504020204" pitchFamily="34" charset="0"/>
              </a:rPr>
            </a:br>
            <a:r>
              <a:rPr lang="en-AU" sz="1600" dirty="0">
                <a:latin typeface="Open Sans" panose="020B0606030504020204" pitchFamily="34" charset="0"/>
                <a:ea typeface="Open Sans" panose="020B0606030504020204" pitchFamily="34" charset="0"/>
                <a:cs typeface="Open Sans" panose="020B0606030504020204" pitchFamily="34" charset="0"/>
              </a:rPr>
              <a:t>So, we don’t ask questions, don’t admit mistakes, don’t offer ideas and we don’t critique the status quo.</a:t>
            </a:r>
            <a:r>
              <a:rPr lang="en-AU" sz="1600" baseline="30000" dirty="0">
                <a:latin typeface="Open Sans" panose="020B0606030504020204" pitchFamily="34" charset="0"/>
                <a:ea typeface="Open Sans" panose="020B0606030504020204" pitchFamily="34" charset="0"/>
                <a:cs typeface="Open Sans" panose="020B0606030504020204" pitchFamily="34" charset="0"/>
              </a:rPr>
              <a:t>3</a:t>
            </a:r>
            <a:r>
              <a:rPr lang="en-AU" sz="1600" dirty="0">
                <a:latin typeface="Open Sans" panose="020B0606030504020204" pitchFamily="34" charset="0"/>
                <a:ea typeface="Open Sans" panose="020B0606030504020204" pitchFamily="34" charset="0"/>
                <a:cs typeface="Open Sans" panose="020B0606030504020204" pitchFamily="34" charset="0"/>
              </a:rPr>
              <a:t> </a:t>
            </a:r>
          </a:p>
        </p:txBody>
      </p:sp>
      <p:sp>
        <p:nvSpPr>
          <p:cNvPr id="3" name="TextBox 2">
            <a:extLst>
              <a:ext uri="{FF2B5EF4-FFF2-40B4-BE49-F238E27FC236}">
                <a16:creationId xmlns:a16="http://schemas.microsoft.com/office/drawing/2014/main" id="{B3EEEDBF-38F2-CDAB-5411-992C8E5BC068}"/>
              </a:ext>
            </a:extLst>
          </p:cNvPr>
          <p:cNvSpPr txBox="1"/>
          <p:nvPr/>
        </p:nvSpPr>
        <p:spPr>
          <a:xfrm>
            <a:off x="866439" y="1113542"/>
            <a:ext cx="4131075" cy="400110"/>
          </a:xfrm>
          <a:prstGeom prst="rect">
            <a:avLst/>
          </a:prstGeom>
          <a:noFill/>
        </p:spPr>
        <p:txBody>
          <a:bodyPr wrap="square">
            <a:spAutoFit/>
          </a:bodyPr>
          <a:lstStyle/>
          <a:p>
            <a:pPr algn="l"/>
            <a:r>
              <a:rPr lang="en-AU" sz="2000" b="1" i="0" dirty="0">
                <a:solidFill>
                  <a:schemeClr val="accent1">
                    <a:lumMod val="75000"/>
                  </a:schemeClr>
                </a:solidFill>
                <a:effectLst/>
                <a:highlight>
                  <a:srgbClr val="FFFFFF"/>
                </a:highlight>
                <a:latin typeface="Open Sans" panose="020B0606030504020204" pitchFamily="34" charset="0"/>
              </a:rPr>
              <a:t>Barriers to speaking up</a:t>
            </a:r>
            <a:endParaRPr lang="en-AU" sz="2000" b="1" i="0" baseline="30000" dirty="0">
              <a:solidFill>
                <a:schemeClr val="accent1">
                  <a:lumMod val="75000"/>
                </a:schemeClr>
              </a:solidFill>
              <a:effectLst/>
              <a:highlight>
                <a:srgbClr val="FFFFFF"/>
              </a:highlight>
              <a:latin typeface="Open Sans" panose="020B0606030504020204" pitchFamily="34" charset="0"/>
            </a:endParaRPr>
          </a:p>
        </p:txBody>
      </p:sp>
      <p:pic>
        <p:nvPicPr>
          <p:cNvPr id="5" name="Picture 4" descr="A person wearing glasses and a blue polo shirt&#10;&#10;AI-generated content may be incorrect.">
            <a:extLst>
              <a:ext uri="{FF2B5EF4-FFF2-40B4-BE49-F238E27FC236}">
                <a16:creationId xmlns:a16="http://schemas.microsoft.com/office/drawing/2014/main" id="{D00E11A3-24F2-EE70-441E-07B2416105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0039" y="2012075"/>
            <a:ext cx="2043120" cy="3069239"/>
          </a:xfrm>
          <a:prstGeom prst="rect">
            <a:avLst/>
          </a:prstGeom>
        </p:spPr>
      </p:pic>
    </p:spTree>
    <p:extLst>
      <p:ext uri="{BB962C8B-B14F-4D97-AF65-F5344CB8AC3E}">
        <p14:creationId xmlns:p14="http://schemas.microsoft.com/office/powerpoint/2010/main" val="283902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DAA47-23FC-B908-DC25-39367B1481B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AC335FE-7D1E-6804-A5BB-1A3A02DCF68A}"/>
              </a:ext>
            </a:extLst>
          </p:cNvPr>
          <p:cNvPicPr>
            <a:picLocks noChangeAspect="1"/>
          </p:cNvPicPr>
          <p:nvPr/>
        </p:nvPicPr>
        <p:blipFill>
          <a:blip r:embed="rId3"/>
          <a:stretch>
            <a:fillRect/>
          </a:stretch>
        </p:blipFill>
        <p:spPr>
          <a:xfrm>
            <a:off x="6883111" y="141856"/>
            <a:ext cx="2038635" cy="971686"/>
          </a:xfrm>
          <a:prstGeom prst="rect">
            <a:avLst/>
          </a:prstGeom>
        </p:spPr>
      </p:pic>
      <p:sp>
        <p:nvSpPr>
          <p:cNvPr id="7" name="TextBox 6">
            <a:extLst>
              <a:ext uri="{FF2B5EF4-FFF2-40B4-BE49-F238E27FC236}">
                <a16:creationId xmlns:a16="http://schemas.microsoft.com/office/drawing/2014/main" id="{2F360561-5A7E-8604-0F92-25970C02874E}"/>
              </a:ext>
            </a:extLst>
          </p:cNvPr>
          <p:cNvSpPr txBox="1"/>
          <p:nvPr/>
        </p:nvSpPr>
        <p:spPr>
          <a:xfrm>
            <a:off x="620227" y="1910732"/>
            <a:ext cx="4657943" cy="3785652"/>
          </a:xfrm>
          <a:prstGeom prst="rect">
            <a:avLst/>
          </a:prstGeom>
          <a:noFill/>
        </p:spPr>
        <p:txBody>
          <a:bodyPr wrap="square">
            <a:spAutoFit/>
          </a:bodyPr>
          <a:lstStyle/>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Is speaking up!</a:t>
            </a:r>
            <a:br>
              <a:rPr lang="en-AU" sz="1600" dirty="0">
                <a:latin typeface="Open Sans" panose="020B0606030504020204" pitchFamily="34" charset="0"/>
                <a:ea typeface="Open Sans" panose="020B0606030504020204" pitchFamily="34" charset="0"/>
                <a:cs typeface="Open Sans" panose="020B0606030504020204" pitchFamily="34" charset="0"/>
              </a:rPr>
            </a:b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Knowing that conflict / difference of opinion happens</a:t>
            </a:r>
            <a:br>
              <a:rPr lang="en-AU" sz="1600" dirty="0">
                <a:latin typeface="Open Sans" panose="020B0606030504020204" pitchFamily="34" charset="0"/>
                <a:ea typeface="Open Sans" panose="020B0606030504020204" pitchFamily="34" charset="0"/>
                <a:cs typeface="Open Sans" panose="020B0606030504020204" pitchFamily="34" charset="0"/>
              </a:rPr>
            </a:b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Knowing how to create a climate of openness </a:t>
            </a:r>
            <a:br>
              <a:rPr lang="en-AU" sz="1600" dirty="0">
                <a:latin typeface="Open Sans" panose="020B0606030504020204" pitchFamily="34" charset="0"/>
                <a:ea typeface="Open Sans" panose="020B0606030504020204" pitchFamily="34" charset="0"/>
                <a:cs typeface="Open Sans" panose="020B0606030504020204" pitchFamily="34" charset="0"/>
              </a:rPr>
            </a:b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Frame mistakes or uncertainties as learning points</a:t>
            </a:r>
            <a:br>
              <a:rPr lang="en-AU" sz="1600" dirty="0">
                <a:latin typeface="Open Sans" panose="020B0606030504020204" pitchFamily="34" charset="0"/>
                <a:ea typeface="Open Sans" panose="020B0606030504020204" pitchFamily="34" charset="0"/>
                <a:cs typeface="Open Sans" panose="020B0606030504020204" pitchFamily="34" charset="0"/>
              </a:rPr>
            </a:b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Acknowledge we are all fallible: ‘</a:t>
            </a:r>
            <a:r>
              <a:rPr lang="en-AU" sz="1600" i="1" dirty="0">
                <a:latin typeface="Open Sans" panose="020B0606030504020204" pitchFamily="34" charset="0"/>
                <a:ea typeface="Open Sans" panose="020B0606030504020204" pitchFamily="34" charset="0"/>
                <a:cs typeface="Open Sans" panose="020B0606030504020204" pitchFamily="34" charset="0"/>
              </a:rPr>
              <a:t>I may have just missed something’</a:t>
            </a:r>
            <a:br>
              <a:rPr lang="en-AU" sz="1600" i="1" dirty="0">
                <a:latin typeface="Open Sans" panose="020B0606030504020204" pitchFamily="34" charset="0"/>
                <a:ea typeface="Open Sans" panose="020B0606030504020204" pitchFamily="34" charset="0"/>
                <a:cs typeface="Open Sans" panose="020B0606030504020204" pitchFamily="34" charset="0"/>
              </a:rPr>
            </a:br>
            <a:endParaRPr lang="en-AU" sz="1600" i="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Model curiosity </a:t>
            </a:r>
          </a:p>
        </p:txBody>
      </p:sp>
      <p:sp>
        <p:nvSpPr>
          <p:cNvPr id="3" name="TextBox 2">
            <a:extLst>
              <a:ext uri="{FF2B5EF4-FFF2-40B4-BE49-F238E27FC236}">
                <a16:creationId xmlns:a16="http://schemas.microsoft.com/office/drawing/2014/main" id="{F3637495-9905-F17F-A504-1136F3A3239C}"/>
              </a:ext>
            </a:extLst>
          </p:cNvPr>
          <p:cNvSpPr txBox="1"/>
          <p:nvPr/>
        </p:nvSpPr>
        <p:spPr>
          <a:xfrm>
            <a:off x="794011" y="1031182"/>
            <a:ext cx="4131075" cy="400110"/>
          </a:xfrm>
          <a:prstGeom prst="rect">
            <a:avLst/>
          </a:prstGeom>
          <a:noFill/>
        </p:spPr>
        <p:txBody>
          <a:bodyPr wrap="square">
            <a:spAutoFit/>
          </a:bodyPr>
          <a:lstStyle/>
          <a:p>
            <a:pPr algn="l"/>
            <a:r>
              <a:rPr lang="en-AU" sz="2000" b="1" i="0" dirty="0">
                <a:solidFill>
                  <a:schemeClr val="accent1">
                    <a:lumMod val="75000"/>
                  </a:schemeClr>
                </a:solidFill>
                <a:effectLst/>
                <a:highlight>
                  <a:srgbClr val="FFFFFF"/>
                </a:highlight>
                <a:latin typeface="Open Sans" panose="020B0606030504020204" pitchFamily="34" charset="0"/>
              </a:rPr>
              <a:t>Buildin</a:t>
            </a:r>
            <a:r>
              <a:rPr lang="en-AU" sz="2000" b="1" dirty="0">
                <a:solidFill>
                  <a:schemeClr val="accent1">
                    <a:lumMod val="75000"/>
                  </a:schemeClr>
                </a:solidFill>
                <a:highlight>
                  <a:srgbClr val="FFFFFF"/>
                </a:highlight>
                <a:latin typeface="Open Sans" panose="020B0606030504020204" pitchFamily="34" charset="0"/>
              </a:rPr>
              <a:t>g Psychological Safety</a:t>
            </a:r>
            <a:r>
              <a:rPr lang="en-AU" sz="2000" b="1" baseline="30000" dirty="0">
                <a:solidFill>
                  <a:schemeClr val="accent1">
                    <a:lumMod val="75000"/>
                  </a:schemeClr>
                </a:solidFill>
                <a:highlight>
                  <a:srgbClr val="FFFFFF"/>
                </a:highlight>
                <a:latin typeface="Open Sans" panose="020B0606030504020204" pitchFamily="34" charset="0"/>
              </a:rPr>
              <a:t>3</a:t>
            </a:r>
            <a:endParaRPr lang="en-AU" sz="2000" b="1" i="0" baseline="30000" dirty="0">
              <a:solidFill>
                <a:schemeClr val="accent1">
                  <a:lumMod val="75000"/>
                </a:schemeClr>
              </a:solidFill>
              <a:effectLst/>
              <a:highlight>
                <a:srgbClr val="FFFFFF"/>
              </a:highlight>
              <a:latin typeface="Open Sans" panose="020B0606030504020204" pitchFamily="34" charset="0"/>
            </a:endParaRPr>
          </a:p>
        </p:txBody>
      </p:sp>
      <p:pic>
        <p:nvPicPr>
          <p:cNvPr id="4" name="Picture 3" descr="A person and person in blue uniforms&#10;&#10;AI-generated content may be incorrect.">
            <a:extLst>
              <a:ext uri="{FF2B5EF4-FFF2-40B4-BE49-F238E27FC236}">
                <a16:creationId xmlns:a16="http://schemas.microsoft.com/office/drawing/2014/main" id="{55A049B2-CE4F-1AB8-5AC9-4ABF5712138D}"/>
              </a:ext>
            </a:extLst>
          </p:cNvPr>
          <p:cNvPicPr>
            <a:picLocks noChangeAspect="1"/>
          </p:cNvPicPr>
          <p:nvPr/>
        </p:nvPicPr>
        <p:blipFill>
          <a:blip r:embed="rId4" cstate="print">
            <a:extLst>
              <a:ext uri="{28A0092B-C50C-407E-A947-70E740481C1C}">
                <a14:useLocalDpi xmlns:a14="http://schemas.microsoft.com/office/drawing/2010/main" val="0"/>
              </a:ext>
            </a:extLst>
          </a:blip>
          <a:srcRect l="22495" r="21567"/>
          <a:stretch/>
        </p:blipFill>
        <p:spPr>
          <a:xfrm>
            <a:off x="5184706" y="2190939"/>
            <a:ext cx="3708415" cy="3505445"/>
          </a:xfrm>
          <a:prstGeom prst="rect">
            <a:avLst/>
          </a:prstGeom>
        </p:spPr>
      </p:pic>
    </p:spTree>
    <p:extLst>
      <p:ext uri="{BB962C8B-B14F-4D97-AF65-F5344CB8AC3E}">
        <p14:creationId xmlns:p14="http://schemas.microsoft.com/office/powerpoint/2010/main" val="1779966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OLE_powerpoint template_May2022_v2" id="{0B0B40DD-CED1-4009-9CF9-25EA5C2F5BFE}" vid="{9845A816-ED1B-4AB0-8164-09ED60573E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EOLE_powerpoint template_October_2024</Template>
  <TotalTime>5322</TotalTime>
  <Words>1185</Words>
  <Application>Microsoft Office PowerPoint</Application>
  <PresentationFormat>On-screen Show (4:3)</PresentationFormat>
  <Paragraphs>116</Paragraphs>
  <Slides>17</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Courtney Stribley</dc:creator>
  <cp:lastModifiedBy>Megan Winsall</cp:lastModifiedBy>
  <cp:revision>40</cp:revision>
  <dcterms:created xsi:type="dcterms:W3CDTF">2024-09-30T04:48:52Z</dcterms:created>
  <dcterms:modified xsi:type="dcterms:W3CDTF">2025-06-04T03:03:32Z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1033-2.7.0.4476</vt:lpwstr>
  </property>
</Properties>
</file>