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68" r:id="rId2"/>
    <p:sldId id="269" r:id="rId3"/>
    <p:sldId id="272" r:id="rId4"/>
    <p:sldId id="278" r:id="rId5"/>
    <p:sldId id="274" r:id="rId6"/>
    <p:sldId id="279" r:id="rId7"/>
    <p:sldId id="277" r:id="rId8"/>
    <p:sldId id="276" r:id="rId9"/>
    <p:sldId id="280" r:id="rId10"/>
    <p:sldId id="281" r:id="rId11"/>
    <p:sldId id="282" r:id="rId12"/>
    <p:sldId id="283" r:id="rId13"/>
    <p:sldId id="284" r:id="rId14"/>
    <p:sldId id="285" r:id="rId15"/>
    <p:sldId id="286" r:id="rId16"/>
    <p:sldId id="287" r:id="rId17"/>
    <p:sldId id="288" r:id="rId18"/>
    <p:sldId id="289" r:id="rId19"/>
    <p:sldId id="290" r:id="rId20"/>
    <p:sldId id="291" r:id="rId21"/>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5" autoAdjust="0"/>
  </p:normalViewPr>
  <p:slideViewPr>
    <p:cSldViewPr snapToGrid="0">
      <p:cViewPr varScale="1">
        <p:scale>
          <a:sx n="63" d="100"/>
          <a:sy n="63" d="100"/>
        </p:scale>
        <p:origin x="606"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A640E7E2-D9CD-4CAE-8FDB-2CBE0A6F1B3E}" type="datetimeFigureOut">
              <a:rPr lang="en-AU" smtClean="0"/>
              <a:t>28/11/2022</a:t>
            </a:fld>
            <a:endParaRPr lang="en-AU"/>
          </a:p>
        </p:txBody>
      </p:sp>
      <p:sp>
        <p:nvSpPr>
          <p:cNvPr id="4" name="Slide Image Placeholder 3"/>
          <p:cNvSpPr>
            <a:spLocks noGrp="1" noRot="1" noChangeAspect="1"/>
          </p:cNvSpPr>
          <p:nvPr>
            <p:ph type="sldImg" idx="2"/>
          </p:nvPr>
        </p:nvSpPr>
        <p:spPr>
          <a:xfrm>
            <a:off x="1249363" y="1279525"/>
            <a:ext cx="4606925" cy="34544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42500958-CC61-4DE1-9A01-678A28177AD7}" type="slidenum">
              <a:rPr lang="en-AU" smtClean="0"/>
              <a:t>‹#›</a:t>
            </a:fld>
            <a:endParaRPr lang="en-AU"/>
          </a:p>
        </p:txBody>
      </p:sp>
    </p:spTree>
    <p:extLst>
      <p:ext uri="{BB962C8B-B14F-4D97-AF65-F5344CB8AC3E}">
        <p14:creationId xmlns:p14="http://schemas.microsoft.com/office/powerpoint/2010/main" val="50807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Trying to identify end of life does come with uncertainty.</a:t>
            </a:r>
            <a:r>
              <a:rPr lang="en-AU" baseline="0" dirty="0"/>
              <a:t>  </a:t>
            </a:r>
            <a:r>
              <a:rPr lang="en-AU" baseline="0"/>
              <a:t>Partly because we have become so effective at treating exacerbations of ill-health and prolonging life.</a:t>
            </a:r>
            <a:endParaRPr lang="en-AU"/>
          </a:p>
          <a:p>
            <a:endParaRPr lang="en-AU" dirty="0"/>
          </a:p>
        </p:txBody>
      </p:sp>
      <p:sp>
        <p:nvSpPr>
          <p:cNvPr id="4" name="Slide Number Placeholder 3"/>
          <p:cNvSpPr>
            <a:spLocks noGrp="1"/>
          </p:cNvSpPr>
          <p:nvPr>
            <p:ph type="sldNum" sz="quarter" idx="5"/>
          </p:nvPr>
        </p:nvSpPr>
        <p:spPr/>
        <p:txBody>
          <a:bodyPr/>
          <a:lstStyle/>
          <a:p>
            <a:fld id="{42500958-CC61-4DE1-9A01-678A28177AD7}" type="slidenum">
              <a:rPr lang="en-AU" smtClean="0"/>
              <a:t>18</a:t>
            </a:fld>
            <a:endParaRPr lang="en-AU"/>
          </a:p>
        </p:txBody>
      </p:sp>
    </p:spTree>
    <p:extLst>
      <p:ext uri="{BB962C8B-B14F-4D97-AF65-F5344CB8AC3E}">
        <p14:creationId xmlns:p14="http://schemas.microsoft.com/office/powerpoint/2010/main" val="125820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21"/>
            <a:ext cx="6858000" cy="238772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224"/>
            <a:ext cx="6858000" cy="16558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44"/>
            <a:ext cx="7886700" cy="5812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FDE934FF-F4E1-47C5-9CA5-30A81DDE2BE4}"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26"/>
            <a:ext cx="7886700" cy="285288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700"/>
            <a:ext cx="7886700" cy="1500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719"/>
            <a:ext cx="3886200" cy="435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719"/>
            <a:ext cx="3886200" cy="435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44"/>
            <a:ext cx="7886700" cy="1325631"/>
          </a:xfrm>
        </p:spPr>
        <p:txBody>
          <a:bodyPr/>
          <a:lstStyle/>
          <a:p>
            <a:r>
              <a:rPr lang="en-US"/>
              <a:t>Click to edit Master title style</a:t>
            </a:r>
          </a:p>
        </p:txBody>
      </p:sp>
      <p:sp>
        <p:nvSpPr>
          <p:cNvPr id="3" name="Text Placeholder 2"/>
          <p:cNvSpPr>
            <a:spLocks noGrp="1"/>
          </p:cNvSpPr>
          <p:nvPr>
            <p:ph type="body" idx="1"/>
          </p:nvPr>
        </p:nvSpPr>
        <p:spPr>
          <a:xfrm>
            <a:off x="629841" y="1681250"/>
            <a:ext cx="3868340" cy="8239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1" y="2505204"/>
            <a:ext cx="3868340" cy="36847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250"/>
            <a:ext cx="3887391" cy="8239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204"/>
            <a:ext cx="3887391" cy="36847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24"/>
            <a:ext cx="2949178" cy="1600283"/>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76"/>
            <a:ext cx="4629150" cy="48738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endParaRPr lang="en-US"/>
          </a:p>
        </p:txBody>
      </p:sp>
      <p:sp>
        <p:nvSpPr>
          <p:cNvPr id="4" name="Text Placeholder 3"/>
          <p:cNvSpPr>
            <a:spLocks noGrp="1"/>
          </p:cNvSpPr>
          <p:nvPr>
            <p:ph type="body" sz="half" idx="2"/>
          </p:nvPr>
        </p:nvSpPr>
        <p:spPr>
          <a:xfrm>
            <a:off x="629841" y="2057506"/>
            <a:ext cx="2949178" cy="38117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44"/>
            <a:ext cx="1971675" cy="58121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44"/>
            <a:ext cx="5800725" cy="5812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44"/>
            <a:ext cx="7886700" cy="132563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719"/>
            <a:ext cx="7886700" cy="4351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678"/>
            <a:ext cx="2057400" cy="365144"/>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11/28/2022</a:t>
            </a:fld>
            <a:endParaRPr lang="en-US"/>
          </a:p>
        </p:txBody>
      </p:sp>
      <p:sp>
        <p:nvSpPr>
          <p:cNvPr id="5" name="Footer Placeholder 4"/>
          <p:cNvSpPr>
            <a:spLocks noGrp="1"/>
          </p:cNvSpPr>
          <p:nvPr>
            <p:ph type="ftr" sz="quarter" idx="3"/>
          </p:nvPr>
        </p:nvSpPr>
        <p:spPr>
          <a:xfrm>
            <a:off x="3028950" y="6356678"/>
            <a:ext cx="3086100" cy="3651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678"/>
            <a:ext cx="2057400" cy="365144"/>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rand.org/pubs/white_papers/WP137.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hyperlink" Target="https://www.endoflifeessentials.com.au/Portals/14/document/resources/Mental-Health-Resources.pdf"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www.endoflifeessentials.com.au/tabid/5126/Default.aspx"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03h0dNZoxr8"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EOLOlogolarge2-01.jpgnew template_EOLOlogolarge2-01"/>
          <p:cNvPicPr>
            <a:picLocks noGrp="1" noChangeAspect="1"/>
          </p:cNvPicPr>
          <p:nvPr>
            <p:ph idx="1"/>
          </p:nvPr>
        </p:nvPicPr>
        <p:blipFill>
          <a:blip r:embed="rId2"/>
          <a:srcRect/>
          <a:stretch>
            <a:fillRect/>
          </a:stretch>
        </p:blipFill>
        <p:spPr>
          <a:xfrm>
            <a:off x="0" y="-18415"/>
            <a:ext cx="9147810" cy="6876415"/>
          </a:xfrm>
          <a:prstGeom prst="rect">
            <a:avLst/>
          </a:prstGeom>
        </p:spPr>
      </p:pic>
      <p:sp>
        <p:nvSpPr>
          <p:cNvPr id="2" name="Title 1"/>
          <p:cNvSpPr>
            <a:spLocks noGrp="1"/>
          </p:cNvSpPr>
          <p:nvPr>
            <p:ph type="title"/>
          </p:nvPr>
        </p:nvSpPr>
        <p:spPr>
          <a:xfrm>
            <a:off x="576399" y="2570046"/>
            <a:ext cx="7886700" cy="1325631"/>
          </a:xfrm>
        </p:spPr>
        <p:txBody>
          <a:bodyPr/>
          <a:lstStyle/>
          <a:p>
            <a:r>
              <a:rPr lang="en-US" b="1" dirty="0">
                <a:solidFill>
                  <a:srgbClr val="186487"/>
                </a:solidFill>
              </a:rPr>
              <a:t>Death as a normal part of life</a:t>
            </a:r>
          </a:p>
        </p:txBody>
      </p:sp>
      <p:pic>
        <p:nvPicPr>
          <p:cNvPr id="6" name="Picture 5">
            <a:extLst>
              <a:ext uri="{FF2B5EF4-FFF2-40B4-BE49-F238E27FC236}">
                <a16:creationId xmlns:a16="http://schemas.microsoft.com/office/drawing/2014/main" id="{BC87C2F4-F4BB-4599-ACD7-F874CE9F3A35}"/>
              </a:ext>
            </a:extLst>
          </p:cNvPr>
          <p:cNvPicPr>
            <a:picLocks noChangeAspect="1"/>
          </p:cNvPicPr>
          <p:nvPr/>
        </p:nvPicPr>
        <p:blipFill>
          <a:blip r:embed="rId3"/>
          <a:stretch>
            <a:fillRect/>
          </a:stretch>
        </p:blipFill>
        <p:spPr>
          <a:xfrm>
            <a:off x="7246892" y="6145663"/>
            <a:ext cx="1505222" cy="542928"/>
          </a:xfrm>
          <a:prstGeom prst="rect">
            <a:avLst/>
          </a:prstGeom>
        </p:spPr>
      </p:pic>
      <p:sp>
        <p:nvSpPr>
          <p:cNvPr id="7" name="TextBox 6">
            <a:extLst>
              <a:ext uri="{FF2B5EF4-FFF2-40B4-BE49-F238E27FC236}">
                <a16:creationId xmlns:a16="http://schemas.microsoft.com/office/drawing/2014/main" id="{B35AE376-6ACB-47C1-9D8C-A3A8D7A205C8}"/>
              </a:ext>
            </a:extLst>
          </p:cNvPr>
          <p:cNvSpPr txBox="1"/>
          <p:nvPr/>
        </p:nvSpPr>
        <p:spPr>
          <a:xfrm>
            <a:off x="2333897" y="6487886"/>
            <a:ext cx="6400800" cy="246221"/>
          </a:xfrm>
          <a:prstGeom prst="rect">
            <a:avLst/>
          </a:prstGeom>
          <a:noFill/>
        </p:spPr>
        <p:txBody>
          <a:bodyPr wrap="square" rtlCol="0">
            <a:spAutoFit/>
          </a:bodyPr>
          <a:lstStyle/>
          <a:p>
            <a:r>
              <a:rPr lang="en-AU" sz="1000" b="1" dirty="0"/>
              <a:t>EOLE is funded by the Australian Government Department of Health and Aged Care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pic>
        <p:nvPicPr>
          <p:cNvPr id="11" name="Picture 10">
            <a:extLst>
              <a:ext uri="{FF2B5EF4-FFF2-40B4-BE49-F238E27FC236}">
                <a16:creationId xmlns:a16="http://schemas.microsoft.com/office/drawing/2014/main" id="{6D43A735-1E0F-404F-A0E8-72178E2121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5831" y="1208947"/>
            <a:ext cx="5273802" cy="2970773"/>
          </a:xfrm>
          <a:prstGeom prst="rect">
            <a:avLst/>
          </a:prstGeom>
        </p:spPr>
      </p:pic>
      <p:sp>
        <p:nvSpPr>
          <p:cNvPr id="12" name="Text Placeholder 2">
            <a:extLst>
              <a:ext uri="{FF2B5EF4-FFF2-40B4-BE49-F238E27FC236}">
                <a16:creationId xmlns:a16="http://schemas.microsoft.com/office/drawing/2014/main" id="{F9B45012-A83E-44AD-84D7-3E14F68A8B65}"/>
              </a:ext>
            </a:extLst>
          </p:cNvPr>
          <p:cNvSpPr txBox="1">
            <a:spLocks/>
          </p:cNvSpPr>
          <p:nvPr/>
        </p:nvSpPr>
        <p:spPr>
          <a:xfrm>
            <a:off x="609600" y="4334583"/>
            <a:ext cx="8351520" cy="16606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latin typeface="Calibri"/>
                <a:ea typeface="+mj-ea"/>
              </a:rPr>
              <a:t>Around two thirds of Australians die at 75-95 years of age</a:t>
            </a:r>
          </a:p>
          <a:p>
            <a:pPr marL="342900" indent="-342900">
              <a:buFont typeface="Arial" panose="020B0604020202020204" pitchFamily="34" charset="0"/>
              <a:buChar char="•"/>
            </a:pPr>
            <a:r>
              <a:rPr lang="en-US" sz="2000" dirty="0">
                <a:latin typeface="Calibri"/>
                <a:ea typeface="+mj-ea"/>
              </a:rPr>
              <a:t>Estimated 70% of all deaths are expected</a:t>
            </a:r>
          </a:p>
          <a:p>
            <a:pPr marL="342900" indent="-342900">
              <a:buFont typeface="Arial" panose="020B0604020202020204" pitchFamily="34" charset="0"/>
              <a:buChar char="•"/>
            </a:pPr>
            <a:r>
              <a:rPr lang="en-US" sz="2000" dirty="0">
                <a:latin typeface="Calibri"/>
                <a:ea typeface="+mj-ea"/>
              </a:rPr>
              <a:t>Numbers of Australians who die each year will double in the next 25 years</a:t>
            </a:r>
            <a:r>
              <a:rPr lang="en-US" sz="2000" baseline="30000" dirty="0">
                <a:latin typeface="Calibri"/>
                <a:ea typeface="+mj-ea"/>
              </a:rPr>
              <a:t>2</a:t>
            </a:r>
          </a:p>
          <a:p>
            <a:pPr marL="0" indent="0">
              <a:buNone/>
            </a:pPr>
            <a:r>
              <a:rPr lang="en-US" sz="2000" dirty="0">
                <a:solidFill>
                  <a:srgbClr val="186487"/>
                </a:solidFill>
                <a:latin typeface="Calibri"/>
                <a:ea typeface="+mj-ea"/>
              </a:rPr>
              <a:t>Think about the population you provide service for in terms of age and illness.</a:t>
            </a:r>
            <a:br>
              <a:rPr lang="en-US" sz="2100" dirty="0">
                <a:solidFill>
                  <a:srgbClr val="186487"/>
                </a:solidFill>
                <a:latin typeface="Calibri"/>
                <a:ea typeface="+mj-ea"/>
              </a:rPr>
            </a:br>
            <a:br>
              <a:rPr lang="en-US" sz="2100" dirty="0">
                <a:solidFill>
                  <a:srgbClr val="186487"/>
                </a:solidFill>
                <a:latin typeface="Calibri"/>
                <a:ea typeface="+mj-ea"/>
              </a:rPr>
            </a:br>
            <a:r>
              <a:rPr lang="en-US" sz="900" dirty="0">
                <a:solidFill>
                  <a:srgbClr val="186487"/>
                </a:solidFill>
                <a:latin typeface="Calibri"/>
                <a:ea typeface="+mj-ea"/>
              </a:rPr>
              <a:t>The </a:t>
            </a:r>
            <a:r>
              <a:rPr lang="en-US" sz="900" dirty="0" err="1">
                <a:solidFill>
                  <a:srgbClr val="186487"/>
                </a:solidFill>
                <a:latin typeface="Calibri"/>
                <a:ea typeface="+mj-ea"/>
              </a:rPr>
              <a:t>Gratten</a:t>
            </a:r>
            <a:r>
              <a:rPr lang="en-US" sz="900" dirty="0">
                <a:solidFill>
                  <a:srgbClr val="186487"/>
                </a:solidFill>
                <a:latin typeface="Calibri"/>
                <a:ea typeface="+mj-ea"/>
              </a:rPr>
              <a:t> Report </a:t>
            </a:r>
            <a:r>
              <a:rPr lang="en-US" sz="900" i="1" dirty="0">
                <a:solidFill>
                  <a:srgbClr val="186487"/>
                </a:solidFill>
                <a:latin typeface="Calibri"/>
                <a:ea typeface="+mj-ea"/>
              </a:rPr>
              <a:t>Dying Well 2014</a:t>
            </a:r>
            <a:endParaRPr lang="en-AU" i="1" dirty="0"/>
          </a:p>
        </p:txBody>
      </p:sp>
    </p:spTree>
    <p:extLst>
      <p:ext uri="{BB962C8B-B14F-4D97-AF65-F5344CB8AC3E}">
        <p14:creationId xmlns:p14="http://schemas.microsoft.com/office/powerpoint/2010/main" val="524345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2"/>
          <a:srcRect/>
          <a:stretch>
            <a:fillRect/>
          </a:stretch>
        </p:blipFill>
        <p:spPr>
          <a:xfrm>
            <a:off x="0" y="0"/>
            <a:ext cx="9124315" cy="6861175"/>
          </a:xfrm>
          <a:prstGeom prst="rect">
            <a:avLst/>
          </a:prstGeom>
        </p:spPr>
      </p:pic>
      <p:sp>
        <p:nvSpPr>
          <p:cNvPr id="5" name="Title 1">
            <a:extLst>
              <a:ext uri="{FF2B5EF4-FFF2-40B4-BE49-F238E27FC236}">
                <a16:creationId xmlns:a16="http://schemas.microsoft.com/office/drawing/2014/main" id="{319318B4-3584-4AC7-8C85-362332F798CD}"/>
              </a:ext>
            </a:extLst>
          </p:cNvPr>
          <p:cNvSpPr txBox="1">
            <a:spLocks/>
          </p:cNvSpPr>
          <p:nvPr/>
        </p:nvSpPr>
        <p:spPr>
          <a:xfrm>
            <a:off x="296091" y="920768"/>
            <a:ext cx="8717279" cy="1325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solidFill>
                  <a:srgbClr val="186487"/>
                </a:solidFill>
              </a:rPr>
              <a:t>Hospitals</a:t>
            </a:r>
          </a:p>
        </p:txBody>
      </p:sp>
      <p:sp>
        <p:nvSpPr>
          <p:cNvPr id="8" name="TextBox 7">
            <a:extLst>
              <a:ext uri="{FF2B5EF4-FFF2-40B4-BE49-F238E27FC236}">
                <a16:creationId xmlns:a16="http://schemas.microsoft.com/office/drawing/2014/main" id="{BAC34F23-F4AB-4374-B04B-AAA489820AA9}"/>
              </a:ext>
            </a:extLst>
          </p:cNvPr>
          <p:cNvSpPr txBox="1"/>
          <p:nvPr/>
        </p:nvSpPr>
        <p:spPr>
          <a:xfrm>
            <a:off x="607833" y="2844655"/>
            <a:ext cx="7488936" cy="1077218"/>
          </a:xfrm>
          <a:prstGeom prst="rect">
            <a:avLst/>
          </a:prstGeom>
          <a:noFill/>
        </p:spPr>
        <p:txBody>
          <a:bodyPr wrap="square" rtlCol="0">
            <a:spAutoFit/>
          </a:bodyPr>
          <a:lstStyle/>
          <a:p>
            <a:pPr algn="ctr"/>
            <a:r>
              <a:rPr lang="en-AU" sz="3200" dirty="0"/>
              <a:t>It is estimated that 54% of all deaths in Australia occur in hospitals.</a:t>
            </a:r>
          </a:p>
        </p:txBody>
      </p:sp>
    </p:spTree>
    <p:extLst>
      <p:ext uri="{BB962C8B-B14F-4D97-AF65-F5344CB8AC3E}">
        <p14:creationId xmlns:p14="http://schemas.microsoft.com/office/powerpoint/2010/main" val="1926444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sp>
        <p:nvSpPr>
          <p:cNvPr id="2" name="Title 1"/>
          <p:cNvSpPr>
            <a:spLocks noGrp="1"/>
          </p:cNvSpPr>
          <p:nvPr>
            <p:ph type="title"/>
          </p:nvPr>
        </p:nvSpPr>
        <p:spPr>
          <a:xfrm>
            <a:off x="689609" y="938186"/>
            <a:ext cx="8132173" cy="1325631"/>
          </a:xfrm>
        </p:spPr>
        <p:txBody>
          <a:bodyPr/>
          <a:lstStyle/>
          <a:p>
            <a:r>
              <a:rPr lang="en-US" dirty="0">
                <a:solidFill>
                  <a:srgbClr val="186487"/>
                </a:solidFill>
              </a:rPr>
              <a:t>Illness Trajectories</a:t>
            </a:r>
          </a:p>
        </p:txBody>
      </p:sp>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sp>
        <p:nvSpPr>
          <p:cNvPr id="7" name="Text Placeholder 2">
            <a:extLst>
              <a:ext uri="{FF2B5EF4-FFF2-40B4-BE49-F238E27FC236}">
                <a16:creationId xmlns:a16="http://schemas.microsoft.com/office/drawing/2014/main" id="{CA1FCD6C-E935-4CF9-AF89-3A40C6C6CF18}"/>
              </a:ext>
            </a:extLst>
          </p:cNvPr>
          <p:cNvSpPr txBox="1">
            <a:spLocks/>
          </p:cNvSpPr>
          <p:nvPr/>
        </p:nvSpPr>
        <p:spPr>
          <a:xfrm>
            <a:off x="790644" y="2242045"/>
            <a:ext cx="4314016" cy="4289383"/>
          </a:xfrm>
          <a:prstGeom prst="rect">
            <a:avLst/>
          </a:prstGeom>
        </p:spPr>
        <p:txBody>
          <a:bodyPr vert="horz" lIns="0" tIns="0" rIns="0" bIns="0" rtlCol="0" anchor="t">
            <a:normAutofit fontScale="47500" lnSpcReduction="20000"/>
          </a:bodyPr>
          <a:lstStyle>
            <a:lvl1pPr marL="0" indent="0" algn="l" defTabSz="342900" rtl="0" eaLnBrk="1" latinLnBrk="0" hangingPunct="1">
              <a:spcBef>
                <a:spcPct val="20000"/>
              </a:spcBef>
              <a:buFont typeface="Arial"/>
              <a:buNone/>
              <a:defRPr sz="1050" kern="1200">
                <a:solidFill>
                  <a:schemeClr val="tx1"/>
                </a:solidFill>
                <a:latin typeface="Arial"/>
                <a:ea typeface="+mn-ea"/>
                <a:cs typeface="Arial"/>
              </a:defRPr>
            </a:lvl1pPr>
            <a:lvl2pPr marL="342900" indent="0" algn="l" defTabSz="342900" rtl="0" eaLnBrk="1" latinLnBrk="0" hangingPunct="1">
              <a:spcBef>
                <a:spcPct val="20000"/>
              </a:spcBef>
              <a:buFont typeface="Arial"/>
              <a:buNone/>
              <a:defRPr sz="900" kern="1200">
                <a:solidFill>
                  <a:schemeClr val="tx1"/>
                </a:solidFill>
                <a:latin typeface="+mn-lt"/>
                <a:ea typeface="+mn-ea"/>
                <a:cs typeface="+mn-cs"/>
              </a:defRPr>
            </a:lvl2pPr>
            <a:lvl3pPr marL="685800" indent="0" algn="l" defTabSz="342900" rtl="0" eaLnBrk="1" latinLnBrk="0" hangingPunct="1">
              <a:spcBef>
                <a:spcPct val="20000"/>
              </a:spcBef>
              <a:buFont typeface="Arial"/>
              <a:buNone/>
              <a:defRPr sz="750" kern="1200">
                <a:solidFill>
                  <a:schemeClr val="tx1"/>
                </a:solidFill>
                <a:latin typeface="+mn-lt"/>
                <a:ea typeface="+mn-ea"/>
                <a:cs typeface="+mn-cs"/>
              </a:defRPr>
            </a:lvl3pPr>
            <a:lvl4pPr marL="1028700" indent="0" algn="l" defTabSz="342900" rtl="0" eaLnBrk="1" latinLnBrk="0" hangingPunct="1">
              <a:spcBef>
                <a:spcPct val="20000"/>
              </a:spcBef>
              <a:buFont typeface="Arial"/>
              <a:buNone/>
              <a:defRPr sz="675" kern="1200">
                <a:solidFill>
                  <a:schemeClr val="tx1"/>
                </a:solidFill>
                <a:latin typeface="+mn-lt"/>
                <a:ea typeface="+mn-ea"/>
                <a:cs typeface="+mn-cs"/>
              </a:defRPr>
            </a:lvl4pPr>
            <a:lvl5pPr marL="1371600" indent="0" algn="l" defTabSz="342900" rtl="0" eaLnBrk="1" latinLnBrk="0" hangingPunct="1">
              <a:spcBef>
                <a:spcPct val="20000"/>
              </a:spcBef>
              <a:buFont typeface="Arial"/>
              <a:buNone/>
              <a:defRPr sz="675" kern="1200">
                <a:solidFill>
                  <a:schemeClr val="tx1"/>
                </a:solidFill>
                <a:latin typeface="+mn-lt"/>
                <a:ea typeface="+mn-ea"/>
                <a:cs typeface="+mn-cs"/>
              </a:defRPr>
            </a:lvl5pPr>
            <a:lvl6pPr marL="1714500" indent="0" algn="l" defTabSz="342900" rtl="0" eaLnBrk="1" latinLnBrk="0" hangingPunct="1">
              <a:spcBef>
                <a:spcPct val="20000"/>
              </a:spcBef>
              <a:buFont typeface="Arial"/>
              <a:buNone/>
              <a:defRPr sz="675" kern="1200">
                <a:solidFill>
                  <a:schemeClr val="tx1"/>
                </a:solidFill>
                <a:latin typeface="+mn-lt"/>
                <a:ea typeface="+mn-ea"/>
                <a:cs typeface="+mn-cs"/>
              </a:defRPr>
            </a:lvl6pPr>
            <a:lvl7pPr marL="2057400" indent="0" algn="l" defTabSz="342900" rtl="0" eaLnBrk="1" latinLnBrk="0" hangingPunct="1">
              <a:spcBef>
                <a:spcPct val="20000"/>
              </a:spcBef>
              <a:buFont typeface="Arial"/>
              <a:buNone/>
              <a:defRPr sz="675" kern="1200">
                <a:solidFill>
                  <a:schemeClr val="tx1"/>
                </a:solidFill>
                <a:latin typeface="+mn-lt"/>
                <a:ea typeface="+mn-ea"/>
                <a:cs typeface="+mn-cs"/>
              </a:defRPr>
            </a:lvl7pPr>
            <a:lvl8pPr marL="2400300" indent="0" algn="l" defTabSz="342900" rtl="0" eaLnBrk="1" latinLnBrk="0" hangingPunct="1">
              <a:spcBef>
                <a:spcPct val="20000"/>
              </a:spcBef>
              <a:buFont typeface="Arial"/>
              <a:buNone/>
              <a:defRPr sz="675" kern="1200">
                <a:solidFill>
                  <a:schemeClr val="tx1"/>
                </a:solidFill>
                <a:latin typeface="+mn-lt"/>
                <a:ea typeface="+mn-ea"/>
                <a:cs typeface="+mn-cs"/>
              </a:defRPr>
            </a:lvl8pPr>
            <a:lvl9pPr marL="2743200" indent="0" algn="l" defTabSz="342900" rtl="0" eaLnBrk="1" latinLnBrk="0" hangingPunct="1">
              <a:spcBef>
                <a:spcPct val="20000"/>
              </a:spcBef>
              <a:buFont typeface="Arial"/>
              <a:buNone/>
              <a:defRPr sz="675" kern="1200">
                <a:solidFill>
                  <a:schemeClr val="tx1"/>
                </a:solidFill>
                <a:latin typeface="+mn-lt"/>
                <a:ea typeface="+mn-ea"/>
                <a:cs typeface="+mn-cs"/>
              </a:defRPr>
            </a:lvl9pPr>
          </a:lstStyle>
          <a:p>
            <a:pPr>
              <a:lnSpc>
                <a:spcPct val="120000"/>
              </a:lnSpc>
            </a:pPr>
            <a:r>
              <a:rPr lang="en-AU" sz="4200" b="0" i="0" dirty="0">
                <a:effectLst/>
                <a:latin typeface="+mn-lt"/>
              </a:rPr>
              <a:t>Many of the major illnesses that cause death have a pattern. These patterns or trajectories can assist clinicians to understand the ‘normal’ course, or changing patterns, of illness over a population. Different illnesses typically affect the individual’s function over time.</a:t>
            </a:r>
            <a:endParaRPr lang="en-AU" sz="4200" dirty="0">
              <a:latin typeface="+mn-lt"/>
              <a:cs typeface="Arial" panose="020B0604020202020204" pitchFamily="34" charset="0"/>
            </a:endParaRPr>
          </a:p>
          <a:p>
            <a:pPr>
              <a:lnSpc>
                <a:spcPct val="120000"/>
              </a:lnSpc>
            </a:pPr>
            <a:endParaRPr lang="en-AU" sz="4200" dirty="0">
              <a:latin typeface="+mn-lt"/>
              <a:cs typeface="Arial" panose="020B0604020202020204" pitchFamily="34" charset="0"/>
            </a:endParaRPr>
          </a:p>
          <a:p>
            <a:pPr>
              <a:lnSpc>
                <a:spcPct val="120000"/>
              </a:lnSpc>
            </a:pPr>
            <a:r>
              <a:rPr lang="en-AU" sz="4200" dirty="0">
                <a:solidFill>
                  <a:srgbClr val="186487"/>
                </a:solidFill>
                <a:latin typeface="+mn-lt"/>
                <a:cs typeface="Arial" panose="020B0604020202020204" pitchFamily="34" charset="0"/>
              </a:rPr>
              <a:t>Knowing about the trajectory of an illness can help to determine the prognosis.</a:t>
            </a:r>
          </a:p>
          <a:p>
            <a:endParaRPr lang="en-AU" sz="1800" dirty="0">
              <a:solidFill>
                <a:srgbClr val="186487"/>
              </a:solidFill>
              <a:latin typeface="Arial" panose="020B0604020202020204" pitchFamily="34" charset="0"/>
              <a:cs typeface="Arial" panose="020B0604020202020204" pitchFamily="34" charset="0"/>
            </a:endParaRPr>
          </a:p>
          <a:p>
            <a:endParaRPr lang="en-AU" sz="1800" dirty="0">
              <a:solidFill>
                <a:srgbClr val="186487"/>
              </a:solidFill>
              <a:latin typeface="Arial" panose="020B0604020202020204" pitchFamily="34" charset="0"/>
              <a:cs typeface="Arial" panose="020B0604020202020204" pitchFamily="34" charset="0"/>
            </a:endParaRPr>
          </a:p>
          <a:p>
            <a:endParaRPr lang="en-AU" sz="1800" dirty="0">
              <a:solidFill>
                <a:srgbClr val="186487"/>
              </a:solidFill>
              <a:latin typeface="Arial" panose="020B0604020202020204" pitchFamily="34" charset="0"/>
              <a:cs typeface="Arial" panose="020B0604020202020204" pitchFamily="34" charset="0"/>
            </a:endParaRPr>
          </a:p>
          <a:p>
            <a:endParaRPr lang="en-AU" sz="1800" dirty="0">
              <a:solidFill>
                <a:srgbClr val="186487"/>
              </a:solidFill>
              <a:latin typeface="Arial" panose="020B0604020202020204" pitchFamily="34" charset="0"/>
              <a:cs typeface="Arial" panose="020B0604020202020204" pitchFamily="34" charset="0"/>
            </a:endParaRPr>
          </a:p>
          <a:p>
            <a:endParaRPr lang="en-AU" sz="1800" dirty="0">
              <a:solidFill>
                <a:srgbClr val="186487"/>
              </a:solidFill>
              <a:latin typeface="Arial" panose="020B0604020202020204" pitchFamily="34" charset="0"/>
              <a:cs typeface="Arial" panose="020B0604020202020204" pitchFamily="34" charset="0"/>
            </a:endParaRPr>
          </a:p>
          <a:p>
            <a:r>
              <a:rPr lang="en-AU" sz="1300" b="0" i="0" dirty="0">
                <a:solidFill>
                  <a:srgbClr val="186487"/>
                </a:solidFill>
                <a:effectLst/>
                <a:latin typeface="Arial" panose="020B0604020202020204" pitchFamily="34" charset="0"/>
                <a:cs typeface="Arial" panose="020B0604020202020204" pitchFamily="34" charset="0"/>
              </a:rPr>
              <a:t>Lynn J, Adamson DM. </a:t>
            </a:r>
            <a:r>
              <a:rPr lang="en-AU" sz="1300" b="0" i="0" u="none" strike="noStrike" dirty="0">
                <a:solidFill>
                  <a:srgbClr val="416393"/>
                </a:solidFill>
                <a:effectLst/>
                <a:latin typeface="Arial" panose="020B0604020202020204" pitchFamily="34" charset="0"/>
                <a:cs typeface="Arial" panose="020B0604020202020204" pitchFamily="34" charset="0"/>
                <a:hlinkClick r:id="rId4"/>
              </a:rPr>
              <a:t>Living well at the end of life. Adapting health care to serious chronic illness in old age.</a:t>
            </a:r>
            <a:r>
              <a:rPr lang="en-AU" sz="1300" b="0" i="0" dirty="0">
                <a:solidFill>
                  <a:srgbClr val="186487"/>
                </a:solidFill>
                <a:effectLst/>
                <a:latin typeface="Arial" panose="020B0604020202020204" pitchFamily="34" charset="0"/>
                <a:cs typeface="Arial" panose="020B0604020202020204" pitchFamily="34" charset="0"/>
              </a:rPr>
              <a:t> Santa Monica (CA): Rand Corporation; 2003</a:t>
            </a:r>
            <a:endParaRPr lang="en-AU" sz="1300" dirty="0">
              <a:solidFill>
                <a:schemeClr val="accent1">
                  <a:lumMod val="75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FE177CC-699B-4976-B4D3-1B3F0415A5A3}"/>
              </a:ext>
            </a:extLst>
          </p:cNvPr>
          <p:cNvPicPr>
            <a:picLocks noChangeAspect="1"/>
          </p:cNvPicPr>
          <p:nvPr/>
        </p:nvPicPr>
        <p:blipFill>
          <a:blip r:embed="rId5"/>
          <a:stretch>
            <a:fillRect/>
          </a:stretch>
        </p:blipFill>
        <p:spPr>
          <a:xfrm>
            <a:off x="5120640" y="1236618"/>
            <a:ext cx="3805505" cy="4769964"/>
          </a:xfrm>
          <a:prstGeom prst="rect">
            <a:avLst/>
          </a:prstGeom>
        </p:spPr>
      </p:pic>
    </p:spTree>
    <p:extLst>
      <p:ext uri="{BB962C8B-B14F-4D97-AF65-F5344CB8AC3E}">
        <p14:creationId xmlns:p14="http://schemas.microsoft.com/office/powerpoint/2010/main" val="1436351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2"/>
          <a:srcRect/>
          <a:stretch>
            <a:fillRect/>
          </a:stretch>
        </p:blipFill>
        <p:spPr>
          <a:xfrm>
            <a:off x="0" y="0"/>
            <a:ext cx="9124315" cy="6861175"/>
          </a:xfrm>
          <a:prstGeom prst="rect">
            <a:avLst/>
          </a:prstGeom>
        </p:spPr>
      </p:pic>
      <p:sp>
        <p:nvSpPr>
          <p:cNvPr id="5" name="Title 1">
            <a:extLst>
              <a:ext uri="{FF2B5EF4-FFF2-40B4-BE49-F238E27FC236}">
                <a16:creationId xmlns:a16="http://schemas.microsoft.com/office/drawing/2014/main" id="{319318B4-3584-4AC7-8C85-362332F798CD}"/>
              </a:ext>
            </a:extLst>
          </p:cNvPr>
          <p:cNvSpPr txBox="1">
            <a:spLocks/>
          </p:cNvSpPr>
          <p:nvPr/>
        </p:nvSpPr>
        <p:spPr>
          <a:xfrm>
            <a:off x="296091" y="920768"/>
            <a:ext cx="8717279" cy="1325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solidFill>
                  <a:srgbClr val="186487"/>
                </a:solidFill>
              </a:rPr>
              <a:t>How does your team accept death?</a:t>
            </a:r>
          </a:p>
        </p:txBody>
      </p:sp>
      <p:sp>
        <p:nvSpPr>
          <p:cNvPr id="6" name="Content Placeholder 2">
            <a:extLst>
              <a:ext uri="{FF2B5EF4-FFF2-40B4-BE49-F238E27FC236}">
                <a16:creationId xmlns:a16="http://schemas.microsoft.com/office/drawing/2014/main" id="{AD532903-483D-4F72-BDFF-163582DDD232}"/>
              </a:ext>
            </a:extLst>
          </p:cNvPr>
          <p:cNvSpPr txBox="1">
            <a:spLocks/>
          </p:cNvSpPr>
          <p:nvPr/>
        </p:nvSpPr>
        <p:spPr>
          <a:xfrm>
            <a:off x="378823" y="1922420"/>
            <a:ext cx="83820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nSpc>
                <a:spcPct val="150000"/>
              </a:lnSpc>
            </a:pPr>
            <a:r>
              <a:rPr lang="en-AU" sz="2400" dirty="0"/>
              <a:t>How are the needs of dying patients in your ward or unit met?</a:t>
            </a:r>
          </a:p>
          <a:p>
            <a:pPr>
              <a:lnSpc>
                <a:spcPct val="150000"/>
              </a:lnSpc>
            </a:pPr>
            <a:r>
              <a:rPr lang="en-AU" sz="2400" dirty="0"/>
              <a:t>Does you team advocate?  Does your team discuss  appropriate interventions or treatments for the patient’s stage of illness and suggested pain or symptom control?</a:t>
            </a:r>
          </a:p>
          <a:p>
            <a:pPr>
              <a:lnSpc>
                <a:spcPct val="150000"/>
              </a:lnSpc>
            </a:pPr>
            <a:r>
              <a:rPr lang="en-AU" sz="2400" dirty="0"/>
              <a:t>Do patients have an opportunity before they die to make known what matters to them?</a:t>
            </a:r>
          </a:p>
          <a:p>
            <a:endParaRPr lang="en-AU" sz="2600" dirty="0"/>
          </a:p>
        </p:txBody>
      </p:sp>
    </p:spTree>
    <p:extLst>
      <p:ext uri="{BB962C8B-B14F-4D97-AF65-F5344CB8AC3E}">
        <p14:creationId xmlns:p14="http://schemas.microsoft.com/office/powerpoint/2010/main" val="1496236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sp>
        <p:nvSpPr>
          <p:cNvPr id="2" name="Title 1"/>
          <p:cNvSpPr>
            <a:spLocks noGrp="1"/>
          </p:cNvSpPr>
          <p:nvPr>
            <p:ph type="title"/>
          </p:nvPr>
        </p:nvSpPr>
        <p:spPr>
          <a:xfrm>
            <a:off x="689609" y="938186"/>
            <a:ext cx="8132173" cy="1325631"/>
          </a:xfrm>
        </p:spPr>
        <p:txBody>
          <a:bodyPr/>
          <a:lstStyle/>
          <a:p>
            <a:r>
              <a:rPr lang="en-US" dirty="0">
                <a:solidFill>
                  <a:srgbClr val="186487"/>
                </a:solidFill>
              </a:rPr>
              <a:t>Potentially overused interventions</a:t>
            </a:r>
          </a:p>
        </p:txBody>
      </p:sp>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sp>
        <p:nvSpPr>
          <p:cNvPr id="8" name="TextBox 7">
            <a:extLst>
              <a:ext uri="{FF2B5EF4-FFF2-40B4-BE49-F238E27FC236}">
                <a16:creationId xmlns:a16="http://schemas.microsoft.com/office/drawing/2014/main" id="{F91577B4-A8AE-47EC-82B8-D5D00FC2C0ED}"/>
              </a:ext>
            </a:extLst>
          </p:cNvPr>
          <p:cNvSpPr txBox="1"/>
          <p:nvPr/>
        </p:nvSpPr>
        <p:spPr>
          <a:xfrm>
            <a:off x="560807" y="2344348"/>
            <a:ext cx="3445136" cy="3477875"/>
          </a:xfrm>
          <a:prstGeom prst="rect">
            <a:avLst/>
          </a:prstGeom>
          <a:noFill/>
        </p:spPr>
        <p:txBody>
          <a:bodyPr wrap="square" rtlCol="0">
            <a:spAutoFit/>
          </a:bodyPr>
          <a:lstStyle/>
          <a:p>
            <a:pPr marL="285750" indent="-285750">
              <a:buFont typeface="Arial" panose="020B0604020202020204" pitchFamily="34" charset="0"/>
              <a:buChar char="•"/>
            </a:pPr>
            <a:r>
              <a:rPr lang="en-AU" sz="2000" dirty="0"/>
              <a:t>ICU admissions</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Non-beneficial medication</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Imaging </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Life prolonging therapies</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Radiotherapy</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Chemotherapy</a:t>
            </a:r>
          </a:p>
        </p:txBody>
      </p:sp>
      <p:pic>
        <p:nvPicPr>
          <p:cNvPr id="6" name="Picture 5">
            <a:extLst>
              <a:ext uri="{FF2B5EF4-FFF2-40B4-BE49-F238E27FC236}">
                <a16:creationId xmlns:a16="http://schemas.microsoft.com/office/drawing/2014/main" id="{D12C4E13-1FA1-46A4-B002-D80F2D119BCF}"/>
              </a:ext>
            </a:extLst>
          </p:cNvPr>
          <p:cNvPicPr>
            <a:picLocks noChangeAspect="1"/>
          </p:cNvPicPr>
          <p:nvPr/>
        </p:nvPicPr>
        <p:blipFill>
          <a:blip r:embed="rId4"/>
          <a:stretch>
            <a:fillRect/>
          </a:stretch>
        </p:blipFill>
        <p:spPr>
          <a:xfrm>
            <a:off x="4149436" y="2748327"/>
            <a:ext cx="4572396" cy="2249619"/>
          </a:xfrm>
          <a:prstGeom prst="rect">
            <a:avLst/>
          </a:prstGeom>
        </p:spPr>
      </p:pic>
    </p:spTree>
    <p:extLst>
      <p:ext uri="{BB962C8B-B14F-4D97-AF65-F5344CB8AC3E}">
        <p14:creationId xmlns:p14="http://schemas.microsoft.com/office/powerpoint/2010/main" val="101495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2"/>
          <a:srcRect/>
          <a:stretch>
            <a:fillRect/>
          </a:stretch>
        </p:blipFill>
        <p:spPr>
          <a:xfrm>
            <a:off x="0" y="0"/>
            <a:ext cx="9124315" cy="6861175"/>
          </a:xfrm>
          <a:prstGeom prst="rect">
            <a:avLst/>
          </a:prstGeom>
        </p:spPr>
      </p:pic>
      <p:sp>
        <p:nvSpPr>
          <p:cNvPr id="5" name="Title 1">
            <a:extLst>
              <a:ext uri="{FF2B5EF4-FFF2-40B4-BE49-F238E27FC236}">
                <a16:creationId xmlns:a16="http://schemas.microsoft.com/office/drawing/2014/main" id="{319318B4-3584-4AC7-8C85-362332F798CD}"/>
              </a:ext>
            </a:extLst>
          </p:cNvPr>
          <p:cNvSpPr txBox="1">
            <a:spLocks/>
          </p:cNvSpPr>
          <p:nvPr/>
        </p:nvSpPr>
        <p:spPr>
          <a:xfrm>
            <a:off x="296091" y="920768"/>
            <a:ext cx="8717279" cy="1325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solidFill>
                  <a:srgbClr val="186487"/>
                </a:solidFill>
              </a:rPr>
              <a:t>Often underused interventions</a:t>
            </a:r>
          </a:p>
        </p:txBody>
      </p:sp>
      <p:sp>
        <p:nvSpPr>
          <p:cNvPr id="7" name="TextBox 6">
            <a:extLst>
              <a:ext uri="{FF2B5EF4-FFF2-40B4-BE49-F238E27FC236}">
                <a16:creationId xmlns:a16="http://schemas.microsoft.com/office/drawing/2014/main" id="{97CACA07-8D7C-403A-9468-C491B4CA0C23}"/>
              </a:ext>
            </a:extLst>
          </p:cNvPr>
          <p:cNvSpPr txBox="1"/>
          <p:nvPr/>
        </p:nvSpPr>
        <p:spPr>
          <a:xfrm>
            <a:off x="552098" y="2084832"/>
            <a:ext cx="4890759" cy="3477875"/>
          </a:xfrm>
          <a:prstGeom prst="rect">
            <a:avLst/>
          </a:prstGeom>
          <a:noFill/>
        </p:spPr>
        <p:txBody>
          <a:bodyPr wrap="square" rtlCol="0">
            <a:spAutoFit/>
          </a:bodyPr>
          <a:lstStyle/>
          <a:p>
            <a:pPr marL="285750" indent="-285750">
              <a:buFont typeface="Arial" panose="020B0604020202020204" pitchFamily="34" charset="0"/>
              <a:buChar char="•"/>
            </a:pPr>
            <a:r>
              <a:rPr lang="en-AU" sz="2000" dirty="0"/>
              <a:t>Family support</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Carefully assessed pain and symptom control</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Early conversations about goals of care and what matters to the patient</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Emotional, social and spiritual support</a:t>
            </a:r>
          </a:p>
          <a:p>
            <a:pPr marL="285750" indent="-285750">
              <a:buFont typeface="Arial" panose="020B0604020202020204" pitchFamily="34" charset="0"/>
              <a:buChar char="•"/>
            </a:pPr>
            <a:endParaRPr lang="en-AU" sz="2000" dirty="0"/>
          </a:p>
          <a:p>
            <a:pPr marL="285750" indent="-285750">
              <a:buFont typeface="Arial" panose="020B0604020202020204" pitchFamily="34" charset="0"/>
              <a:buChar char="•"/>
            </a:pPr>
            <a:r>
              <a:rPr lang="en-AU" sz="2000" dirty="0"/>
              <a:t>Answering </a:t>
            </a:r>
            <a:r>
              <a:rPr lang="en-AU" sz="2000"/>
              <a:t>questions compassionately </a:t>
            </a:r>
            <a:endParaRPr lang="en-AU" sz="2000" dirty="0"/>
          </a:p>
        </p:txBody>
      </p:sp>
      <p:pic>
        <p:nvPicPr>
          <p:cNvPr id="2" name="Picture 1">
            <a:extLst>
              <a:ext uri="{FF2B5EF4-FFF2-40B4-BE49-F238E27FC236}">
                <a16:creationId xmlns:a16="http://schemas.microsoft.com/office/drawing/2014/main" id="{BC1A6899-6E3C-48F8-BCC5-0E604902DA89}"/>
              </a:ext>
            </a:extLst>
          </p:cNvPr>
          <p:cNvPicPr>
            <a:picLocks noChangeAspect="1"/>
          </p:cNvPicPr>
          <p:nvPr/>
        </p:nvPicPr>
        <p:blipFill>
          <a:blip r:embed="rId3"/>
          <a:stretch>
            <a:fillRect/>
          </a:stretch>
        </p:blipFill>
        <p:spPr>
          <a:xfrm>
            <a:off x="5432291" y="2664822"/>
            <a:ext cx="3170809" cy="1783580"/>
          </a:xfrm>
          <a:prstGeom prst="rect">
            <a:avLst/>
          </a:prstGeom>
        </p:spPr>
      </p:pic>
    </p:spTree>
    <p:extLst>
      <p:ext uri="{BB962C8B-B14F-4D97-AF65-F5344CB8AC3E}">
        <p14:creationId xmlns:p14="http://schemas.microsoft.com/office/powerpoint/2010/main" val="1269666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sp>
        <p:nvSpPr>
          <p:cNvPr id="2" name="Title 1"/>
          <p:cNvSpPr>
            <a:spLocks noGrp="1"/>
          </p:cNvSpPr>
          <p:nvPr>
            <p:ph type="title"/>
          </p:nvPr>
        </p:nvSpPr>
        <p:spPr>
          <a:xfrm>
            <a:off x="689609" y="938186"/>
            <a:ext cx="8132173" cy="1325631"/>
          </a:xfrm>
        </p:spPr>
        <p:txBody>
          <a:bodyPr/>
          <a:lstStyle/>
          <a:p>
            <a:r>
              <a:rPr lang="en-US" dirty="0">
                <a:solidFill>
                  <a:srgbClr val="186487"/>
                </a:solidFill>
              </a:rPr>
              <a:t>Barriers to Quality End-of-Life Care</a:t>
            </a:r>
          </a:p>
        </p:txBody>
      </p:sp>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sp>
        <p:nvSpPr>
          <p:cNvPr id="7" name="Content Placeholder 2">
            <a:extLst>
              <a:ext uri="{FF2B5EF4-FFF2-40B4-BE49-F238E27FC236}">
                <a16:creationId xmlns:a16="http://schemas.microsoft.com/office/drawing/2014/main" id="{3D983C00-9084-4FB9-9D62-29130BF64CD3}"/>
              </a:ext>
            </a:extLst>
          </p:cNvPr>
          <p:cNvSpPr txBox="1">
            <a:spLocks/>
          </p:cNvSpPr>
          <p:nvPr/>
        </p:nvSpPr>
        <p:spPr>
          <a:xfrm>
            <a:off x="518159" y="1974671"/>
            <a:ext cx="8381999"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nSpc>
                <a:spcPct val="150000"/>
              </a:lnSpc>
            </a:pPr>
            <a:r>
              <a:rPr lang="en-US" sz="2400" dirty="0"/>
              <a:t>What prevents you from having early conversations about patient goals and values?</a:t>
            </a:r>
          </a:p>
          <a:p>
            <a:pPr>
              <a:lnSpc>
                <a:spcPct val="150000"/>
              </a:lnSpc>
            </a:pPr>
            <a:r>
              <a:rPr lang="en-US" sz="2400" dirty="0"/>
              <a:t>What psychosocial and spiritual support services are available in your clinical area?</a:t>
            </a:r>
          </a:p>
          <a:p>
            <a:pPr>
              <a:lnSpc>
                <a:spcPct val="150000"/>
              </a:lnSpc>
            </a:pPr>
            <a:r>
              <a:rPr lang="en-US" sz="2400" dirty="0"/>
              <a:t>How can you involve these in patient care?</a:t>
            </a:r>
          </a:p>
          <a:p>
            <a:pPr>
              <a:lnSpc>
                <a:spcPct val="150000"/>
              </a:lnSpc>
            </a:pPr>
            <a:r>
              <a:rPr lang="en-US" sz="2400" dirty="0"/>
              <a:t>How comfortable are you in prescribing or administering adequate pain relief?</a:t>
            </a:r>
          </a:p>
          <a:p>
            <a:endParaRPr lang="en-AU" sz="2400" dirty="0"/>
          </a:p>
        </p:txBody>
      </p:sp>
    </p:spTree>
    <p:extLst>
      <p:ext uri="{BB962C8B-B14F-4D97-AF65-F5344CB8AC3E}">
        <p14:creationId xmlns:p14="http://schemas.microsoft.com/office/powerpoint/2010/main" val="740731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2"/>
          <a:srcRect/>
          <a:stretch>
            <a:fillRect/>
          </a:stretch>
        </p:blipFill>
        <p:spPr>
          <a:xfrm>
            <a:off x="0" y="0"/>
            <a:ext cx="9124315" cy="6861175"/>
          </a:xfrm>
          <a:prstGeom prst="rect">
            <a:avLst/>
          </a:prstGeom>
        </p:spPr>
      </p:pic>
      <p:sp>
        <p:nvSpPr>
          <p:cNvPr id="5" name="Title 1">
            <a:extLst>
              <a:ext uri="{FF2B5EF4-FFF2-40B4-BE49-F238E27FC236}">
                <a16:creationId xmlns:a16="http://schemas.microsoft.com/office/drawing/2014/main" id="{319318B4-3584-4AC7-8C85-362332F798CD}"/>
              </a:ext>
            </a:extLst>
          </p:cNvPr>
          <p:cNvSpPr txBox="1">
            <a:spLocks/>
          </p:cNvSpPr>
          <p:nvPr/>
        </p:nvSpPr>
        <p:spPr>
          <a:xfrm>
            <a:off x="287384" y="1112357"/>
            <a:ext cx="3901439" cy="37557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solidFill>
                  <a:srgbClr val="186487"/>
                </a:solidFill>
              </a:rPr>
              <a:t>When approaching the care of people who are dying, are you…</a:t>
            </a:r>
          </a:p>
        </p:txBody>
      </p:sp>
      <p:pic>
        <p:nvPicPr>
          <p:cNvPr id="3" name="Picture 2">
            <a:extLst>
              <a:ext uri="{FF2B5EF4-FFF2-40B4-BE49-F238E27FC236}">
                <a16:creationId xmlns:a16="http://schemas.microsoft.com/office/drawing/2014/main" id="{0A4DAC74-1C13-44B7-A604-E1E69A6EEB5A}"/>
              </a:ext>
            </a:extLst>
          </p:cNvPr>
          <p:cNvPicPr>
            <a:picLocks noChangeAspect="1"/>
          </p:cNvPicPr>
          <p:nvPr/>
        </p:nvPicPr>
        <p:blipFill>
          <a:blip r:embed="rId3"/>
          <a:stretch>
            <a:fillRect/>
          </a:stretch>
        </p:blipFill>
        <p:spPr>
          <a:xfrm>
            <a:off x="4235644" y="1385765"/>
            <a:ext cx="4730906" cy="4730906"/>
          </a:xfrm>
          <a:prstGeom prst="rect">
            <a:avLst/>
          </a:prstGeom>
        </p:spPr>
      </p:pic>
    </p:spTree>
    <p:extLst>
      <p:ext uri="{BB962C8B-B14F-4D97-AF65-F5344CB8AC3E}">
        <p14:creationId xmlns:p14="http://schemas.microsoft.com/office/powerpoint/2010/main" val="1667451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3"/>
          <a:srcRect/>
          <a:stretch>
            <a:fillRect/>
          </a:stretch>
        </p:blipFill>
        <p:spPr>
          <a:xfrm>
            <a:off x="0" y="0"/>
            <a:ext cx="9234170" cy="6944360"/>
          </a:xfrm>
          <a:prstGeom prst="rect">
            <a:avLst/>
          </a:prstGeom>
        </p:spPr>
      </p:pic>
      <p:pic>
        <p:nvPicPr>
          <p:cNvPr id="8" name="Picture 2" descr="Image - 5 Important elements">
            <a:extLst>
              <a:ext uri="{FF2B5EF4-FFF2-40B4-BE49-F238E27FC236}">
                <a16:creationId xmlns:a16="http://schemas.microsoft.com/office/drawing/2014/main" id="{9D1D0134-B737-497F-A209-488CB096E7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514" y="820825"/>
            <a:ext cx="5941381" cy="594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381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2"/>
          <a:srcRect/>
          <a:stretch>
            <a:fillRect/>
          </a:stretch>
        </p:blipFill>
        <p:spPr>
          <a:xfrm>
            <a:off x="19685" y="0"/>
            <a:ext cx="9124315" cy="6861175"/>
          </a:xfrm>
          <a:prstGeom prst="rect">
            <a:avLst/>
          </a:prstGeom>
        </p:spPr>
      </p:pic>
      <p:sp>
        <p:nvSpPr>
          <p:cNvPr id="5" name="Title 1">
            <a:extLst>
              <a:ext uri="{FF2B5EF4-FFF2-40B4-BE49-F238E27FC236}">
                <a16:creationId xmlns:a16="http://schemas.microsoft.com/office/drawing/2014/main" id="{319318B4-3584-4AC7-8C85-362332F798CD}"/>
              </a:ext>
            </a:extLst>
          </p:cNvPr>
          <p:cNvSpPr txBox="1">
            <a:spLocks/>
          </p:cNvSpPr>
          <p:nvPr/>
        </p:nvSpPr>
        <p:spPr>
          <a:xfrm>
            <a:off x="330927" y="938186"/>
            <a:ext cx="8168639" cy="10212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solidFill>
                  <a:srgbClr val="186487"/>
                </a:solidFill>
              </a:rPr>
              <a:t>In Summary</a:t>
            </a:r>
          </a:p>
        </p:txBody>
      </p:sp>
      <p:sp>
        <p:nvSpPr>
          <p:cNvPr id="6" name="Text Placeholder 2">
            <a:extLst>
              <a:ext uri="{FF2B5EF4-FFF2-40B4-BE49-F238E27FC236}">
                <a16:creationId xmlns:a16="http://schemas.microsoft.com/office/drawing/2014/main" id="{A7969141-EFEB-4704-BD3C-7A82D1466651}"/>
              </a:ext>
            </a:extLst>
          </p:cNvPr>
          <p:cNvSpPr txBox="1">
            <a:spLocks/>
          </p:cNvSpPr>
          <p:nvPr/>
        </p:nvSpPr>
        <p:spPr>
          <a:xfrm>
            <a:off x="413658" y="1775460"/>
            <a:ext cx="8408126" cy="4036420"/>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nSpc>
                <a:spcPct val="120000"/>
              </a:lnSpc>
              <a:buFont typeface="Arial" panose="020B0604020202020204" pitchFamily="34" charset="0"/>
              <a:buChar char="•"/>
            </a:pPr>
            <a:r>
              <a:rPr lang="en-AU" sz="4400" dirty="0">
                <a:solidFill>
                  <a:srgbClr val="373737"/>
                </a:solidFill>
              </a:rPr>
              <a:t> Dying is a normal part of life - 52% of Australian die in acute hospitals.</a:t>
            </a:r>
          </a:p>
          <a:p>
            <a:pPr>
              <a:lnSpc>
                <a:spcPct val="120000"/>
              </a:lnSpc>
              <a:buFont typeface="Arial" panose="020B0604020202020204" pitchFamily="34" charset="0"/>
              <a:buChar char="•"/>
            </a:pPr>
            <a:r>
              <a:rPr lang="en-AU" sz="4400" dirty="0">
                <a:solidFill>
                  <a:srgbClr val="373737"/>
                </a:solidFill>
              </a:rPr>
              <a:t> End of life may be months or even years or more before death.</a:t>
            </a:r>
          </a:p>
          <a:p>
            <a:pPr>
              <a:lnSpc>
                <a:spcPct val="120000"/>
              </a:lnSpc>
              <a:buFont typeface="Arial" panose="020B0604020202020204" pitchFamily="34" charset="0"/>
              <a:buChar char="•"/>
            </a:pPr>
            <a:r>
              <a:rPr lang="en-AU" sz="4400" dirty="0">
                <a:solidFill>
                  <a:srgbClr val="373737"/>
                </a:solidFill>
              </a:rPr>
              <a:t> Knowing the common patterns or trajectories of illness can help you identify common/normal courses of illness.</a:t>
            </a:r>
          </a:p>
          <a:p>
            <a:pPr>
              <a:lnSpc>
                <a:spcPct val="120000"/>
              </a:lnSpc>
              <a:buFont typeface="Arial" panose="020B0604020202020204" pitchFamily="34" charset="0"/>
              <a:buChar char="•"/>
            </a:pPr>
            <a:r>
              <a:rPr lang="en-AU" sz="4400" dirty="0">
                <a:solidFill>
                  <a:srgbClr val="373737"/>
                </a:solidFill>
              </a:rPr>
              <a:t> Your conversations and skills can avoid a ‘freeway’ to ICU for many patients at the end of life.</a:t>
            </a:r>
          </a:p>
          <a:p>
            <a:pPr>
              <a:lnSpc>
                <a:spcPct val="120000"/>
              </a:lnSpc>
              <a:buFont typeface="Arial" panose="020B0604020202020204" pitchFamily="34" charset="0"/>
              <a:buChar char="•"/>
            </a:pPr>
            <a:r>
              <a:rPr lang="en-AU" sz="4400" dirty="0">
                <a:solidFill>
                  <a:srgbClr val="373737"/>
                </a:solidFill>
              </a:rPr>
              <a:t> Understanding and growing your own capacity for </a:t>
            </a:r>
            <a:r>
              <a:rPr lang="en-AU" sz="4400" dirty="0" err="1">
                <a:solidFill>
                  <a:srgbClr val="373737"/>
                </a:solidFill>
              </a:rPr>
              <a:t>end-of-life</a:t>
            </a:r>
            <a:r>
              <a:rPr lang="en-AU" sz="4400" dirty="0">
                <a:solidFill>
                  <a:srgbClr val="373737"/>
                </a:solidFill>
              </a:rPr>
              <a:t> care skills can strengthen your practice.</a:t>
            </a:r>
          </a:p>
          <a:p>
            <a:pPr>
              <a:lnSpc>
                <a:spcPct val="120000"/>
              </a:lnSpc>
              <a:buFont typeface="Arial" panose="020B0604020202020204" pitchFamily="34" charset="0"/>
              <a:buChar char="•"/>
            </a:pPr>
            <a:r>
              <a:rPr lang="en-AU" sz="4400" dirty="0">
                <a:solidFill>
                  <a:srgbClr val="373737"/>
                </a:solidFill>
              </a:rPr>
              <a:t> You can adapt and adopt responses to </a:t>
            </a:r>
            <a:r>
              <a:rPr lang="en-AU" sz="4400" dirty="0" err="1">
                <a:solidFill>
                  <a:srgbClr val="373737"/>
                </a:solidFill>
              </a:rPr>
              <a:t>end-of-life</a:t>
            </a:r>
            <a:r>
              <a:rPr lang="en-AU" sz="4400" dirty="0">
                <a:solidFill>
                  <a:srgbClr val="373737"/>
                </a:solidFill>
              </a:rPr>
              <a:t> conversations and situations.</a:t>
            </a:r>
          </a:p>
          <a:p>
            <a:pPr>
              <a:lnSpc>
                <a:spcPct val="120000"/>
              </a:lnSpc>
              <a:buFont typeface="Arial" panose="020B0604020202020204" pitchFamily="34" charset="0"/>
              <a:buChar char="•"/>
            </a:pPr>
            <a:r>
              <a:rPr lang="en-AU" sz="4400" dirty="0">
                <a:solidFill>
                  <a:srgbClr val="373737"/>
                </a:solidFill>
              </a:rPr>
              <a:t> End-of-Life Essentials advocates proactive approaches to </a:t>
            </a:r>
            <a:r>
              <a:rPr lang="en-AU" sz="4400" dirty="0">
                <a:solidFill>
                  <a:srgbClr val="416393"/>
                </a:solidFill>
                <a:hlinkClick r:id="rId3"/>
              </a:rPr>
              <a:t>professionals' quality of mental health.</a:t>
            </a:r>
            <a:endParaRPr lang="en-AU" sz="4400" dirty="0">
              <a:solidFill>
                <a:srgbClr val="373737"/>
              </a:solidFill>
            </a:endParaRPr>
          </a:p>
          <a:p>
            <a:pPr>
              <a:lnSpc>
                <a:spcPct val="120000"/>
              </a:lnSpc>
            </a:pPr>
            <a:endParaRPr lang="en-AU" sz="2400" dirty="0">
              <a:solidFill>
                <a:srgbClr val="186487"/>
              </a:solidFill>
              <a:cs typeface="Arial" panose="020B0604020202020204" pitchFamily="34" charset="0"/>
            </a:endParaRPr>
          </a:p>
          <a:p>
            <a:pPr>
              <a:lnSpc>
                <a:spcPct val="120000"/>
              </a:lnSpc>
            </a:pPr>
            <a:endParaRPr lang="en-AU" sz="2400" dirty="0">
              <a:solidFill>
                <a:schemeClr val="accent1">
                  <a:lumMod val="75000"/>
                </a:schemeClr>
              </a:solidFill>
              <a:cs typeface="Arial" panose="020B0604020202020204" pitchFamily="34" charset="0"/>
            </a:endParaRPr>
          </a:p>
        </p:txBody>
      </p:sp>
    </p:spTree>
    <p:extLst>
      <p:ext uri="{BB962C8B-B14F-4D97-AF65-F5344CB8AC3E}">
        <p14:creationId xmlns:p14="http://schemas.microsoft.com/office/powerpoint/2010/main" val="1889749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2"/>
          <a:srcRect/>
          <a:stretch>
            <a:fillRect/>
          </a:stretch>
        </p:blipFill>
        <p:spPr>
          <a:xfrm>
            <a:off x="-14605" y="-1270"/>
            <a:ext cx="9124315" cy="6861175"/>
          </a:xfrm>
          <a:prstGeom prst="rect">
            <a:avLst/>
          </a:prstGeom>
        </p:spPr>
      </p:pic>
      <p:sp>
        <p:nvSpPr>
          <p:cNvPr id="7" name="Title 1">
            <a:extLst>
              <a:ext uri="{FF2B5EF4-FFF2-40B4-BE49-F238E27FC236}">
                <a16:creationId xmlns:a16="http://schemas.microsoft.com/office/drawing/2014/main" id="{C39CB7A2-0F6B-49C4-B5DD-ADC085A446D6}"/>
              </a:ext>
            </a:extLst>
          </p:cNvPr>
          <p:cNvSpPr>
            <a:spLocks noGrp="1"/>
          </p:cNvSpPr>
          <p:nvPr>
            <p:ph type="title"/>
          </p:nvPr>
        </p:nvSpPr>
        <p:spPr>
          <a:xfrm>
            <a:off x="396240" y="1756213"/>
            <a:ext cx="8229600" cy="2908232"/>
          </a:xfrm>
        </p:spPr>
        <p:txBody>
          <a:bodyPr>
            <a:normAutofit/>
          </a:bodyPr>
          <a:lstStyle/>
          <a:p>
            <a:pPr algn="ctr"/>
            <a:r>
              <a:rPr lang="en-AU" sz="3200" b="0" i="0" dirty="0">
                <a:solidFill>
                  <a:srgbClr val="186487"/>
                </a:solidFill>
                <a:effectLst/>
                <a:latin typeface="+mn-lt"/>
              </a:rPr>
              <a:t>From the: Dying A Normal part of Life Module</a:t>
            </a:r>
            <a:br>
              <a:rPr lang="en-AU" sz="3200" b="0" i="0" dirty="0">
                <a:solidFill>
                  <a:srgbClr val="186487"/>
                </a:solidFill>
                <a:effectLst/>
                <a:latin typeface="+mn-lt"/>
              </a:rPr>
            </a:br>
            <a:br>
              <a:rPr lang="en-AU" sz="3200" b="0" i="0" dirty="0">
                <a:solidFill>
                  <a:srgbClr val="186487"/>
                </a:solidFill>
                <a:effectLst/>
                <a:latin typeface="+mn-lt"/>
              </a:rPr>
            </a:br>
            <a:r>
              <a:rPr lang="en-AU" sz="2400" b="0" i="0" dirty="0">
                <a:effectLst/>
                <a:latin typeface="+mn-lt"/>
              </a:rPr>
              <a:t>(See the accompanying Seminar Notes and References / Resources Documents)</a:t>
            </a:r>
            <a:br>
              <a:rPr lang="en-AU" sz="2400" b="0" i="0" dirty="0">
                <a:solidFill>
                  <a:srgbClr val="186487"/>
                </a:solidFill>
                <a:effectLst/>
                <a:latin typeface="+mn-lt"/>
              </a:rPr>
            </a:br>
            <a:endParaRPr lang="en-AU" dirty="0">
              <a:solidFill>
                <a:srgbClr val="186487"/>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sp>
        <p:nvSpPr>
          <p:cNvPr id="2" name="Title 1"/>
          <p:cNvSpPr>
            <a:spLocks noGrp="1"/>
          </p:cNvSpPr>
          <p:nvPr>
            <p:ph type="title"/>
          </p:nvPr>
        </p:nvSpPr>
        <p:spPr>
          <a:xfrm>
            <a:off x="672192" y="990438"/>
            <a:ext cx="8132173" cy="968991"/>
          </a:xfrm>
        </p:spPr>
        <p:txBody>
          <a:bodyPr/>
          <a:lstStyle/>
          <a:p>
            <a:r>
              <a:rPr lang="en-US" dirty="0">
                <a:solidFill>
                  <a:srgbClr val="186487"/>
                </a:solidFill>
              </a:rPr>
              <a:t>Other EOLE eLearning Topics</a:t>
            </a:r>
          </a:p>
        </p:txBody>
      </p:sp>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sp>
        <p:nvSpPr>
          <p:cNvPr id="6" name="Text Placeholder 2">
            <a:extLst>
              <a:ext uri="{FF2B5EF4-FFF2-40B4-BE49-F238E27FC236}">
                <a16:creationId xmlns:a16="http://schemas.microsoft.com/office/drawing/2014/main" id="{27054A3A-C431-4091-9BAB-5CD4DCC93EDF}"/>
              </a:ext>
            </a:extLst>
          </p:cNvPr>
          <p:cNvSpPr txBox="1">
            <a:spLocks/>
          </p:cNvSpPr>
          <p:nvPr/>
        </p:nvSpPr>
        <p:spPr>
          <a:xfrm>
            <a:off x="635726" y="1816564"/>
            <a:ext cx="7358742" cy="47322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400" dirty="0"/>
              <a:t>Dying, a normal part of life</a:t>
            </a:r>
          </a:p>
          <a:p>
            <a:pPr marL="342900" indent="-342900">
              <a:buFont typeface="Arial" panose="020B0604020202020204" pitchFamily="34" charset="0"/>
              <a:buChar char="•"/>
            </a:pPr>
            <a:r>
              <a:rPr lang="en-US" sz="1400" dirty="0"/>
              <a:t>Patient-</a:t>
            </a:r>
            <a:r>
              <a:rPr lang="en-US" sz="1400" dirty="0" err="1"/>
              <a:t>Centred</a:t>
            </a:r>
            <a:r>
              <a:rPr lang="en-US" sz="1400" dirty="0"/>
              <a:t> Communication and Shared Decision-Making</a:t>
            </a:r>
          </a:p>
          <a:p>
            <a:pPr marL="342900" indent="-342900">
              <a:buFont typeface="Arial" panose="020B0604020202020204" pitchFamily="34" charset="0"/>
              <a:buChar char="•"/>
            </a:pPr>
            <a:r>
              <a:rPr lang="en-US" sz="1400" dirty="0" err="1"/>
              <a:t>Recognising</a:t>
            </a:r>
            <a:r>
              <a:rPr lang="en-US" sz="1400" dirty="0"/>
              <a:t> the End of Life</a:t>
            </a:r>
          </a:p>
          <a:p>
            <a:pPr marL="342900" indent="-342900">
              <a:buFont typeface="Arial" panose="020B0604020202020204" pitchFamily="34" charset="0"/>
              <a:buChar char="•"/>
            </a:pPr>
            <a:r>
              <a:rPr lang="en-US" sz="1400" dirty="0"/>
              <a:t>Responding to Concerns</a:t>
            </a:r>
          </a:p>
          <a:p>
            <a:pPr marL="342900" indent="-342900">
              <a:buFont typeface="Arial" panose="020B0604020202020204" pitchFamily="34" charset="0"/>
              <a:buChar char="•"/>
            </a:pPr>
            <a:r>
              <a:rPr lang="en-US" sz="1400" dirty="0"/>
              <a:t>Planning End-of-Life Care - Goals of Care</a:t>
            </a:r>
          </a:p>
          <a:p>
            <a:pPr marL="342900" indent="-342900">
              <a:buFont typeface="Arial" panose="020B0604020202020204" pitchFamily="34" charset="0"/>
              <a:buChar char="•"/>
            </a:pPr>
            <a:r>
              <a:rPr lang="en-US" sz="1400" dirty="0"/>
              <a:t>Teams and Continuity for the Patient</a:t>
            </a:r>
          </a:p>
          <a:p>
            <a:pPr marL="342900" indent="-342900">
              <a:buFont typeface="Arial" panose="020B0604020202020204" pitchFamily="34" charset="0"/>
              <a:buChar char="•"/>
            </a:pPr>
            <a:r>
              <a:rPr lang="en-US" sz="1400" dirty="0"/>
              <a:t>ED – EOL Care</a:t>
            </a:r>
          </a:p>
          <a:p>
            <a:pPr marL="342900" indent="-342900">
              <a:buFont typeface="Arial" panose="020B0604020202020204" pitchFamily="34" charset="0"/>
              <a:buChar char="•"/>
            </a:pPr>
            <a:r>
              <a:rPr lang="en-US" sz="1400" dirty="0" err="1"/>
              <a:t>Paediatrics</a:t>
            </a:r>
            <a:r>
              <a:rPr lang="en-US" sz="1400" dirty="0"/>
              <a:t> – EOL Care</a:t>
            </a:r>
          </a:p>
          <a:p>
            <a:pPr marL="342900" indent="-342900">
              <a:buFont typeface="Arial" panose="020B0604020202020204" pitchFamily="34" charset="0"/>
              <a:buChar char="•"/>
            </a:pPr>
            <a:r>
              <a:rPr lang="en-US" sz="1400" dirty="0"/>
              <a:t>Imminent Death – How to Respond</a:t>
            </a:r>
          </a:p>
          <a:p>
            <a:pPr marL="342900" indent="-342900">
              <a:buFont typeface="Arial" panose="020B0604020202020204" pitchFamily="34" charset="0"/>
              <a:buChar char="•"/>
            </a:pPr>
            <a:r>
              <a:rPr lang="en-US" sz="1400" dirty="0"/>
              <a:t>Chronic Complex Conditions – EOL Care</a:t>
            </a:r>
          </a:p>
          <a:p>
            <a:pPr marL="342900" indent="-342900">
              <a:buFont typeface="Arial" panose="020B0604020202020204" pitchFamily="34" charset="0"/>
              <a:buChar char="•"/>
            </a:pPr>
            <a:r>
              <a:rPr lang="en-US" sz="1400" dirty="0"/>
              <a:t>End-of-Life Care for Diverse Communities</a:t>
            </a:r>
          </a:p>
          <a:p>
            <a:pPr marL="342900" indent="-342900">
              <a:buFont typeface="Arial" panose="020B0604020202020204" pitchFamily="34" charset="0"/>
              <a:buChar char="•"/>
            </a:pPr>
            <a:r>
              <a:rPr lang="en-US" sz="1400" dirty="0"/>
              <a:t>The Importance of Coordinating Patient Care</a:t>
            </a:r>
          </a:p>
          <a:p>
            <a:pPr marL="342900" indent="-342900">
              <a:buFont typeface="Arial" panose="020B0604020202020204" pitchFamily="34" charset="0"/>
              <a:buChar char="•"/>
            </a:pPr>
            <a:r>
              <a:rPr lang="en-US" sz="1400" dirty="0"/>
              <a:t>States of Mind</a:t>
            </a:r>
          </a:p>
          <a:p>
            <a:pPr marL="800100" lvl="1" indent="-342900">
              <a:buFont typeface="Arial" panose="020B0604020202020204" pitchFamily="34" charset="0"/>
              <a:buChar char="•"/>
            </a:pPr>
            <a:r>
              <a:rPr lang="en-US" sz="1400" dirty="0"/>
              <a:t>States of Mind at the End of Life</a:t>
            </a:r>
          </a:p>
          <a:p>
            <a:pPr marL="800100" lvl="1" indent="-342900">
              <a:buFont typeface="Arial" panose="020B0604020202020204" pitchFamily="34" charset="0"/>
              <a:buChar char="•"/>
            </a:pPr>
            <a:r>
              <a:rPr lang="en-US" sz="1400" dirty="0"/>
              <a:t>Assessing Patient States of Mind at the End of Life</a:t>
            </a:r>
          </a:p>
          <a:p>
            <a:pPr marL="800100" lvl="1" indent="-342900">
              <a:buFont typeface="Arial" panose="020B0604020202020204" pitchFamily="34" charset="0"/>
              <a:buChar char="•"/>
            </a:pPr>
            <a:r>
              <a:rPr lang="en-US" sz="1400" dirty="0"/>
              <a:t>Clinical Management of Anxiety, Depression and More</a:t>
            </a:r>
          </a:p>
        </p:txBody>
      </p:sp>
      <p:pic>
        <p:nvPicPr>
          <p:cNvPr id="8" name="Picture 7">
            <a:extLst>
              <a:ext uri="{FF2B5EF4-FFF2-40B4-BE49-F238E27FC236}">
                <a16:creationId xmlns:a16="http://schemas.microsoft.com/office/drawing/2014/main" id="{A6374430-D0AF-4DE7-8AB6-20D810652B29}"/>
              </a:ext>
            </a:extLst>
          </p:cNvPr>
          <p:cNvPicPr>
            <a:picLocks noChangeAspect="1"/>
          </p:cNvPicPr>
          <p:nvPr/>
        </p:nvPicPr>
        <p:blipFill>
          <a:blip r:embed="rId4"/>
          <a:stretch>
            <a:fillRect/>
          </a:stretch>
        </p:blipFill>
        <p:spPr>
          <a:xfrm>
            <a:off x="5031666" y="2786743"/>
            <a:ext cx="3841415" cy="2209391"/>
          </a:xfrm>
          <a:prstGeom prst="rect">
            <a:avLst/>
          </a:prstGeom>
        </p:spPr>
      </p:pic>
      <p:sp>
        <p:nvSpPr>
          <p:cNvPr id="9" name="TextBox 8">
            <a:extLst>
              <a:ext uri="{FF2B5EF4-FFF2-40B4-BE49-F238E27FC236}">
                <a16:creationId xmlns:a16="http://schemas.microsoft.com/office/drawing/2014/main" id="{CFD7EACD-BE92-4728-B981-5488959DB3B5}"/>
              </a:ext>
            </a:extLst>
          </p:cNvPr>
          <p:cNvSpPr txBox="1"/>
          <p:nvPr/>
        </p:nvSpPr>
        <p:spPr>
          <a:xfrm>
            <a:off x="5077097" y="5094514"/>
            <a:ext cx="3605347" cy="523220"/>
          </a:xfrm>
          <a:prstGeom prst="rect">
            <a:avLst/>
          </a:prstGeom>
          <a:noFill/>
        </p:spPr>
        <p:txBody>
          <a:bodyPr wrap="square" rtlCol="0">
            <a:spAutoFit/>
          </a:bodyPr>
          <a:lstStyle/>
          <a:p>
            <a:pPr marL="0" indent="0" algn="ctr">
              <a:buNone/>
            </a:pPr>
            <a:r>
              <a:rPr lang="en-US" sz="1400" dirty="0">
                <a:hlinkClick r:id="rId5"/>
              </a:rPr>
              <a:t>End-of-Life Essentials (endoflifeessentials.com.au)</a:t>
            </a:r>
            <a:endParaRPr lang="en-US" sz="1400" dirty="0"/>
          </a:p>
        </p:txBody>
      </p:sp>
    </p:spTree>
    <p:extLst>
      <p:ext uri="{BB962C8B-B14F-4D97-AF65-F5344CB8AC3E}">
        <p14:creationId xmlns:p14="http://schemas.microsoft.com/office/powerpoint/2010/main" val="211362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sp>
        <p:nvSpPr>
          <p:cNvPr id="2" name="Title 1"/>
          <p:cNvSpPr>
            <a:spLocks noGrp="1"/>
          </p:cNvSpPr>
          <p:nvPr>
            <p:ph type="title"/>
          </p:nvPr>
        </p:nvSpPr>
        <p:spPr>
          <a:xfrm>
            <a:off x="637359" y="999146"/>
            <a:ext cx="7886700" cy="1325631"/>
          </a:xfrm>
        </p:spPr>
        <p:txBody>
          <a:bodyPr/>
          <a:lstStyle/>
          <a:p>
            <a:r>
              <a:rPr lang="en-US" dirty="0">
                <a:solidFill>
                  <a:srgbClr val="186487"/>
                </a:solidFill>
              </a:rPr>
              <a:t>Aims and Objectives</a:t>
            </a:r>
          </a:p>
        </p:txBody>
      </p:sp>
      <p:sp>
        <p:nvSpPr>
          <p:cNvPr id="6" name="Text Placeholder 2">
            <a:extLst>
              <a:ext uri="{FF2B5EF4-FFF2-40B4-BE49-F238E27FC236}">
                <a16:creationId xmlns:a16="http://schemas.microsoft.com/office/drawing/2014/main" id="{0D7E0F00-5152-49CA-95B9-F932720A0CD9}"/>
              </a:ext>
            </a:extLst>
          </p:cNvPr>
          <p:cNvSpPr txBox="1">
            <a:spLocks/>
          </p:cNvSpPr>
          <p:nvPr/>
        </p:nvSpPr>
        <p:spPr>
          <a:xfrm>
            <a:off x="631371" y="1954197"/>
            <a:ext cx="8229600" cy="34886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nSpc>
                <a:spcPct val="170000"/>
              </a:lnSpc>
            </a:pPr>
            <a:r>
              <a:rPr lang="en-AU" sz="1800" dirty="0"/>
              <a:t>You’ll develop an understanding of how and when people die in Australia.  </a:t>
            </a:r>
          </a:p>
          <a:p>
            <a:pPr>
              <a:lnSpc>
                <a:spcPct val="170000"/>
              </a:lnSpc>
            </a:pPr>
            <a:r>
              <a:rPr lang="en-AU" sz="1800" dirty="0"/>
              <a:t>After completing this seminar you should be able to:</a:t>
            </a:r>
          </a:p>
          <a:p>
            <a:pPr lvl="1" algn="just">
              <a:lnSpc>
                <a:spcPct val="150000"/>
              </a:lnSpc>
              <a:buFont typeface="Courier New" panose="02070309020205020404" pitchFamily="49" charset="0"/>
              <a:buChar char="o"/>
            </a:pPr>
            <a:r>
              <a:rPr lang="en-AU" sz="1800" dirty="0"/>
              <a:t>Analyse the factors that may influence the trajectories of certain illness groups that can help discussions of prognosis.</a:t>
            </a:r>
          </a:p>
          <a:p>
            <a:pPr lvl="1">
              <a:lnSpc>
                <a:spcPct val="150000"/>
              </a:lnSpc>
              <a:buFont typeface="Courier New" panose="02070309020205020404" pitchFamily="49" charset="0"/>
              <a:buChar char="o"/>
            </a:pPr>
            <a:r>
              <a:rPr lang="en-AU" sz="1800" dirty="0"/>
              <a:t>Recognise how your team’s and your own values and beliefs about dying and death influence the care and services provided to people affected by life-limiting illness.</a:t>
            </a:r>
          </a:p>
          <a:p>
            <a:pPr lvl="1">
              <a:lnSpc>
                <a:spcPct val="150000"/>
              </a:lnSpc>
              <a:buFont typeface="Courier New" panose="02070309020205020404" pitchFamily="49" charset="0"/>
              <a:buChar char="o"/>
            </a:pPr>
            <a:r>
              <a:rPr lang="en-AU" sz="1800" dirty="0"/>
              <a:t>Begin to identify your own capabilities.</a:t>
            </a:r>
          </a:p>
          <a:p>
            <a:pPr lvl="1">
              <a:lnSpc>
                <a:spcPct val="150000"/>
              </a:lnSpc>
              <a:buFont typeface="Courier New" panose="02070309020205020404" pitchFamily="49" charset="0"/>
              <a:buChar char="o"/>
            </a:pPr>
            <a:r>
              <a:rPr lang="en-AU" sz="1800" dirty="0"/>
              <a:t>Identify which End-of-Life Essentials module to complete next. </a:t>
            </a:r>
          </a:p>
        </p:txBody>
      </p:sp>
      <p:pic>
        <p:nvPicPr>
          <p:cNvPr id="7" name="Picture 6" descr="A picture containing company name&#10;&#10;Description automatically generated">
            <a:extLst>
              <a:ext uri="{FF2B5EF4-FFF2-40B4-BE49-F238E27FC236}">
                <a16:creationId xmlns:a16="http://schemas.microsoft.com/office/drawing/2014/main" id="{518CE964-0F1F-4BE2-B63A-74734F28CC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2"/>
          <a:srcRect/>
          <a:stretch>
            <a:fillRect/>
          </a:stretch>
        </p:blipFill>
        <p:spPr>
          <a:xfrm>
            <a:off x="0" y="0"/>
            <a:ext cx="9124315" cy="6861175"/>
          </a:xfrm>
          <a:prstGeom prst="rect">
            <a:avLst/>
          </a:prstGeom>
        </p:spPr>
      </p:pic>
      <p:sp>
        <p:nvSpPr>
          <p:cNvPr id="5" name="Title 1">
            <a:extLst>
              <a:ext uri="{FF2B5EF4-FFF2-40B4-BE49-F238E27FC236}">
                <a16:creationId xmlns:a16="http://schemas.microsoft.com/office/drawing/2014/main" id="{319318B4-3584-4AC7-8C85-362332F798CD}"/>
              </a:ext>
            </a:extLst>
          </p:cNvPr>
          <p:cNvSpPr txBox="1">
            <a:spLocks/>
          </p:cNvSpPr>
          <p:nvPr/>
        </p:nvSpPr>
        <p:spPr>
          <a:xfrm>
            <a:off x="628650" y="1051397"/>
            <a:ext cx="7886700" cy="1325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186487"/>
                </a:solidFill>
              </a:rPr>
              <a:t>When does ‘end of life’ begin?</a:t>
            </a:r>
          </a:p>
        </p:txBody>
      </p:sp>
      <p:sp>
        <p:nvSpPr>
          <p:cNvPr id="8" name="Text Placeholder 2">
            <a:extLst>
              <a:ext uri="{FF2B5EF4-FFF2-40B4-BE49-F238E27FC236}">
                <a16:creationId xmlns:a16="http://schemas.microsoft.com/office/drawing/2014/main" id="{372005AD-097A-4C65-B420-8525EDB79F55}"/>
              </a:ext>
            </a:extLst>
          </p:cNvPr>
          <p:cNvSpPr txBox="1">
            <a:spLocks/>
          </p:cNvSpPr>
          <p:nvPr/>
        </p:nvSpPr>
        <p:spPr>
          <a:xfrm>
            <a:off x="631372" y="2144509"/>
            <a:ext cx="8229600" cy="3594442"/>
          </a:xfrm>
          <a:prstGeom prst="rect">
            <a:avLst/>
          </a:prstGeom>
        </p:spPr>
        <p:txBody>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en-AU" sz="2000" dirty="0">
                <a:solidFill>
                  <a:srgbClr val="186487"/>
                </a:solidFill>
                <a:cs typeface="Arial" panose="020B0604020202020204" pitchFamily="34" charset="0"/>
              </a:rPr>
              <a:t>Before we start today, take some time now to think about dying and death.  </a:t>
            </a:r>
          </a:p>
          <a:p>
            <a:pPr marL="0" indent="0">
              <a:buNone/>
            </a:pPr>
            <a:endParaRPr lang="en-AU" sz="2000" dirty="0">
              <a:cs typeface="Arial" panose="020B0604020202020204" pitchFamily="34" charset="0"/>
            </a:endParaRPr>
          </a:p>
          <a:p>
            <a:r>
              <a:rPr lang="en-AU" sz="2000" dirty="0">
                <a:cs typeface="Arial" panose="020B0604020202020204" pitchFamily="34" charset="0"/>
              </a:rPr>
              <a:t>When should any health care professional start to assess patients for signs of approaching end of life?</a:t>
            </a:r>
          </a:p>
          <a:p>
            <a:pPr marL="0" indent="0">
              <a:buNone/>
            </a:pPr>
            <a:endParaRPr lang="en-AU" sz="800" dirty="0">
              <a:cs typeface="Arial" panose="020B0604020202020204" pitchFamily="34" charset="0"/>
            </a:endParaRPr>
          </a:p>
          <a:p>
            <a:pPr marL="342900" indent="-342900">
              <a:buFont typeface="Arial" panose="020B0604020202020204" pitchFamily="34" charset="0"/>
              <a:buChar char="•"/>
            </a:pPr>
            <a:r>
              <a:rPr lang="en-AU" sz="2000" dirty="0">
                <a:cs typeface="Arial" panose="020B0604020202020204" pitchFamily="34" charset="0"/>
              </a:rPr>
              <a:t>When the patient is no longer responding to interventions?</a:t>
            </a:r>
          </a:p>
          <a:p>
            <a:pPr marL="0" indent="0">
              <a:buNone/>
            </a:pPr>
            <a:endParaRPr lang="en-AU" sz="800" dirty="0">
              <a:cs typeface="Arial" panose="020B0604020202020204" pitchFamily="34" charset="0"/>
            </a:endParaRPr>
          </a:p>
          <a:p>
            <a:pPr marL="342900" indent="-342900">
              <a:buFont typeface="Arial" panose="020B0604020202020204" pitchFamily="34" charset="0"/>
              <a:buChar char="•"/>
            </a:pPr>
            <a:r>
              <a:rPr lang="en-AU" sz="2000" dirty="0">
                <a:cs typeface="Arial" panose="020B0604020202020204" pitchFamily="34" charset="0"/>
              </a:rPr>
              <a:t>When the patient is asking about their prognosis?</a:t>
            </a:r>
          </a:p>
          <a:p>
            <a:pPr marL="0" indent="0">
              <a:buNone/>
            </a:pPr>
            <a:endParaRPr lang="en-AU" sz="800" dirty="0">
              <a:cs typeface="Arial" panose="020B0604020202020204" pitchFamily="34" charset="0"/>
            </a:endParaRPr>
          </a:p>
          <a:p>
            <a:pPr marL="342900" indent="-342900">
              <a:buFont typeface="Arial" panose="020B0604020202020204" pitchFamily="34" charset="0"/>
              <a:buChar char="•"/>
            </a:pPr>
            <a:r>
              <a:rPr lang="en-AU" sz="2000" dirty="0">
                <a:cs typeface="Arial" panose="020B0604020202020204" pitchFamily="34" charset="0"/>
              </a:rPr>
              <a:t>When the treatment team refers to palliative care?</a:t>
            </a:r>
          </a:p>
          <a:p>
            <a:pPr marL="0" indent="0">
              <a:buNone/>
            </a:pPr>
            <a:endParaRPr lang="en-AU" dirty="0"/>
          </a:p>
        </p:txBody>
      </p:sp>
    </p:spTree>
    <p:extLst>
      <p:ext uri="{BB962C8B-B14F-4D97-AF65-F5344CB8AC3E}">
        <p14:creationId xmlns:p14="http://schemas.microsoft.com/office/powerpoint/2010/main" val="303014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sp>
        <p:nvSpPr>
          <p:cNvPr id="2" name="Title 1"/>
          <p:cNvSpPr>
            <a:spLocks noGrp="1"/>
          </p:cNvSpPr>
          <p:nvPr>
            <p:ph type="title"/>
          </p:nvPr>
        </p:nvSpPr>
        <p:spPr>
          <a:xfrm>
            <a:off x="689609" y="938186"/>
            <a:ext cx="8132173" cy="1325631"/>
          </a:xfrm>
        </p:spPr>
        <p:txBody>
          <a:bodyPr/>
          <a:lstStyle/>
          <a:p>
            <a:r>
              <a:rPr lang="en-US" dirty="0">
                <a:solidFill>
                  <a:srgbClr val="186487"/>
                </a:solidFill>
              </a:rPr>
              <a:t>Definitions of Dying and End of Life</a:t>
            </a:r>
          </a:p>
        </p:txBody>
      </p:sp>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sp>
        <p:nvSpPr>
          <p:cNvPr id="6" name="Text Placeholder 2">
            <a:extLst>
              <a:ext uri="{FF2B5EF4-FFF2-40B4-BE49-F238E27FC236}">
                <a16:creationId xmlns:a16="http://schemas.microsoft.com/office/drawing/2014/main" id="{176F4AAB-9BFA-4948-A129-4D7ED8B1B0C8}"/>
              </a:ext>
            </a:extLst>
          </p:cNvPr>
          <p:cNvSpPr txBox="1">
            <a:spLocks/>
          </p:cNvSpPr>
          <p:nvPr/>
        </p:nvSpPr>
        <p:spPr>
          <a:xfrm>
            <a:off x="579120" y="2266427"/>
            <a:ext cx="8229600" cy="4732271"/>
          </a:xfrm>
          <a:prstGeom prst="rect">
            <a:avLst/>
          </a:prstGeom>
        </p:spPr>
        <p:txBody>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gn="just"/>
            <a:r>
              <a:rPr lang="en-AU" sz="2000" dirty="0">
                <a:cs typeface="Arial" panose="020B0604020202020204" pitchFamily="34" charset="0"/>
              </a:rPr>
              <a:t>It may challenge you to know that the end of life is the period when a patient is living with and impaired by a fatal condition, even if the trajectory is uncertain or unknown. </a:t>
            </a:r>
            <a:r>
              <a:rPr lang="en-AU" sz="2000" b="1" dirty="0">
                <a:cs typeface="Arial" panose="020B0604020202020204" pitchFamily="34" charset="0"/>
              </a:rPr>
              <a:t>End of life may be 12 months or even years before death</a:t>
            </a:r>
            <a:endParaRPr lang="en-AU" sz="2000" b="1" baseline="30000" dirty="0">
              <a:cs typeface="Arial" panose="020B0604020202020204" pitchFamily="34" charset="0"/>
            </a:endParaRPr>
          </a:p>
          <a:p>
            <a:pPr algn="just"/>
            <a:endParaRPr lang="en-AU" sz="2000" dirty="0">
              <a:cs typeface="Arial" panose="020B0604020202020204" pitchFamily="34" charset="0"/>
            </a:endParaRPr>
          </a:p>
          <a:p>
            <a:pPr algn="just"/>
            <a:r>
              <a:rPr lang="en-AU" sz="2000" dirty="0">
                <a:cs typeface="Arial" panose="020B0604020202020204" pitchFamily="34" charset="0"/>
              </a:rPr>
              <a:t>Waiting until the very last days, or even hours of life, to identify dying does not allow enough time to provide the best care for someone. Best care should include meaningful conversations and symptom control. </a:t>
            </a:r>
          </a:p>
          <a:p>
            <a:pPr algn="just"/>
            <a:endParaRPr lang="en-AU" sz="2000" dirty="0">
              <a:cs typeface="Arial" panose="020B0604020202020204" pitchFamily="34" charset="0"/>
            </a:endParaRPr>
          </a:p>
          <a:p>
            <a:pPr algn="just"/>
            <a:r>
              <a:rPr lang="en-AU" sz="2000" b="1" dirty="0">
                <a:cs typeface="Arial" panose="020B0604020202020204" pitchFamily="34" charset="0"/>
              </a:rPr>
              <a:t>It may challenge you even more to consider providing </a:t>
            </a:r>
            <a:r>
              <a:rPr lang="en-AU" sz="2000" b="1" dirty="0" err="1">
                <a:cs typeface="Arial" panose="020B0604020202020204" pitchFamily="34" charset="0"/>
              </a:rPr>
              <a:t>end-of-life</a:t>
            </a:r>
            <a:r>
              <a:rPr lang="en-AU" sz="2000" b="1" dirty="0">
                <a:cs typeface="Arial" panose="020B0604020202020204" pitchFamily="34" charset="0"/>
              </a:rPr>
              <a:t> care months or years before death, in parallel with active treatment.</a:t>
            </a:r>
            <a:endParaRPr lang="en-AU" sz="2000" dirty="0">
              <a:cs typeface="Arial" panose="020B0604020202020204" pitchFamily="34" charset="0"/>
            </a:endParaRPr>
          </a:p>
          <a:p>
            <a:endParaRPr lang="en-AU" dirty="0"/>
          </a:p>
        </p:txBody>
      </p:sp>
    </p:spTree>
    <p:extLst>
      <p:ext uri="{BB962C8B-B14F-4D97-AF65-F5344CB8AC3E}">
        <p14:creationId xmlns:p14="http://schemas.microsoft.com/office/powerpoint/2010/main" val="224972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2"/>
          <a:srcRect/>
          <a:stretch>
            <a:fillRect/>
          </a:stretch>
        </p:blipFill>
        <p:spPr>
          <a:xfrm>
            <a:off x="0" y="0"/>
            <a:ext cx="9124315" cy="6861175"/>
          </a:xfrm>
          <a:prstGeom prst="rect">
            <a:avLst/>
          </a:prstGeom>
        </p:spPr>
      </p:pic>
      <p:sp>
        <p:nvSpPr>
          <p:cNvPr id="5" name="Title 1">
            <a:extLst>
              <a:ext uri="{FF2B5EF4-FFF2-40B4-BE49-F238E27FC236}">
                <a16:creationId xmlns:a16="http://schemas.microsoft.com/office/drawing/2014/main" id="{319318B4-3584-4AC7-8C85-362332F798CD}"/>
              </a:ext>
            </a:extLst>
          </p:cNvPr>
          <p:cNvSpPr txBox="1">
            <a:spLocks/>
          </p:cNvSpPr>
          <p:nvPr/>
        </p:nvSpPr>
        <p:spPr>
          <a:xfrm>
            <a:off x="628650" y="1051397"/>
            <a:ext cx="7886700" cy="1325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186487"/>
                </a:solidFill>
              </a:rPr>
              <a:t>Dying in the 21</a:t>
            </a:r>
            <a:r>
              <a:rPr lang="en-US" baseline="30000" dirty="0">
                <a:solidFill>
                  <a:srgbClr val="186487"/>
                </a:solidFill>
              </a:rPr>
              <a:t>st</a:t>
            </a:r>
            <a:r>
              <a:rPr lang="en-US" dirty="0">
                <a:solidFill>
                  <a:srgbClr val="186487"/>
                </a:solidFill>
              </a:rPr>
              <a:t> Century</a:t>
            </a:r>
          </a:p>
        </p:txBody>
      </p:sp>
      <p:sp>
        <p:nvSpPr>
          <p:cNvPr id="6" name="Text Placeholder 2">
            <a:extLst>
              <a:ext uri="{FF2B5EF4-FFF2-40B4-BE49-F238E27FC236}">
                <a16:creationId xmlns:a16="http://schemas.microsoft.com/office/drawing/2014/main" id="{9DCBF813-1034-42BC-84E1-B27EF887E65F}"/>
              </a:ext>
            </a:extLst>
          </p:cNvPr>
          <p:cNvSpPr txBox="1">
            <a:spLocks/>
          </p:cNvSpPr>
          <p:nvPr/>
        </p:nvSpPr>
        <p:spPr>
          <a:xfrm>
            <a:off x="648789" y="2344549"/>
            <a:ext cx="8229600" cy="37024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en-AU" sz="2400" dirty="0">
                <a:cs typeface="Arial" panose="020B0604020202020204" pitchFamily="34" charset="0"/>
              </a:rPr>
              <a:t>Listen to Peter Saul speak here about dying in the 21st century (13 minutes).</a:t>
            </a:r>
          </a:p>
          <a:p>
            <a:endParaRPr lang="en-AU" sz="2400" dirty="0">
              <a:cs typeface="Arial" panose="020B0604020202020204" pitchFamily="34" charset="0"/>
            </a:endParaRPr>
          </a:p>
          <a:p>
            <a:pPr marL="0" indent="0">
              <a:buNone/>
            </a:pPr>
            <a:r>
              <a:rPr lang="en-AU" sz="2400" dirty="0">
                <a:cs typeface="Arial" panose="020B0604020202020204" pitchFamily="34" charset="0"/>
                <a:hlinkClick r:id="rId3"/>
              </a:rPr>
              <a:t>https://www.youtube.com/watch?v=03h0dNZoxr8</a:t>
            </a:r>
            <a:r>
              <a:rPr lang="en-AU" sz="2400" dirty="0">
                <a:cs typeface="Arial" panose="020B0604020202020204" pitchFamily="34" charset="0"/>
              </a:rPr>
              <a:t> </a:t>
            </a:r>
            <a:endParaRPr lang="en-AU" sz="2400" dirty="0">
              <a:solidFill>
                <a:srgbClr val="186487"/>
              </a:solidFill>
              <a:latin typeface="Arial" panose="020B0604020202020204" pitchFamily="34" charset="0"/>
              <a:cs typeface="Arial" panose="020B0604020202020204" pitchFamily="34" charset="0"/>
            </a:endParaRPr>
          </a:p>
          <a:p>
            <a:endParaRPr lang="en-AU" sz="24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887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sp>
        <p:nvSpPr>
          <p:cNvPr id="2" name="Title 1"/>
          <p:cNvSpPr>
            <a:spLocks noGrp="1"/>
          </p:cNvSpPr>
          <p:nvPr>
            <p:ph type="title"/>
          </p:nvPr>
        </p:nvSpPr>
        <p:spPr>
          <a:xfrm>
            <a:off x="689609" y="938186"/>
            <a:ext cx="8132173" cy="1325631"/>
          </a:xfrm>
        </p:spPr>
        <p:txBody>
          <a:bodyPr/>
          <a:lstStyle/>
          <a:p>
            <a:r>
              <a:rPr lang="en-US" dirty="0">
                <a:solidFill>
                  <a:srgbClr val="186487"/>
                </a:solidFill>
              </a:rPr>
              <a:t>Important Points</a:t>
            </a:r>
          </a:p>
        </p:txBody>
      </p:sp>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sp>
        <p:nvSpPr>
          <p:cNvPr id="6" name="Text Placeholder 2">
            <a:extLst>
              <a:ext uri="{FF2B5EF4-FFF2-40B4-BE49-F238E27FC236}">
                <a16:creationId xmlns:a16="http://schemas.microsoft.com/office/drawing/2014/main" id="{216D3392-C534-48AE-BD3A-465A3A8B27A1}"/>
              </a:ext>
            </a:extLst>
          </p:cNvPr>
          <p:cNvSpPr txBox="1">
            <a:spLocks/>
          </p:cNvSpPr>
          <p:nvPr/>
        </p:nvSpPr>
        <p:spPr>
          <a:xfrm>
            <a:off x="474617" y="1848088"/>
            <a:ext cx="8229600" cy="40364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endParaRPr lang="en-US" sz="2000" dirty="0"/>
          </a:p>
          <a:p>
            <a:pPr>
              <a:buFont typeface="Arial" panose="020B0604020202020204" pitchFamily="34" charset="0"/>
              <a:buChar char="•"/>
            </a:pPr>
            <a:r>
              <a:rPr lang="en-AU" sz="2000" dirty="0">
                <a:cs typeface="Arial" panose="020B0604020202020204" pitchFamily="34" charset="0"/>
              </a:rPr>
              <a:t>One of the tremendous successes of health care in the 20</a:t>
            </a:r>
            <a:r>
              <a:rPr lang="en-AU" sz="2000" baseline="30000" dirty="0">
                <a:cs typeface="Arial" panose="020B0604020202020204" pitchFamily="34" charset="0"/>
              </a:rPr>
              <a:t>th</a:t>
            </a:r>
            <a:r>
              <a:rPr lang="en-AU" sz="2000" dirty="0">
                <a:cs typeface="Arial" panose="020B0604020202020204" pitchFamily="34" charset="0"/>
              </a:rPr>
              <a:t> century is the delay of death or prolongation of life, but health care cannot save life.</a:t>
            </a:r>
            <a:br>
              <a:rPr lang="en-AU" sz="2000" dirty="0">
                <a:cs typeface="Arial" panose="020B0604020202020204" pitchFamily="34" charset="0"/>
              </a:rPr>
            </a:br>
            <a:r>
              <a:rPr lang="en-AU" sz="2000" dirty="0">
                <a:cs typeface="Arial" panose="020B0604020202020204" pitchFamily="34" charset="0"/>
              </a:rPr>
              <a:t> </a:t>
            </a:r>
          </a:p>
          <a:p>
            <a:pPr>
              <a:buFont typeface="Arial" panose="020B0604020202020204" pitchFamily="34" charset="0"/>
              <a:buChar char="•"/>
            </a:pPr>
            <a:r>
              <a:rPr lang="en-AU" sz="2000" dirty="0">
                <a:cs typeface="Arial" panose="020B0604020202020204" pitchFamily="34" charset="0"/>
              </a:rPr>
              <a:t> Organ failure and frailty are increasingly common causes of death associated with significant disability in the last year of life.</a:t>
            </a:r>
            <a:br>
              <a:rPr lang="en-AU" sz="2000" dirty="0">
                <a:cs typeface="Arial" panose="020B0604020202020204" pitchFamily="34" charset="0"/>
              </a:rPr>
            </a:br>
            <a:r>
              <a:rPr lang="en-AU" sz="2000" dirty="0">
                <a:cs typeface="Arial" panose="020B0604020202020204" pitchFamily="34" charset="0"/>
              </a:rPr>
              <a:t> </a:t>
            </a:r>
          </a:p>
          <a:p>
            <a:pPr>
              <a:buFont typeface="Arial" panose="020B0604020202020204" pitchFamily="34" charset="0"/>
              <a:buChar char="•"/>
            </a:pPr>
            <a:r>
              <a:rPr lang="en-AU" sz="2000" dirty="0">
                <a:cs typeface="Arial" panose="020B0604020202020204" pitchFamily="34" charset="0"/>
              </a:rPr>
              <a:t> How people die is important for their families who live on.</a:t>
            </a:r>
            <a:br>
              <a:rPr lang="en-AU" sz="2000" dirty="0">
                <a:cs typeface="Arial" panose="020B0604020202020204" pitchFamily="34" charset="0"/>
              </a:rPr>
            </a:br>
            <a:r>
              <a:rPr lang="en-AU" sz="2000" dirty="0">
                <a:cs typeface="Arial" panose="020B0604020202020204" pitchFamily="34" charset="0"/>
              </a:rPr>
              <a:t> </a:t>
            </a:r>
          </a:p>
          <a:p>
            <a:pPr>
              <a:buFont typeface="Arial" panose="020B0604020202020204" pitchFamily="34" charset="0"/>
              <a:buChar char="•"/>
            </a:pPr>
            <a:r>
              <a:rPr lang="en-AU" sz="2000" dirty="0">
                <a:cs typeface="Arial" panose="020B0604020202020204" pitchFamily="34" charset="0"/>
              </a:rPr>
              <a:t> ‘Freeway’ to ICU is not necessarily the best place for older patients with advanced progressive illness.</a:t>
            </a:r>
            <a:br>
              <a:rPr lang="en-AU" sz="2000" dirty="0">
                <a:solidFill>
                  <a:srgbClr val="6B747A"/>
                </a:solidFill>
                <a:cs typeface="Arial" panose="020B0604020202020204" pitchFamily="34" charset="0"/>
              </a:rPr>
            </a:br>
            <a:r>
              <a:rPr lang="en-AU" sz="2000" dirty="0">
                <a:solidFill>
                  <a:srgbClr val="6B747A"/>
                </a:solidFill>
                <a:cs typeface="Arial" panose="020B0604020202020204" pitchFamily="34" charset="0"/>
              </a:rPr>
              <a:t> </a:t>
            </a:r>
          </a:p>
          <a:p>
            <a:endParaRPr lang="en-AU" sz="2000" dirty="0"/>
          </a:p>
        </p:txBody>
      </p:sp>
    </p:spTree>
    <p:extLst>
      <p:ext uri="{BB962C8B-B14F-4D97-AF65-F5344CB8AC3E}">
        <p14:creationId xmlns:p14="http://schemas.microsoft.com/office/powerpoint/2010/main" val="3717924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sp>
        <p:nvSpPr>
          <p:cNvPr id="2" name="Title 1"/>
          <p:cNvSpPr>
            <a:spLocks noGrp="1"/>
          </p:cNvSpPr>
          <p:nvPr>
            <p:ph type="title"/>
          </p:nvPr>
        </p:nvSpPr>
        <p:spPr>
          <a:xfrm>
            <a:off x="174172" y="851100"/>
            <a:ext cx="8969828" cy="1291210"/>
          </a:xfrm>
        </p:spPr>
        <p:txBody>
          <a:bodyPr>
            <a:normAutofit/>
          </a:bodyPr>
          <a:lstStyle/>
          <a:p>
            <a:r>
              <a:rPr lang="en-US" sz="4300" dirty="0">
                <a:solidFill>
                  <a:srgbClr val="186487"/>
                </a:solidFill>
              </a:rPr>
              <a:t>Leading Causes of Death Australia 2020</a:t>
            </a:r>
          </a:p>
        </p:txBody>
      </p:sp>
      <p:pic>
        <p:nvPicPr>
          <p:cNvPr id="3" name="Picture 2">
            <a:extLst>
              <a:ext uri="{FF2B5EF4-FFF2-40B4-BE49-F238E27FC236}">
                <a16:creationId xmlns:a16="http://schemas.microsoft.com/office/drawing/2014/main" id="{1AF057E6-CBF4-42D4-99C5-EB3FD0251AF8}"/>
              </a:ext>
            </a:extLst>
          </p:cNvPr>
          <p:cNvPicPr>
            <a:picLocks noChangeAspect="1"/>
          </p:cNvPicPr>
          <p:nvPr/>
        </p:nvPicPr>
        <p:blipFill>
          <a:blip r:embed="rId3"/>
          <a:stretch>
            <a:fillRect/>
          </a:stretch>
        </p:blipFill>
        <p:spPr>
          <a:xfrm>
            <a:off x="2410323" y="1962493"/>
            <a:ext cx="4828450" cy="4834547"/>
          </a:xfrm>
          <a:prstGeom prst="rect">
            <a:avLst/>
          </a:prstGeom>
        </p:spPr>
      </p:pic>
    </p:spTree>
    <p:extLst>
      <p:ext uri="{BB962C8B-B14F-4D97-AF65-F5344CB8AC3E}">
        <p14:creationId xmlns:p14="http://schemas.microsoft.com/office/powerpoint/2010/main" val="239667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2"/>
          <a:srcRect/>
          <a:stretch>
            <a:fillRect/>
          </a:stretch>
        </p:blipFill>
        <p:spPr>
          <a:xfrm>
            <a:off x="0" y="0"/>
            <a:ext cx="9124315" cy="6861175"/>
          </a:xfrm>
          <a:prstGeom prst="rect">
            <a:avLst/>
          </a:prstGeom>
        </p:spPr>
      </p:pic>
      <p:sp>
        <p:nvSpPr>
          <p:cNvPr id="5" name="Title 1">
            <a:extLst>
              <a:ext uri="{FF2B5EF4-FFF2-40B4-BE49-F238E27FC236}">
                <a16:creationId xmlns:a16="http://schemas.microsoft.com/office/drawing/2014/main" id="{319318B4-3584-4AC7-8C85-362332F798CD}"/>
              </a:ext>
            </a:extLst>
          </p:cNvPr>
          <p:cNvSpPr txBox="1">
            <a:spLocks/>
          </p:cNvSpPr>
          <p:nvPr/>
        </p:nvSpPr>
        <p:spPr>
          <a:xfrm>
            <a:off x="296091" y="920768"/>
            <a:ext cx="8717279" cy="1325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solidFill>
                  <a:srgbClr val="186487"/>
                </a:solidFill>
              </a:rPr>
              <a:t>100 years ago Leading Causes of Death</a:t>
            </a:r>
          </a:p>
        </p:txBody>
      </p:sp>
      <p:sp>
        <p:nvSpPr>
          <p:cNvPr id="7" name="Text Placeholder 2">
            <a:extLst>
              <a:ext uri="{FF2B5EF4-FFF2-40B4-BE49-F238E27FC236}">
                <a16:creationId xmlns:a16="http://schemas.microsoft.com/office/drawing/2014/main" id="{79A89BC7-3B72-4568-A696-9858B42654F9}"/>
              </a:ext>
            </a:extLst>
          </p:cNvPr>
          <p:cNvSpPr txBox="1">
            <a:spLocks/>
          </p:cNvSpPr>
          <p:nvPr/>
        </p:nvSpPr>
        <p:spPr>
          <a:xfrm>
            <a:off x="413657" y="2116162"/>
            <a:ext cx="8229600" cy="49682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AU" sz="2400" dirty="0"/>
              <a:t>Respiratory illness</a:t>
            </a:r>
          </a:p>
          <a:p>
            <a:r>
              <a:rPr lang="en-AU" sz="2400" dirty="0"/>
              <a:t>Diphtheria</a:t>
            </a:r>
          </a:p>
          <a:p>
            <a:r>
              <a:rPr lang="en-AU" sz="2400" dirty="0"/>
              <a:t>Gastrointestinal diseases</a:t>
            </a:r>
          </a:p>
          <a:p>
            <a:r>
              <a:rPr lang="en-AU" sz="2400" dirty="0"/>
              <a:t>Influenzas</a:t>
            </a:r>
          </a:p>
          <a:p>
            <a:r>
              <a:rPr lang="en-AU" sz="2400" i="1" dirty="0"/>
              <a:t>Life expectancy for a person</a:t>
            </a:r>
          </a:p>
          <a:p>
            <a:pPr marL="0" indent="0">
              <a:buNone/>
            </a:pPr>
            <a:r>
              <a:rPr lang="en-AU" sz="2400" i="1" dirty="0"/>
              <a:t>   born 1920 = 59.2 years (ABS)</a:t>
            </a:r>
          </a:p>
          <a:p>
            <a:pPr marL="0" indent="0" fontAlgn="ctr">
              <a:buNone/>
            </a:pPr>
            <a:r>
              <a:rPr lang="en-US" sz="1100" dirty="0"/>
              <a:t>.</a:t>
            </a:r>
          </a:p>
          <a:p>
            <a:endParaRPr lang="en-AU" sz="2400" i="1" dirty="0"/>
          </a:p>
        </p:txBody>
      </p:sp>
      <p:pic>
        <p:nvPicPr>
          <p:cNvPr id="2" name="Picture 1">
            <a:extLst>
              <a:ext uri="{FF2B5EF4-FFF2-40B4-BE49-F238E27FC236}">
                <a16:creationId xmlns:a16="http://schemas.microsoft.com/office/drawing/2014/main" id="{5713183B-3BB6-49CC-BA4E-8E2C03CB94CC}"/>
              </a:ext>
            </a:extLst>
          </p:cNvPr>
          <p:cNvPicPr>
            <a:picLocks noChangeAspect="1"/>
          </p:cNvPicPr>
          <p:nvPr/>
        </p:nvPicPr>
        <p:blipFill>
          <a:blip r:embed="rId3"/>
          <a:stretch>
            <a:fillRect/>
          </a:stretch>
        </p:blipFill>
        <p:spPr>
          <a:xfrm>
            <a:off x="4631040" y="2052472"/>
            <a:ext cx="4096867" cy="3188484"/>
          </a:xfrm>
          <a:prstGeom prst="rect">
            <a:avLst/>
          </a:prstGeom>
        </p:spPr>
      </p:pic>
      <p:sp>
        <p:nvSpPr>
          <p:cNvPr id="3" name="TextBox 2">
            <a:extLst>
              <a:ext uri="{FF2B5EF4-FFF2-40B4-BE49-F238E27FC236}">
                <a16:creationId xmlns:a16="http://schemas.microsoft.com/office/drawing/2014/main" id="{F1FC55C8-99D8-449B-B964-9B83CBA08466}"/>
              </a:ext>
            </a:extLst>
          </p:cNvPr>
          <p:cNvSpPr txBox="1"/>
          <p:nvPr/>
        </p:nvSpPr>
        <p:spPr>
          <a:xfrm>
            <a:off x="4519749" y="5259977"/>
            <a:ext cx="4362994" cy="738664"/>
          </a:xfrm>
          <a:prstGeom prst="rect">
            <a:avLst/>
          </a:prstGeom>
          <a:noFill/>
        </p:spPr>
        <p:txBody>
          <a:bodyPr wrap="square" rtlCol="0">
            <a:spAutoFit/>
          </a:bodyPr>
          <a:lstStyle/>
          <a:p>
            <a:pPr marL="0" indent="0" fontAlgn="ctr">
              <a:buNone/>
            </a:pPr>
            <a:r>
              <a:rPr lang="en-AU" sz="1050" i="1" dirty="0"/>
              <a:t>Photo - </a:t>
            </a:r>
            <a:br>
              <a:rPr lang="en-US" sz="1050" dirty="0"/>
            </a:br>
            <a:r>
              <a:rPr lang="en-US" sz="1050" dirty="0"/>
              <a:t>Australian War Memorial</a:t>
            </a:r>
          </a:p>
          <a:p>
            <a:pPr marL="0" indent="0" fontAlgn="ctr">
              <a:buNone/>
            </a:pPr>
            <a:r>
              <a:rPr lang="en-US" sz="1050" dirty="0"/>
              <a:t>ADELAIDE, SA, 1920. NO 4 WARD, KESWICK MILITARY HOSPITAL, ADELAIDE, SOUTH AUSTRALIA, IN 1920</a:t>
            </a:r>
            <a:endParaRPr lang="en-AU" sz="1050" dirty="0"/>
          </a:p>
        </p:txBody>
      </p:sp>
    </p:spTree>
    <p:extLst>
      <p:ext uri="{BB962C8B-B14F-4D97-AF65-F5344CB8AC3E}">
        <p14:creationId xmlns:p14="http://schemas.microsoft.com/office/powerpoint/2010/main" val="2146819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1106</Words>
  <Application>Microsoft Office PowerPoint</Application>
  <PresentationFormat>On-screen Show (4:3)</PresentationFormat>
  <Paragraphs>123</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Courier New</vt:lpstr>
      <vt:lpstr>Office Theme</vt:lpstr>
      <vt:lpstr>Death as a normal part of life</vt:lpstr>
      <vt:lpstr>From the: Dying A Normal part of Life Module  (See the accompanying Seminar Notes and References / Resources Documents) </vt:lpstr>
      <vt:lpstr>Aims and Objectives</vt:lpstr>
      <vt:lpstr>PowerPoint Presentation</vt:lpstr>
      <vt:lpstr>Definitions of Dying and End of Life</vt:lpstr>
      <vt:lpstr>PowerPoint Presentation</vt:lpstr>
      <vt:lpstr>Important Points</vt:lpstr>
      <vt:lpstr>Leading Causes of Death Australia 2020</vt:lpstr>
      <vt:lpstr>PowerPoint Presentation</vt:lpstr>
      <vt:lpstr>PowerPoint Presentation</vt:lpstr>
      <vt:lpstr>PowerPoint Presentation</vt:lpstr>
      <vt:lpstr>Illness Trajectories</vt:lpstr>
      <vt:lpstr>PowerPoint Presentation</vt:lpstr>
      <vt:lpstr>Potentially overused interventions</vt:lpstr>
      <vt:lpstr>PowerPoint Presentation</vt:lpstr>
      <vt:lpstr>Barriers to Quality End-of-Life Care</vt:lpstr>
      <vt:lpstr>PowerPoint Presentation</vt:lpstr>
      <vt:lpstr>PowerPoint Presentation</vt:lpstr>
      <vt:lpstr>PowerPoint Presentation</vt:lpstr>
      <vt:lpstr>Other EOLE eLearning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samanthatipler</dc:creator>
  <cp:lastModifiedBy>Heather Grigg</cp:lastModifiedBy>
  <cp:revision>13</cp:revision>
  <dcterms:created xsi:type="dcterms:W3CDTF">2022-05-30T08:48:07Z</dcterms:created>
  <dcterms:modified xsi:type="dcterms:W3CDTF">2022-11-28T03:07:48Z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1033-2.7.0.4476</vt:lpwstr>
  </property>
</Properties>
</file>