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8" r:id="rId2"/>
    <p:sldId id="293" r:id="rId3"/>
    <p:sldId id="272" r:id="rId4"/>
    <p:sldId id="398" r:id="rId5"/>
    <p:sldId id="278" r:id="rId6"/>
    <p:sldId id="274" r:id="rId7"/>
    <p:sldId id="279" r:id="rId8"/>
    <p:sldId id="393" r:id="rId9"/>
    <p:sldId id="280" r:id="rId10"/>
    <p:sldId id="292" r:id="rId11"/>
    <p:sldId id="282" r:id="rId12"/>
    <p:sldId id="399" r:id="rId13"/>
    <p:sldId id="283" r:id="rId14"/>
    <p:sldId id="290" r:id="rId15"/>
    <p:sldId id="291" r:id="rId1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CB394-88B4-313A-25FC-5277CAAA1478}" name="Megan Winsall" initials="MW" userId="S::robe0569@flinders.edu.au::fe099c35-b9d1-4ed7-97a9-e4028f929e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5BF"/>
    <a:srgbClr val="2197C7"/>
    <a:srgbClr val="E36A31"/>
    <a:srgbClr val="7C8033"/>
    <a:srgbClr val="1FA779"/>
    <a:srgbClr val="18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158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0E7E2-D9CD-4CAE-8FDB-2CBE0A6F1B3E}" type="datetimeFigureOut">
              <a:rPr lang="en-AU" smtClean="0"/>
              <a:t>17/11/2022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0958-CC61-4DE1-9A01-678A28177A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07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44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52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32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00958-CC61-4DE1-9A01-678A28177AD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72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21"/>
            <a:ext cx="6858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224"/>
            <a:ext cx="6858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44"/>
            <a:ext cx="7886700" cy="5812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6"/>
            <a:ext cx="78867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0"/>
            <a:ext cx="78867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4"/>
            <a:ext cx="7886700" cy="132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250"/>
            <a:ext cx="3868340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204"/>
            <a:ext cx="3868340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250"/>
            <a:ext cx="3887391" cy="8239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204"/>
            <a:ext cx="3887391" cy="36847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24"/>
            <a:ext cx="2949178" cy="1600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76"/>
            <a:ext cx="462915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506"/>
            <a:ext cx="2949178" cy="38117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44"/>
            <a:ext cx="1971675" cy="5812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44"/>
            <a:ext cx="5800725" cy="5812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719"/>
            <a:ext cx="7886700" cy="43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78"/>
            <a:ext cx="30861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nders.primo.exlibrisgroup.com/discovery/fulldisplay?docid=cdi_gale_infotracacademiconefile_A678208899&amp;context=PC&amp;vid=61FUL_INST:FUL&amp;lang=en&amp;search_scope=MyInst_and_CI&amp;adaptor=Primo%20Central&amp;tab=Everything&amp;query=any,contains,staff%20AND%20VIEWS%20AND%20a%20'good%20Death'&amp;offset=20" TargetMode="External"/><Relationship Id="rId4" Type="http://schemas.openxmlformats.org/officeDocument/2006/relationships/hyperlink" Target="https://flinders.primo.exlibrisgroup.com/discovery/fulldisplay?docid=cdi_scopus_primary_629297007&amp;context=PC&amp;vid=61FUL_INST:FUL&amp;lang=en&amp;search_scope=MyInst_and_CI&amp;adaptor=Primo%20Central&amp;tab=Everything&amp;query=any,contains,staff%20AND%20Death%20AND%20anxiety&amp;offset=1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doflifeessentials.com.au/tabid/5126/Default.aspx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6_a7VE2Eoc&amp;t=158s" TargetMode="External"/><Relationship Id="rId5" Type="http://schemas.openxmlformats.org/officeDocument/2006/relationships/hyperlink" Target="https://www.youtube.com/watch?v=NROlDol_6I4&amp;t=213s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pause.me/2015/10/01/about-the-medical-pause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au/blog/understanding-grief/201611/the-healing-power-laughter-in-death-and-grie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nmj.org.au/black-humour-use-it-for-the-purposes-of-good-and-not-ev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EOLOlogolarge2-01.jpgnew template_EOLOlogolarg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8415"/>
            <a:ext cx="9147810" cy="6876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7" y="2268596"/>
            <a:ext cx="8215909" cy="25646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C85BF"/>
                </a:solidFill>
              </a:rPr>
              <a:t>How to support yourself and other staff after a patient has died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7C2F4-F4BB-4599-ACD7-F874CE9F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92" y="6145663"/>
            <a:ext cx="1505222" cy="542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AE376-6ACB-47C1-9D8C-A3A8D7A205C8}"/>
              </a:ext>
            </a:extLst>
          </p:cNvPr>
          <p:cNvSpPr txBox="1"/>
          <p:nvPr/>
        </p:nvSpPr>
        <p:spPr>
          <a:xfrm>
            <a:off x="2333897" y="6487886"/>
            <a:ext cx="640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/>
              <a:t>EOLE is funded by the Australian Government Department of Health and Aged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21" y="1098960"/>
            <a:ext cx="8912887" cy="132563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C85BF"/>
                </a:solidFill>
              </a:rPr>
              <a:t>Take time to explore your own reactions and beliefs to end of life and what matters to you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35643-ED5B-4C71-A623-8D3BDE5E3384}"/>
              </a:ext>
            </a:extLst>
          </p:cNvPr>
          <p:cNvSpPr txBox="1"/>
          <p:nvPr/>
        </p:nvSpPr>
        <p:spPr>
          <a:xfrm>
            <a:off x="381836" y="6290268"/>
            <a:ext cx="688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0" i="0" dirty="0">
                <a:solidFill>
                  <a:srgbClr val="3A3A3A"/>
                </a:solidFill>
                <a:effectLst/>
                <a:latin typeface="+mn-lt"/>
              </a:rPr>
              <a:t>MacLeod et al., 2019. </a:t>
            </a:r>
            <a:r>
              <a:rPr lang="en-AU" sz="800" b="1" i="0" u="none" strike="noStrike" dirty="0">
                <a:solidFill>
                  <a:srgbClr val="44707B"/>
                </a:solidFill>
                <a:effectLst/>
                <a:latin typeface="+mn-lt"/>
                <a:hlinkClick r:id="rId4"/>
              </a:rPr>
              <a:t>Death Anxiety Among New Zealanders: The Predictive Roles of Religion, Spirituality, and Family Connection</a:t>
            </a:r>
            <a:r>
              <a:rPr lang="en-AU" sz="800" b="1" i="0" u="none" strike="noStrike" dirty="0">
                <a:solidFill>
                  <a:srgbClr val="44707B"/>
                </a:solidFill>
                <a:effectLst/>
                <a:latin typeface="+mn-lt"/>
              </a:rPr>
              <a:t> </a:t>
            </a:r>
            <a:r>
              <a:rPr lang="en-AU" sz="800" b="0" i="0" dirty="0">
                <a:solidFill>
                  <a:srgbClr val="3A3A3A"/>
                </a:solidFill>
                <a:effectLst/>
                <a:latin typeface="+mn-lt"/>
              </a:rPr>
              <a:t>Omega: Journal of Death and Dying, 80(1), p.3-19.</a:t>
            </a:r>
          </a:p>
          <a:p>
            <a:pPr algn="l"/>
            <a:r>
              <a:rPr lang="en-AU" sz="800" i="0" u="none" strike="noStrike" dirty="0"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Rushton C., </a:t>
            </a:r>
            <a:r>
              <a:rPr lang="en-AU" sz="800" i="0" u="none" strike="noStrike" dirty="0" err="1"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Edvardsson</a:t>
            </a:r>
            <a:r>
              <a:rPr lang="en-AU" sz="800" i="0" u="none" strike="noStrike" dirty="0"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D. 2021</a:t>
            </a:r>
            <a:r>
              <a:rPr lang="en-AU" sz="800" b="1" i="0" u="none" strike="noStrike" dirty="0">
                <a:solidFill>
                  <a:srgbClr val="0000FF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 genealogy of what nurses know about ‘the good death’: A socio‐materialist perspective</a:t>
            </a:r>
            <a:r>
              <a:rPr lang="en-AU" sz="800" b="1" i="0" u="none" strike="noStrike" dirty="0">
                <a:solidFill>
                  <a:srgbClr val="0000FF"/>
                </a:solidFill>
                <a:effectLst/>
                <a:latin typeface="+mn-lt"/>
              </a:rPr>
              <a:t>. </a:t>
            </a:r>
            <a:r>
              <a:rPr lang="en-AU" sz="800" b="0" i="0" dirty="0">
                <a:solidFill>
                  <a:srgbClr val="3A3A3A"/>
                </a:solidFill>
                <a:effectLst/>
                <a:latin typeface="+mn-lt"/>
              </a:rPr>
              <a:t>Nursing philosophy, 22 (4), p.e12365-n/a</a:t>
            </a:r>
            <a:endParaRPr lang="en-AU" sz="1000" b="0" i="0" dirty="0">
              <a:solidFill>
                <a:srgbClr val="3A3A3A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74089-F2E1-4F4B-83BF-A0836721F6BB}"/>
              </a:ext>
            </a:extLst>
          </p:cNvPr>
          <p:cNvSpPr txBox="1"/>
          <p:nvPr/>
        </p:nvSpPr>
        <p:spPr>
          <a:xfrm>
            <a:off x="602901" y="2250051"/>
            <a:ext cx="7998488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>
                <a:latin typeface="+mn-lt"/>
              </a:rPr>
              <a:t>Consider whether your views are impacted by: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+mn-lt"/>
              </a:rPr>
              <a:t>Religion / atheism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+mn-lt"/>
              </a:rPr>
              <a:t>Culture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+mn-lt"/>
              </a:rPr>
              <a:t>Spirituality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+mn-lt"/>
              </a:rPr>
              <a:t>Death Anxiety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latin typeface="+mn-lt"/>
              </a:rPr>
              <a:t>What you consider a ‘good death’ to look like</a:t>
            </a:r>
          </a:p>
        </p:txBody>
      </p:sp>
    </p:spTree>
    <p:extLst>
      <p:ext uri="{BB962C8B-B14F-4D97-AF65-F5344CB8AC3E}">
        <p14:creationId xmlns:p14="http://schemas.microsoft.com/office/powerpoint/2010/main" val="296256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336285" y="850429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C85BF"/>
                </a:solidFill>
              </a:rPr>
              <a:t>If you were not on the ward at the time of death, try and get a sense of their last hours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D81210-EB8F-48B5-A6C6-C59C3AF8182F}"/>
              </a:ext>
            </a:extLst>
          </p:cNvPr>
          <p:cNvSpPr txBox="1">
            <a:spLocks/>
          </p:cNvSpPr>
          <p:nvPr/>
        </p:nvSpPr>
        <p:spPr>
          <a:xfrm>
            <a:off x="506548" y="2010332"/>
            <a:ext cx="8295807" cy="38780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AU" sz="2400" dirty="0"/>
              <a:t>Consider asking colleagues what it was like for them</a:t>
            </a:r>
          </a:p>
          <a:p>
            <a:pPr algn="just">
              <a:lnSpc>
                <a:spcPct val="200000"/>
              </a:lnSpc>
            </a:pPr>
            <a:r>
              <a:rPr lang="en-AU" sz="2400" dirty="0"/>
              <a:t>Critical incident analysis / audit may shed light on a situation that could have been handled differently</a:t>
            </a:r>
          </a:p>
          <a:p>
            <a:pPr algn="just">
              <a:lnSpc>
                <a:spcPct val="200000"/>
              </a:lnSpc>
            </a:pPr>
            <a:r>
              <a:rPr lang="en-AU" sz="2400" dirty="0"/>
              <a:t>Is it usual practice to follow up families /spouses /significant others’ following a death?</a:t>
            </a:r>
          </a:p>
        </p:txBody>
      </p:sp>
    </p:spTree>
    <p:extLst>
      <p:ext uri="{BB962C8B-B14F-4D97-AF65-F5344CB8AC3E}">
        <p14:creationId xmlns:p14="http://schemas.microsoft.com/office/powerpoint/2010/main" val="192644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E4FD3C-B930-452C-95E9-90CA19FC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1" y="1402708"/>
            <a:ext cx="8931107" cy="50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43BCFDC-CA54-490C-A07A-5E87B6356439}"/>
              </a:ext>
            </a:extLst>
          </p:cNvPr>
          <p:cNvSpPr txBox="1">
            <a:spLocks/>
          </p:cNvSpPr>
          <p:nvPr/>
        </p:nvSpPr>
        <p:spPr>
          <a:xfrm>
            <a:off x="336285" y="850429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C85BF"/>
                </a:solidFill>
              </a:rPr>
              <a:t>Supporting the team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ADE581-1F12-4F7A-A733-8A5D4C225582}"/>
              </a:ext>
            </a:extLst>
          </p:cNvPr>
          <p:cNvSpPr txBox="1">
            <a:spLocks/>
          </p:cNvSpPr>
          <p:nvPr/>
        </p:nvSpPr>
        <p:spPr>
          <a:xfrm>
            <a:off x="446259" y="2023357"/>
            <a:ext cx="8229600" cy="40659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AU" sz="2400" dirty="0"/>
              <a:t>Who do you consider to be a part of your team?</a:t>
            </a:r>
          </a:p>
          <a:p>
            <a:pPr>
              <a:lnSpc>
                <a:spcPct val="200000"/>
              </a:lnSpc>
            </a:pPr>
            <a:r>
              <a:rPr lang="en-AU" sz="2400" dirty="0"/>
              <a:t>Does this include staff outside of the immediate health care team (e.g., housekeeping /domestic staff, pastoral care /chaplains)?</a:t>
            </a:r>
          </a:p>
          <a:p>
            <a:pPr>
              <a:lnSpc>
                <a:spcPct val="200000"/>
              </a:lnSpc>
            </a:pPr>
            <a:r>
              <a:rPr lang="en-AU" sz="2400" dirty="0"/>
              <a:t>Do you know where you can access support in your organisation? Are there resources locally that you can tell colleagues about?</a:t>
            </a:r>
          </a:p>
        </p:txBody>
      </p:sp>
    </p:spTree>
    <p:extLst>
      <p:ext uri="{BB962C8B-B14F-4D97-AF65-F5344CB8AC3E}">
        <p14:creationId xmlns:p14="http://schemas.microsoft.com/office/powerpoint/2010/main" val="143635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01749" y="938186"/>
            <a:ext cx="8168639" cy="1021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rgbClr val="1C85BF"/>
                </a:solidFill>
              </a:rPr>
              <a:t>In Summary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D3C0EC-4B5A-4A9B-BCD6-95EE8C71A0F5}"/>
              </a:ext>
            </a:extLst>
          </p:cNvPr>
          <p:cNvSpPr txBox="1">
            <a:spLocks/>
          </p:cNvSpPr>
          <p:nvPr/>
        </p:nvSpPr>
        <p:spPr>
          <a:xfrm>
            <a:off x="457200" y="1838848"/>
            <a:ext cx="8229600" cy="4019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Supporting yourself and other staff after a patient has died can be strengthening to your team and yourself.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Acknowledging the deaths of patients and your own compassion can strengthen your clinical practice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4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92" y="990438"/>
            <a:ext cx="8132173" cy="968991"/>
          </a:xfrm>
        </p:spPr>
        <p:txBody>
          <a:bodyPr/>
          <a:lstStyle/>
          <a:p>
            <a:r>
              <a:rPr lang="en-US" dirty="0">
                <a:solidFill>
                  <a:srgbClr val="1C85BF"/>
                </a:solidFill>
              </a:rPr>
              <a:t>Other EOLE eLearning Topics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054A3A-C431-4091-9BAB-5CD4DCC93EDF}"/>
              </a:ext>
            </a:extLst>
          </p:cNvPr>
          <p:cNvSpPr txBox="1">
            <a:spLocks/>
          </p:cNvSpPr>
          <p:nvPr/>
        </p:nvSpPr>
        <p:spPr>
          <a:xfrm>
            <a:off x="635726" y="1816564"/>
            <a:ext cx="7358742" cy="47322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Dying, a normal part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Patient-</a:t>
            </a:r>
            <a:r>
              <a:rPr lang="en-US" sz="1400" dirty="0" err="1"/>
              <a:t>Centred</a:t>
            </a:r>
            <a:r>
              <a:rPr lang="en-US" sz="1400" dirty="0"/>
              <a:t> Communication and Shared Decision-Making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Recognising</a:t>
            </a:r>
            <a:r>
              <a:rPr lang="en-US" sz="1400" dirty="0"/>
              <a:t> the End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Responding to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Planning End-of-Life Care - Goals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Teams and Continuity for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ED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Paediatrics</a:t>
            </a:r>
            <a:r>
              <a:rPr lang="en-US" sz="1400" dirty="0"/>
              <a:t>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Imminent Death – How to Respond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Chronic Complex Conditions – EOL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End-of-Life Care for Diverse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Importance of Coordinating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States of Mind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States of Mind at the End of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Assessing Patient States of Mind at the End of Life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Clinical Management of Anxiety, Depression and More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74430-D0AF-4DE7-8AB6-20D81065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66" y="2786743"/>
            <a:ext cx="3841415" cy="2209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D7EACD-BE92-4728-B981-5488959DB3B5}"/>
              </a:ext>
            </a:extLst>
          </p:cNvPr>
          <p:cNvSpPr txBox="1"/>
          <p:nvPr/>
        </p:nvSpPr>
        <p:spPr>
          <a:xfrm>
            <a:off x="5077097" y="5094514"/>
            <a:ext cx="360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hlinkClick r:id="rId5"/>
              </a:rPr>
              <a:t>End-of-Life Essentials (endoflifeessentials.com.au)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362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9" y="999145"/>
            <a:ext cx="7886700" cy="5150445"/>
          </a:xfrm>
        </p:spPr>
        <p:txBody>
          <a:bodyPr>
            <a:normAutofit/>
          </a:bodyPr>
          <a:lstStyle/>
          <a:p>
            <a:pPr algn="ctr"/>
            <a:r>
              <a:rPr lang="en-AU" sz="3600" b="0" i="0" dirty="0">
                <a:solidFill>
                  <a:srgbClr val="1C85BF"/>
                </a:solidFill>
                <a:effectLst/>
                <a:latin typeface="+mn-lt"/>
              </a:rPr>
              <a:t>See the accompanying Seminar Notes and References / Resources Documents</a:t>
            </a:r>
            <a:br>
              <a:rPr lang="en-AU" sz="4400" b="0" i="0" dirty="0">
                <a:solidFill>
                  <a:srgbClr val="186487"/>
                </a:solidFill>
                <a:effectLst/>
                <a:latin typeface="+mn-lt"/>
              </a:rPr>
            </a:br>
            <a:endParaRPr lang="en-US" dirty="0">
              <a:solidFill>
                <a:srgbClr val="1FA779"/>
              </a:solidFill>
            </a:endParaRPr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18CE964-0F1F-4BE2-B63A-74734F28C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59" y="999146"/>
            <a:ext cx="7886700" cy="1325631"/>
          </a:xfrm>
        </p:spPr>
        <p:txBody>
          <a:bodyPr/>
          <a:lstStyle/>
          <a:p>
            <a:r>
              <a:rPr lang="en-US" dirty="0">
                <a:solidFill>
                  <a:srgbClr val="1C85BF"/>
                </a:solidFill>
              </a:rPr>
              <a:t>Aims and Objectives</a:t>
            </a:r>
          </a:p>
        </p:txBody>
      </p:sp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518CE964-0F1F-4BE2-B63A-74734F28C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E70533-D510-40B2-B5A4-2257BA4495FC}"/>
              </a:ext>
            </a:extLst>
          </p:cNvPr>
          <p:cNvSpPr txBox="1">
            <a:spLocks/>
          </p:cNvSpPr>
          <p:nvPr/>
        </p:nvSpPr>
        <p:spPr>
          <a:xfrm>
            <a:off x="628022" y="2288369"/>
            <a:ext cx="8229600" cy="4036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15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2000" dirty="0">
                <a:cs typeface="Arial"/>
              </a:rPr>
              <a:t>You’ll develop an understanding of how to support yourself and others.</a:t>
            </a:r>
          </a:p>
          <a:p>
            <a:pPr marL="0" indent="0" defTabSz="342900">
              <a:lnSpc>
                <a:spcPct val="15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AU" sz="2000" dirty="0">
                <a:cs typeface="Arial"/>
              </a:rPr>
              <a:t>After completing this seminar you should be able to: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1C85BF"/>
                </a:solidFill>
                <a:cs typeface="Arial"/>
              </a:rPr>
              <a:t>Analyse</a:t>
            </a:r>
            <a:r>
              <a:rPr lang="en-US" sz="2000" dirty="0">
                <a:solidFill>
                  <a:srgbClr val="1C85BF"/>
                </a:solidFill>
                <a:cs typeface="Arial"/>
              </a:rPr>
              <a:t> the factors that may influence your own wellbeing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C85BF"/>
                </a:solidFill>
                <a:cs typeface="Arial"/>
              </a:rPr>
              <a:t>Begin to identify your own capabilities in effective selfcare </a:t>
            </a:r>
          </a:p>
          <a:p>
            <a:pPr marL="285750" indent="-285750" defTabSz="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C85BF"/>
                </a:solidFill>
                <a:cs typeface="Arial"/>
              </a:rPr>
              <a:t>Identify which End-of-Life Essentials module to complete next </a:t>
            </a:r>
          </a:p>
          <a:p>
            <a:pPr marL="0" indent="0">
              <a:buNone/>
            </a:pPr>
            <a:endParaRPr lang="en-A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2DAAD4-9D64-4BD7-8143-6683FA0B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" y="1627833"/>
            <a:ext cx="9164096" cy="45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22514" y="860479"/>
            <a:ext cx="8490857" cy="152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1C85BF"/>
                </a:solidFill>
              </a:rPr>
              <a:t>Practice self-care, and understand what works for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AD421-444F-4DA8-BCC4-ABCB355C1B4F}"/>
              </a:ext>
            </a:extLst>
          </p:cNvPr>
          <p:cNvSpPr txBox="1"/>
          <p:nvPr/>
        </p:nvSpPr>
        <p:spPr>
          <a:xfrm>
            <a:off x="592853" y="2202084"/>
            <a:ext cx="848080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cs typeface="Arial" panose="020B0604020202020204" pitchFamily="34" charset="0"/>
              </a:rPr>
              <a:t>Ask yourself – ‘what does this look like for you’?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cs typeface="Arial" panose="020B0604020202020204" pitchFamily="34" charset="0"/>
              </a:rPr>
              <a:t>What is your work/life balance?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cs typeface="Arial" panose="020B0604020202020204" pitchFamily="34" charset="0"/>
              </a:rPr>
              <a:t>Do you actively practice self-care?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What do you do to relax, unwind or switch off from work?</a:t>
            </a:r>
          </a:p>
        </p:txBody>
      </p:sp>
    </p:spTree>
    <p:extLst>
      <p:ext uri="{BB962C8B-B14F-4D97-AF65-F5344CB8AC3E}">
        <p14:creationId xmlns:p14="http://schemas.microsoft.com/office/powerpoint/2010/main" val="303014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978380"/>
            <a:ext cx="8812405" cy="13256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C85BF"/>
                </a:solidFill>
                <a:latin typeface="+mn-lt"/>
              </a:rPr>
              <a:t>Practice self-care, and understand what works for you</a:t>
            </a: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58FF5C-F584-41C5-8494-D6CB0E9DD774}"/>
              </a:ext>
            </a:extLst>
          </p:cNvPr>
          <p:cNvSpPr txBox="1">
            <a:spLocks/>
          </p:cNvSpPr>
          <p:nvPr/>
        </p:nvSpPr>
        <p:spPr>
          <a:xfrm>
            <a:off x="547635" y="2441749"/>
            <a:ext cx="8229600" cy="3486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 – Understanding Self Care – 3mins 38 secs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https://www.youtube.com/watch?v=NROlDol_6I4&amp;t=213s</a:t>
            </a:r>
            <a:endParaRPr lang="en-AU" sz="2400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Film – Diana’s Story 3 mins 59 secs </a:t>
            </a:r>
            <a:r>
              <a:rPr lang="en-AU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https://www.youtube.com/watch?v=c6_a7VE2Eoc&amp;t=158s</a:t>
            </a: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>
              <a:lnSpc>
                <a:spcPct val="107000"/>
              </a:lnSpc>
              <a:spcAft>
                <a:spcPts val="800"/>
              </a:spcAft>
            </a:pP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4972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24315" cy="6861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4FDFDF-0D77-43F2-92E9-C96A13F7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2" y="978380"/>
            <a:ext cx="8571244" cy="13256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C85BF"/>
                </a:solidFill>
                <a:latin typeface="+mn-lt"/>
              </a:rPr>
              <a:t>Talk and debrief with your supervisor or counsellor or friend or trusted colleague</a:t>
            </a:r>
            <a:endParaRPr lang="en-US" sz="4000" dirty="0">
              <a:solidFill>
                <a:srgbClr val="1C85BF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5878DA-6709-4520-887B-DCBC269821F1}"/>
              </a:ext>
            </a:extLst>
          </p:cNvPr>
          <p:cNvSpPr txBox="1">
            <a:spLocks/>
          </p:cNvSpPr>
          <p:nvPr/>
        </p:nvSpPr>
        <p:spPr>
          <a:xfrm>
            <a:off x="527538" y="2341267"/>
            <a:ext cx="8229600" cy="3727938"/>
          </a:xfrm>
          <a:prstGeom prst="rect">
            <a:avLst/>
          </a:prstGeom>
        </p:spPr>
        <p:txBody>
          <a:bodyPr vert="horz" lIns="0" tIns="0" rIns="0" bIns="0" rtlCol="0" anchor="t">
            <a:normAutofit fontScale="70000" lnSpcReduction="20000"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AU" sz="3200" dirty="0">
                <a:latin typeface="+mn-lt"/>
              </a:rPr>
              <a:t>Are you aware of what is available to you in order to debrief?</a:t>
            </a:r>
          </a:p>
          <a:p>
            <a:pPr marL="457200" indent="-4572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latin typeface="+mn-lt"/>
              </a:rPr>
              <a:t>	Are there post-shift debriefs? Do you only debrief following a 	critical incident? Do you debrief at all as a team?</a:t>
            </a:r>
          </a:p>
          <a:p>
            <a:pPr algn="just">
              <a:lnSpc>
                <a:spcPct val="170000"/>
              </a:lnSpc>
            </a:pPr>
            <a:r>
              <a:rPr lang="en-AU" sz="3200" dirty="0">
                <a:latin typeface="+mn-lt"/>
              </a:rPr>
              <a:t>Find your own source of support within or external to your organisation</a:t>
            </a:r>
          </a:p>
          <a:p>
            <a:pPr marL="457200" indent="-4572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latin typeface="+mn-lt"/>
              </a:rPr>
              <a:t>	Employee Assistance, your manager /supervisor, a colleague, a 	friend, reflective clinical supervision</a:t>
            </a:r>
          </a:p>
          <a:p>
            <a:pPr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688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_notree2-01.jpgnew template_nologo_notree2-0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34170" cy="694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64" y="897994"/>
            <a:ext cx="6290268" cy="132563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1C85BF"/>
                </a:solidFill>
                <a:latin typeface="+mn-lt"/>
              </a:rPr>
              <a:t>Acknowledge each death</a:t>
            </a:r>
            <a:endParaRPr lang="en-US" dirty="0">
              <a:solidFill>
                <a:srgbClr val="1C85BF"/>
              </a:solidFill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7713A40-5ED1-4A0F-AA67-5159333AB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42" y="5913237"/>
            <a:ext cx="1903258" cy="94476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60B29B-5650-4D47-8201-B44D24D113CB}"/>
              </a:ext>
            </a:extLst>
          </p:cNvPr>
          <p:cNvSpPr txBox="1">
            <a:spLocks/>
          </p:cNvSpPr>
          <p:nvPr/>
        </p:nvSpPr>
        <p:spPr>
          <a:xfrm>
            <a:off x="597877" y="1926628"/>
            <a:ext cx="8229600" cy="33387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AU" sz="2400" dirty="0"/>
              <a:t>Do you have rituals in place to acknowledge each death?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400" dirty="0"/>
              <a:t>For example: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i="1" dirty="0"/>
              <a:t>‘The Pause’ </a:t>
            </a:r>
            <a:r>
              <a:rPr lang="en-AU" sz="2400" dirty="0"/>
              <a:t>in ICU and ED </a:t>
            </a:r>
            <a:r>
              <a:rPr lang="en-AU" sz="2400" dirty="0">
                <a:hlinkClick r:id="rId5"/>
              </a:rPr>
              <a:t>https://thepause.me/2015/10/01/about-the-medical-pause/</a:t>
            </a:r>
            <a:r>
              <a:rPr lang="en-AU" sz="24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Reading out the name(s) of those who have died at handover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Taking a minute yourself to say goodbye to someone you have cared for (perhaps when certifying death or laying out the body)</a:t>
            </a:r>
          </a:p>
          <a:p>
            <a:pPr>
              <a:lnSpc>
                <a:spcPct val="150000"/>
              </a:lnSpc>
            </a:pP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4169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/Users/samanthatipler/MEGA/Work files/27688 - EOLE/Powerpoint_May2022/slides/revised_300dpi_RGB/new template_nologo2-01.jpgnew template_nologo2-0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85" y="0"/>
            <a:ext cx="9124315" cy="6861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9318B4-3584-4AC7-8C85-362332F798CD}"/>
              </a:ext>
            </a:extLst>
          </p:cNvPr>
          <p:cNvSpPr txBox="1">
            <a:spLocks/>
          </p:cNvSpPr>
          <p:nvPr/>
        </p:nvSpPr>
        <p:spPr>
          <a:xfrm>
            <a:off x="537252" y="1011203"/>
            <a:ext cx="8717279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b="0" i="0" dirty="0">
                <a:solidFill>
                  <a:srgbClr val="1C85BF"/>
                </a:solidFill>
                <a:effectLst/>
                <a:latin typeface="+mn-lt"/>
              </a:rPr>
              <a:t>Know it is ok to experience humour and happiness in the face of death</a:t>
            </a:r>
            <a:endParaRPr lang="en-US" sz="4300" dirty="0">
              <a:solidFill>
                <a:srgbClr val="1C85BF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DBFA68-EAC8-4D75-B1EF-F972D086EB7D}"/>
              </a:ext>
            </a:extLst>
          </p:cNvPr>
          <p:cNvSpPr txBox="1">
            <a:spLocks/>
          </p:cNvSpPr>
          <p:nvPr/>
        </p:nvSpPr>
        <p:spPr>
          <a:xfrm>
            <a:off x="573641" y="2389864"/>
            <a:ext cx="8409585" cy="30579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dirty="0">
                <a:cs typeface="Arial" panose="020B0604020202020204" pitchFamily="34" charset="0"/>
              </a:rPr>
              <a:t>Humour generally can relieve stress and tension, and produce a feeling of wellbeing (a coping mechanism at times)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200" dirty="0">
                <a:solidFill>
                  <a:srgbClr val="186487"/>
                </a:solidFill>
                <a:cs typeface="Arial" panose="020B0604020202020204" pitchFamily="34" charset="0"/>
                <a:hlinkClick r:id="rId3"/>
              </a:rPr>
              <a:t>https://www.psychologytoday.com/au/blog/understanding-grief/201611/the-healing-power-laughter-in-death-and-grief</a:t>
            </a:r>
            <a:r>
              <a:rPr lang="en-AU" sz="2200" dirty="0">
                <a:solidFill>
                  <a:srgbClr val="186487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200" dirty="0">
                <a:cs typeface="Arial" panose="020B0604020202020204" pitchFamily="34" charset="0"/>
              </a:rPr>
              <a:t>‘Black humour’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200" dirty="0">
                <a:cs typeface="Arial" panose="020B0604020202020204" pitchFamily="34" charset="0"/>
              </a:rPr>
              <a:t> </a:t>
            </a:r>
            <a:r>
              <a:rPr lang="en-AU" sz="2200" dirty="0">
                <a:solidFill>
                  <a:srgbClr val="186487"/>
                </a:solidFill>
                <a:cs typeface="Arial" panose="020B0604020202020204" pitchFamily="34" charset="0"/>
                <a:hlinkClick r:id="rId4"/>
              </a:rPr>
              <a:t>https://anmj.org.au/black-humour-use-it-for-the-purposes-of-good-and-not-evil/</a:t>
            </a:r>
            <a:r>
              <a:rPr lang="en-AU" sz="2200" dirty="0">
                <a:solidFill>
                  <a:srgbClr val="186487"/>
                </a:solidFill>
                <a:cs typeface="Arial" panose="020B0604020202020204" pitchFamily="34" charset="0"/>
              </a:rPr>
              <a:t> </a:t>
            </a:r>
            <a:endParaRPr lang="en-AU" sz="2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FB44F-0364-4670-B26B-A25267BF66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7" t="5666" r="2563"/>
          <a:stretch/>
        </p:blipFill>
        <p:spPr>
          <a:xfrm>
            <a:off x="5245240" y="4852040"/>
            <a:ext cx="3697794" cy="19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818</Words>
  <Application>Microsoft Office PowerPoint</Application>
  <PresentationFormat>On-screen Show (4:3)</PresentationFormat>
  <Paragraphs>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How to support yourself and other staff after a patient has died</vt:lpstr>
      <vt:lpstr>See the accompanying Seminar Notes and References / Resources Documents </vt:lpstr>
      <vt:lpstr>Aims and Objectives</vt:lpstr>
      <vt:lpstr>PowerPoint Presentation</vt:lpstr>
      <vt:lpstr>PowerPoint Presentation</vt:lpstr>
      <vt:lpstr>Practice self-care, and understand what works for you</vt:lpstr>
      <vt:lpstr>Talk and debrief with your supervisor or counsellor or friend or trusted colleague</vt:lpstr>
      <vt:lpstr>Acknowledge each death</vt:lpstr>
      <vt:lpstr>PowerPoint Presentation</vt:lpstr>
      <vt:lpstr>Take time to explore your own reactions and beliefs to end of life and what matters to you</vt:lpstr>
      <vt:lpstr>PowerPoint Presentation</vt:lpstr>
      <vt:lpstr>PowerPoint Presentation</vt:lpstr>
      <vt:lpstr>PowerPoint Presentation</vt:lpstr>
      <vt:lpstr>PowerPoint Presentation</vt:lpstr>
      <vt:lpstr>Other EOLE eLearning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samanthatipler</dc:creator>
  <cp:lastModifiedBy>Vanessa Heading</cp:lastModifiedBy>
  <cp:revision>22</cp:revision>
  <dcterms:created xsi:type="dcterms:W3CDTF">2022-05-30T08:48:07Z</dcterms:created>
  <dcterms:modified xsi:type="dcterms:W3CDTF">2022-11-17T00:39:42Z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1033-2.7.0.4476</vt:lpwstr>
  </property>
</Properties>
</file>