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8" r:id="rId2"/>
    <p:sldId id="293" r:id="rId3"/>
    <p:sldId id="272" r:id="rId4"/>
    <p:sldId id="278" r:id="rId5"/>
    <p:sldId id="274" r:id="rId6"/>
    <p:sldId id="279" r:id="rId7"/>
    <p:sldId id="393" r:id="rId8"/>
    <p:sldId id="280" r:id="rId9"/>
    <p:sldId id="292" r:id="rId10"/>
    <p:sldId id="282" r:id="rId11"/>
    <p:sldId id="283" r:id="rId12"/>
    <p:sldId id="284" r:id="rId13"/>
    <p:sldId id="294" r:id="rId14"/>
    <p:sldId id="394" r:id="rId15"/>
    <p:sldId id="395" r:id="rId16"/>
    <p:sldId id="396" r:id="rId17"/>
    <p:sldId id="374" r:id="rId18"/>
    <p:sldId id="400" r:id="rId19"/>
    <p:sldId id="397" r:id="rId20"/>
    <p:sldId id="285" r:id="rId21"/>
    <p:sldId id="290" r:id="rId22"/>
    <p:sldId id="291" r:id="rId23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CB394-88B4-313A-25FC-5277CAAA1478}" name="Megan Winsall" initials="MW" userId="S::robe0569@flinders.edu.au::fe099c35-b9d1-4ed7-97a9-e4028f929e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A31"/>
    <a:srgbClr val="7C8033"/>
    <a:srgbClr val="1FA779"/>
    <a:srgbClr val="18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15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0E7E2-D9CD-4CAE-8FDB-2CBE0A6F1B3E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0958-CC61-4DE1-9A01-678A28177A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07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44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52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32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7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21"/>
            <a:ext cx="6858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224"/>
            <a:ext cx="6858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44"/>
            <a:ext cx="7886700" cy="5812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54912"/>
            <a:ext cx="8229600" cy="624417"/>
          </a:xfrm>
        </p:spPr>
        <p:txBody>
          <a:bodyPr lIns="0" rIns="0" bIns="0" anchor="t">
            <a:normAutofit/>
          </a:bodyPr>
          <a:lstStyle>
            <a:lvl1pPr algn="l">
              <a:defRPr sz="2100" b="0">
                <a:solidFill>
                  <a:srgbClr val="186487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40061"/>
            <a:ext cx="8229600" cy="403642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6" name="Picture 5" descr="EOL_PowerPointTemplate_v4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6"/>
            <a:ext cx="78867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0"/>
            <a:ext cx="78867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4"/>
            <a:ext cx="7886700" cy="132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250"/>
            <a:ext cx="3868340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204"/>
            <a:ext cx="3868340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250"/>
            <a:ext cx="3887391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204"/>
            <a:ext cx="3887391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24"/>
            <a:ext cx="2949178" cy="1600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506"/>
            <a:ext cx="2949178" cy="38117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44"/>
            <a:ext cx="1971675" cy="5812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44"/>
            <a:ext cx="5800725" cy="5812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719"/>
            <a:ext cx="7886700" cy="43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78"/>
            <a:ext cx="30861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185903621/3c529fe4c0?embedded=true&amp;source=video_title&amp;owner=5683907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doflifeessentials.com.au/tabid/5126/Default.aspx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?term=Clements+D,+Dault+M,+Priest+A.+Effective+teamwork+in+healthcare:+research+and+reality.+HealthcarePapers.+2006+Dec;7:26-34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EOLOlogolarge2-01.jpgnew template_EOLOlogolarg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415"/>
            <a:ext cx="9147810" cy="6876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7" y="2268596"/>
            <a:ext cx="8215909" cy="25646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E36A31"/>
                </a:solidFill>
              </a:rPr>
              <a:t>Develop capacity to promote effective team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7C2F4-F4BB-4599-ACD7-F874CE9F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92" y="6145663"/>
            <a:ext cx="1505222" cy="542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AE376-6ACB-47C1-9D8C-A3A8D7A205C8}"/>
              </a:ext>
            </a:extLst>
          </p:cNvPr>
          <p:cNvSpPr txBox="1"/>
          <p:nvPr/>
        </p:nvSpPr>
        <p:spPr>
          <a:xfrm>
            <a:off x="2333897" y="6487886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/>
              <a:t>EOLE is funded by the Australian Government Department of Health and Aged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336285" y="850429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E36A31"/>
                </a:solidFill>
              </a:rPr>
              <a:t>Building Psychological Safety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291C0C-540C-4736-8D45-1FF97C9B839D}"/>
              </a:ext>
            </a:extLst>
          </p:cNvPr>
          <p:cNvSpPr txBox="1">
            <a:spLocks/>
          </p:cNvSpPr>
          <p:nvPr/>
        </p:nvSpPr>
        <p:spPr>
          <a:xfrm>
            <a:off x="464334" y="1793912"/>
            <a:ext cx="8229600" cy="4187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200" dirty="0"/>
              <a:t>Is speaking up!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200" dirty="0"/>
              <a:t>Knowing that conflict / difference of opinion happens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200" dirty="0"/>
              <a:t>Knowing how to create a climate of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200" dirty="0"/>
              <a:t>Frame mistakes or uncertainties as learning points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200" dirty="0"/>
              <a:t>Acknowledge we are all fallible: ‘</a:t>
            </a:r>
            <a:r>
              <a:rPr lang="en-AU" sz="2200" i="1" dirty="0"/>
              <a:t>I may have just missed something’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200" dirty="0"/>
              <a:t>Model curiosity </a:t>
            </a:r>
          </a:p>
          <a:p>
            <a:endParaRPr lang="en-AU" sz="2000" dirty="0">
              <a:solidFill>
                <a:srgbClr val="186487"/>
              </a:solidFill>
            </a:endParaRPr>
          </a:p>
          <a:p>
            <a:endParaRPr lang="en-AU" sz="2000" dirty="0">
              <a:solidFill>
                <a:srgbClr val="186487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rgbClr val="186487"/>
              </a:solidFill>
            </a:endParaRPr>
          </a:p>
          <a:p>
            <a:endParaRPr lang="en-AU" sz="2000" dirty="0">
              <a:solidFill>
                <a:srgbClr val="186487"/>
              </a:solidFill>
            </a:endParaRPr>
          </a:p>
          <a:p>
            <a:endParaRPr lang="en-AU" sz="2000" dirty="0">
              <a:solidFill>
                <a:srgbClr val="186487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A5D57-17B0-4053-BC51-C8F196C9FF55}"/>
              </a:ext>
            </a:extLst>
          </p:cNvPr>
          <p:cNvSpPr txBox="1"/>
          <p:nvPr/>
        </p:nvSpPr>
        <p:spPr>
          <a:xfrm>
            <a:off x="2165419" y="6250074"/>
            <a:ext cx="529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800"/>
              <a:t>Edmondson AC, Higgins M, Singer S, et al. Understanding Psychological Safety in Health Care and Education Organizations: A Comparative Perspective. </a:t>
            </a:r>
            <a:r>
              <a:rPr lang="en-AU" sz="800" i="1"/>
              <a:t>Research in Human Development</a:t>
            </a:r>
            <a:r>
              <a:rPr lang="en-AU" sz="800"/>
              <a:t> 2016; 13: 65-83.</a:t>
            </a:r>
            <a:endParaRPr lang="en-AU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AC5C6-44E9-4D20-8D90-5E14CD55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99" y="1276141"/>
            <a:ext cx="2347684" cy="15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43BCFDC-CA54-490C-A07A-5E87B6356439}"/>
              </a:ext>
            </a:extLst>
          </p:cNvPr>
          <p:cNvSpPr txBox="1">
            <a:spLocks/>
          </p:cNvSpPr>
          <p:nvPr/>
        </p:nvSpPr>
        <p:spPr>
          <a:xfrm>
            <a:off x="336285" y="850429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E36A31"/>
                </a:solidFill>
              </a:rPr>
              <a:t>Building Psychological Safety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B46EB6-04AB-40DE-911B-D5DE49A7C9A9}"/>
              </a:ext>
            </a:extLst>
          </p:cNvPr>
          <p:cNvSpPr txBox="1">
            <a:spLocks/>
          </p:cNvSpPr>
          <p:nvPr/>
        </p:nvSpPr>
        <p:spPr>
          <a:xfrm>
            <a:off x="694643" y="3079777"/>
            <a:ext cx="8229600" cy="3079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Framing issues as learning, this creates a reason for speaking up with ideas.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Sharing with team members that everyone has made mistakes and uses these as a learning or teaching opportunity.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Asking questions and creating a culture of curiosity</a:t>
            </a:r>
            <a:endParaRPr lang="en-US" sz="1800" dirty="0">
              <a:solidFill>
                <a:srgbClr val="186487"/>
              </a:solidFill>
            </a:endParaRPr>
          </a:p>
          <a:p>
            <a:endParaRPr lang="en-AU" sz="1800" dirty="0">
              <a:solidFill>
                <a:srgbClr val="186487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1400" dirty="0"/>
              <a:t>,</a:t>
            </a:r>
            <a:endParaRPr lang="en-AU" sz="14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6AA9D-A759-48C4-BC95-E3D806B750F3}"/>
              </a:ext>
            </a:extLst>
          </p:cNvPr>
          <p:cNvSpPr txBox="1"/>
          <p:nvPr/>
        </p:nvSpPr>
        <p:spPr>
          <a:xfrm>
            <a:off x="663192" y="1919235"/>
            <a:ext cx="805877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Building psychological safety can take time, but it can be done to create a culture that values:</a:t>
            </a:r>
            <a:endParaRPr lang="en-A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C4FA2-C177-4BC3-8695-BF8834CA8979}"/>
              </a:ext>
            </a:extLst>
          </p:cNvPr>
          <p:cNvSpPr txBox="1"/>
          <p:nvPr/>
        </p:nvSpPr>
        <p:spPr>
          <a:xfrm>
            <a:off x="693336" y="6310365"/>
            <a:ext cx="643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O’Daniel</a:t>
            </a:r>
            <a:r>
              <a:rPr lang="en-US" sz="800" dirty="0"/>
              <a:t> M, Rosenstein AH. Professional Communication and Team Collaboration. In: Hughes RG, editor. Patient Safety and Quality: An Evidence-Based Handbook for Nurses. Rockville (MD): Agency for Healthcare Research and Quality (US); 2008 Apr. Chapter 33.</a:t>
            </a:r>
            <a:br>
              <a:rPr lang="en-US" sz="800" dirty="0"/>
            </a:b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43635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87494" y="900671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7C8033"/>
                </a:solidFill>
              </a:rPr>
              <a:t>Conflict Happens</a:t>
            </a:r>
            <a:endParaRPr lang="en-US" dirty="0">
              <a:solidFill>
                <a:srgbClr val="7C8033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8B3620-B3B2-475B-9325-E0EFA6E37437}"/>
              </a:ext>
            </a:extLst>
          </p:cNvPr>
          <p:cNvSpPr txBox="1">
            <a:spLocks/>
          </p:cNvSpPr>
          <p:nvPr/>
        </p:nvSpPr>
        <p:spPr>
          <a:xfrm>
            <a:off x="472273" y="1889090"/>
            <a:ext cx="8229600" cy="4214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AU" sz="2400" dirty="0"/>
              <a:t>We all want to collaborate, negotiate, have inclusive emotionally aware conversations and discussions.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AU" sz="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AU" sz="2400" dirty="0"/>
              <a:t>Conflict is often seen as unwelcome, however well managed, respectful responses to conflict has the potential to strengthen team respect and decision-making.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AU" sz="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AU" sz="2400" dirty="0"/>
              <a:t>The following slides are about addressing conflict- A step-wise approach </a:t>
            </a:r>
          </a:p>
          <a:p>
            <a:pPr marL="0" indent="0">
              <a:buNone/>
            </a:pPr>
            <a:br>
              <a:rPr lang="en-AU" sz="2400" dirty="0"/>
            </a:br>
            <a:endParaRPr lang="en-AU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21BE3-4DB2-4184-AD43-D3038F1382E1}"/>
              </a:ext>
            </a:extLst>
          </p:cNvPr>
          <p:cNvSpPr txBox="1"/>
          <p:nvPr/>
        </p:nvSpPr>
        <p:spPr>
          <a:xfrm>
            <a:off x="2642715" y="6410848"/>
            <a:ext cx="619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Adapted from Back A, Arnold R:  Dealing with Conflict in Caring for the Seriously Ill "It Was Just Out of the Question"  JAMA, March 2005, 293:11 </a:t>
            </a:r>
            <a:endParaRPr lang="en-AU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CE9A5C-2E17-4CBB-BB52-2093475F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48" y="4893549"/>
            <a:ext cx="2765622" cy="13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3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A228D-D961-40AC-AE00-D9E8EE13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976"/>
            <a:ext cx="926458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EEC6B6-DD61-47E4-8E67-11F89EF71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178"/>
            <a:ext cx="9244484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9E5593-3922-4511-B4EB-7E973BEF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130"/>
            <a:ext cx="9244484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B27FF-CFE2-448C-A032-C4E22C76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03412"/>
            <a:ext cx="9224387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7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B982-B791-4DF6-A3AA-5FE60788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673A0-50C6-4411-A80D-524FF09D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D4F85-5822-4C1D-A3BD-05A70034C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4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83C3D-8E04-46FE-93AA-88C41091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976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9" y="999145"/>
            <a:ext cx="7886700" cy="515044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36A31"/>
                </a:solidFill>
              </a:rPr>
              <a:t>From the Teams and Continuity for the Patient Module</a:t>
            </a:r>
            <a:br>
              <a:rPr lang="en-US" dirty="0">
                <a:solidFill>
                  <a:srgbClr val="1FA779"/>
                </a:solidFill>
              </a:rPr>
            </a:br>
            <a:br>
              <a:rPr lang="en-US" dirty="0">
                <a:solidFill>
                  <a:srgbClr val="1FA779"/>
                </a:solidFill>
              </a:rPr>
            </a:br>
            <a:r>
              <a:rPr lang="en-AU" sz="2800" b="0" i="0" dirty="0">
                <a:solidFill>
                  <a:srgbClr val="186487"/>
                </a:solidFill>
                <a:effectLst/>
                <a:latin typeface="+mn-lt"/>
              </a:rPr>
              <a:t>(See the accompanying Seminar Notes and References / Resources Documents)</a:t>
            </a:r>
            <a:br>
              <a:rPr lang="en-AU" sz="4400" b="0" i="0" dirty="0">
                <a:solidFill>
                  <a:srgbClr val="186487"/>
                </a:solidFill>
                <a:effectLst/>
                <a:latin typeface="+mn-lt"/>
              </a:rPr>
            </a:br>
            <a:endParaRPr lang="en-US" dirty="0">
              <a:solidFill>
                <a:srgbClr val="1FA779"/>
              </a:solidFill>
            </a:endParaRPr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18CE964-0F1F-4BE2-B63A-74734F28C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1028621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E36A31"/>
                </a:solidFill>
              </a:rPr>
              <a:t>Film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5A9653-2EE7-42EC-AB1F-F4AC9A0C7049}"/>
              </a:ext>
            </a:extLst>
          </p:cNvPr>
          <p:cNvSpPr txBox="1">
            <a:spLocks/>
          </p:cNvSpPr>
          <p:nvPr/>
        </p:nvSpPr>
        <p:spPr>
          <a:xfrm>
            <a:off x="788796" y="2302701"/>
            <a:ext cx="8229600" cy="2498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hlinkClick r:id="rId4"/>
              </a:rPr>
              <a:t>Managing Conflict </a:t>
            </a:r>
            <a:r>
              <a:rPr lang="en-AU" sz="2400" dirty="0">
                <a:ea typeface="Times New Roman" panose="02020603050405020304" pitchFamily="18" charset="0"/>
                <a:cs typeface="Calibri" panose="020F0502020204030204" pitchFamily="34" charset="0"/>
              </a:rPr>
              <a:t>(4 mins and 9 sec)</a:t>
            </a:r>
            <a:endParaRPr lang="en-A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149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01749" y="938186"/>
            <a:ext cx="8168639" cy="1021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E36A31"/>
                </a:solidFill>
              </a:rPr>
              <a:t>In Summary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42FD5A-8EB6-47D3-A589-AC7846BF200E}"/>
              </a:ext>
            </a:extLst>
          </p:cNvPr>
          <p:cNvSpPr txBox="1">
            <a:spLocks/>
          </p:cNvSpPr>
          <p:nvPr/>
        </p:nvSpPr>
        <p:spPr>
          <a:xfrm>
            <a:off x="502418" y="1734816"/>
            <a:ext cx="8229600" cy="4573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Patients and families are a central part of health care teams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Effective teamwork encompasses leadership, clear goals, clear roles, trust, respect and a cultural readiness to allow patients to steer care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Effective </a:t>
            </a:r>
            <a:r>
              <a:rPr lang="en-US" sz="2000" dirty="0" err="1"/>
              <a:t>end-of-life</a:t>
            </a:r>
            <a:r>
              <a:rPr lang="en-US" sz="2000" dirty="0"/>
              <a:t> care requires you to speak up to advocate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Feeling safe to speak up is a key to effective teams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Everyone in the team can learn about the best way to approach conflict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Resources are available to assist you to change your practice</a:t>
            </a: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974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92" y="990438"/>
            <a:ext cx="8132173" cy="968991"/>
          </a:xfrm>
        </p:spPr>
        <p:txBody>
          <a:bodyPr/>
          <a:lstStyle/>
          <a:p>
            <a:r>
              <a:rPr lang="en-US" dirty="0">
                <a:solidFill>
                  <a:srgbClr val="E36A31"/>
                </a:solidFill>
              </a:rPr>
              <a:t>Other EOLE eLearning Topics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054A3A-C431-4091-9BAB-5CD4DCC93EDF}"/>
              </a:ext>
            </a:extLst>
          </p:cNvPr>
          <p:cNvSpPr txBox="1">
            <a:spLocks/>
          </p:cNvSpPr>
          <p:nvPr/>
        </p:nvSpPr>
        <p:spPr>
          <a:xfrm>
            <a:off x="635726" y="1816564"/>
            <a:ext cx="7358742" cy="4732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Dying, a normal part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Patient-</a:t>
            </a:r>
            <a:r>
              <a:rPr lang="en-US" sz="1400" dirty="0" err="1"/>
              <a:t>Centred</a:t>
            </a:r>
            <a:r>
              <a:rPr lang="en-US" sz="1400" dirty="0"/>
              <a:t> Communication and Shared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Recognising</a:t>
            </a:r>
            <a:r>
              <a:rPr lang="en-US" sz="1400" dirty="0"/>
              <a:t> the End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Responding to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Planning End-of-Life Care - Goals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Teams and Continuity for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ED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Paediatrics</a:t>
            </a:r>
            <a:r>
              <a:rPr lang="en-US" sz="1400" dirty="0"/>
              <a:t>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Imminent Death – How to Respond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Chronic Complex Conditions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End-of-Life Care for Diverse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Importance of Coordinating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States of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States of Mind at the End of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Assessing Patient States of Mind at the End of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Clinical Management of Anxiety, Depression and More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74430-D0AF-4DE7-8AB6-20D81065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66" y="2786743"/>
            <a:ext cx="3841415" cy="2209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D7EACD-BE92-4728-B981-5488959DB3B5}"/>
              </a:ext>
            </a:extLst>
          </p:cNvPr>
          <p:cNvSpPr txBox="1"/>
          <p:nvPr/>
        </p:nvSpPr>
        <p:spPr>
          <a:xfrm>
            <a:off x="5077097" y="5094514"/>
            <a:ext cx="360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hlinkClick r:id="rId5"/>
              </a:rPr>
              <a:t>End-of-Life Essentials (endoflifeessentials.com.au)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36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9" y="999146"/>
            <a:ext cx="7886700" cy="1325631"/>
          </a:xfrm>
        </p:spPr>
        <p:txBody>
          <a:bodyPr/>
          <a:lstStyle/>
          <a:p>
            <a:r>
              <a:rPr lang="en-US" dirty="0">
                <a:solidFill>
                  <a:srgbClr val="E36A31"/>
                </a:solidFill>
              </a:rPr>
              <a:t>Aims and Objectives</a:t>
            </a:r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18CE964-0F1F-4BE2-B63A-74734F28C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E70533-D510-40B2-B5A4-2257BA4495FC}"/>
              </a:ext>
            </a:extLst>
          </p:cNvPr>
          <p:cNvSpPr txBox="1">
            <a:spLocks/>
          </p:cNvSpPr>
          <p:nvPr/>
        </p:nvSpPr>
        <p:spPr>
          <a:xfrm>
            <a:off x="628022" y="2288369"/>
            <a:ext cx="8229600" cy="4036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5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2000" dirty="0">
                <a:cs typeface="Arial"/>
              </a:rPr>
              <a:t>You’ll develop an understanding of the importance of teamwork in end of life care.  </a:t>
            </a:r>
          </a:p>
          <a:p>
            <a:pPr marL="0" indent="0" defTabSz="342900">
              <a:lnSpc>
                <a:spcPct val="15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2000" dirty="0">
                <a:cs typeface="Arial"/>
              </a:rPr>
              <a:t>After completing this talk you should be able to: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E36A31"/>
                </a:solidFill>
                <a:cs typeface="Arial"/>
              </a:rPr>
              <a:t>Analyse the factors that may influence effective teamwork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E36A31"/>
                </a:solidFill>
                <a:cs typeface="Arial"/>
              </a:rPr>
              <a:t>Begin to identify your own capabilities building psychological safety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E36A31"/>
                </a:solidFill>
                <a:cs typeface="Arial"/>
              </a:rPr>
              <a:t>Identify tools to use to assist in managing conflict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E36A31"/>
                </a:solidFill>
                <a:cs typeface="Arial"/>
              </a:rPr>
              <a:t>Identify which End-of-Life Essentials module to complete next </a:t>
            </a:r>
          </a:p>
          <a:p>
            <a:endParaRPr lang="en-A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22514" y="860479"/>
            <a:ext cx="8490857" cy="152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E36A31"/>
                </a:solidFill>
              </a:rPr>
              <a:t>Reflect on all possible members of the patient’s health care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AD421-444F-4DA8-BCC4-ABCB355C1B4F}"/>
              </a:ext>
            </a:extLst>
          </p:cNvPr>
          <p:cNvSpPr txBox="1"/>
          <p:nvPr/>
        </p:nvSpPr>
        <p:spPr>
          <a:xfrm>
            <a:off x="462224" y="2192036"/>
            <a:ext cx="8480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Think of the health care provided to an elderly patient. So many providers contributing including: </a:t>
            </a:r>
          </a:p>
          <a:p>
            <a:endParaRPr lang="en-US" sz="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general practitioner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dirty="0" err="1">
                <a:cs typeface="Arial" panose="020B0604020202020204" pitchFamily="34" charset="0"/>
              </a:rPr>
              <a:t>orthopaedic</a:t>
            </a:r>
            <a:r>
              <a:rPr lang="en-US" sz="2000" dirty="0">
                <a:cs typeface="Arial" panose="020B0604020202020204" pitchFamily="34" charset="0"/>
              </a:rPr>
              <a:t> team (or cardiology or oncology or respiratory……)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nurses on the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allied health practitioners (e.g., physiotherapy, dietitian, social worker)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pharmacist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Arial" panose="020B0604020202020204" pitchFamily="34" charset="0"/>
              </a:rPr>
              <a:t>together with the patient and their family.</a:t>
            </a:r>
          </a:p>
          <a:p>
            <a:endParaRPr lang="en-US" sz="800" b="1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Patients and families are part of the team. But they are often excluded from decision making</a:t>
            </a:r>
            <a:r>
              <a:rPr lang="en-US" sz="2000" dirty="0">
                <a:solidFill>
                  <a:srgbClr val="186487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14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7" y="978380"/>
            <a:ext cx="9224387" cy="1325631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E36A31"/>
                </a:solidFill>
                <a:latin typeface="+mn-lt"/>
              </a:rPr>
              <a:t>What makes effective teamwork in EOLC?</a:t>
            </a:r>
            <a:endParaRPr lang="en-US" sz="4000" dirty="0">
              <a:solidFill>
                <a:srgbClr val="E36A31"/>
              </a:solidFill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EB4915-B1A1-4A2C-8AC2-EA3290536D93}"/>
              </a:ext>
            </a:extLst>
          </p:cNvPr>
          <p:cNvSpPr txBox="1">
            <a:spLocks/>
          </p:cNvSpPr>
          <p:nvPr/>
        </p:nvSpPr>
        <p:spPr>
          <a:xfrm>
            <a:off x="508820" y="2127263"/>
            <a:ext cx="8229600" cy="40826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Leadership</a:t>
            </a:r>
            <a:r>
              <a:rPr lang="en-US" dirty="0">
                <a:cs typeface="Arial" panose="020B0604020202020204" pitchFamily="34" charset="0"/>
              </a:rPr>
              <a:t> – champions who can drive change in hospitals, services and units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Are you this person?</a:t>
            </a:r>
          </a:p>
          <a:p>
            <a:pPr lvl="1">
              <a:lnSpc>
                <a:spcPct val="110000"/>
              </a:lnSpc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Cultural readiness to allow patients to steer and be </a:t>
            </a:r>
            <a:r>
              <a:rPr lang="en-US" b="1" dirty="0" err="1">
                <a:cs typeface="Arial" panose="020B0604020202020204" pitchFamily="34" charset="0"/>
              </a:rPr>
              <a:t>centre</a:t>
            </a:r>
            <a:r>
              <a:rPr lang="en-US" b="1" dirty="0">
                <a:cs typeface="Arial" panose="020B0604020202020204" pitchFamily="34" charset="0"/>
              </a:rPr>
              <a:t> of care -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Allowing patients and families into a team means making room for them and listening to and respecting their requests</a:t>
            </a:r>
          </a:p>
          <a:p>
            <a:pPr lvl="1">
              <a:lnSpc>
                <a:spcPct val="110000"/>
              </a:lnSpc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A clear vision of patient goals of care -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Not only negotiating with the patient (and his or her family) but communicating goals of care to the wider team, the GP and others</a:t>
            </a:r>
          </a:p>
          <a:p>
            <a:pPr lvl="1"/>
            <a:endParaRPr lang="en-US" sz="1800" dirty="0">
              <a:solidFill>
                <a:srgbClr val="1864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4972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4FDFDF-0D77-43F2-92E9-C96A13F7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7" y="978380"/>
            <a:ext cx="9224387" cy="1325631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E36A31"/>
                </a:solidFill>
                <a:latin typeface="+mn-lt"/>
              </a:rPr>
              <a:t>What makes effective teamwork in EOLC?</a:t>
            </a:r>
            <a:endParaRPr lang="en-US" sz="4000" dirty="0">
              <a:solidFill>
                <a:srgbClr val="E36A3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4B98DA-D699-468C-9388-0BAC416196A5}"/>
              </a:ext>
            </a:extLst>
          </p:cNvPr>
          <p:cNvSpPr txBox="1">
            <a:spLocks/>
          </p:cNvSpPr>
          <p:nvPr/>
        </p:nvSpPr>
        <p:spPr>
          <a:xfrm>
            <a:off x="508820" y="1882143"/>
            <a:ext cx="8229600" cy="37348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Clarity regarding roles of all team members -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Are your strengths around spiritual care or complex symptomology for example, if not, who do you refer to?</a:t>
            </a:r>
          </a:p>
          <a:p>
            <a:pPr lvl="1">
              <a:lnSpc>
                <a:spcPct val="110000"/>
              </a:lnSpc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Trust and respect of </a:t>
            </a:r>
            <a:r>
              <a:rPr lang="en-US" b="1" dirty="0" err="1">
                <a:cs typeface="Arial" panose="020B0604020202020204" pitchFamily="34" charset="0"/>
              </a:rPr>
              <a:t>end-of-life</a:t>
            </a:r>
            <a:r>
              <a:rPr lang="en-US" b="1" dirty="0">
                <a:cs typeface="Arial" panose="020B0604020202020204" pitchFamily="34" charset="0"/>
              </a:rPr>
              <a:t> issues are being valued-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Do you value those staff who speak up and advocate about </a:t>
            </a:r>
            <a:r>
              <a:rPr lang="en-US" sz="2800" dirty="0" err="1">
                <a:cs typeface="Arial" panose="020B0604020202020204" pitchFamily="34" charset="0"/>
              </a:rPr>
              <a:t>end-of-life</a:t>
            </a:r>
            <a:r>
              <a:rPr lang="en-US" sz="2800" dirty="0">
                <a:cs typeface="Arial" panose="020B0604020202020204" pitchFamily="34" charset="0"/>
              </a:rPr>
              <a:t> care? How do you support the staff who are learning to do so?</a:t>
            </a:r>
          </a:p>
          <a:p>
            <a:endParaRPr lang="en-US" sz="1800" dirty="0">
              <a:solidFill>
                <a:srgbClr val="1864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1000" dirty="0"/>
              <a:t>Clements D, </a:t>
            </a:r>
            <a:r>
              <a:rPr lang="en-US" sz="1000" dirty="0" err="1"/>
              <a:t>Dault</a:t>
            </a:r>
            <a:r>
              <a:rPr lang="en-US" sz="1000" dirty="0"/>
              <a:t> M, Priest A. </a:t>
            </a:r>
            <a:r>
              <a:rPr lang="en-US" sz="1000" u="sng" dirty="0">
                <a:hlinkClick r:id="rId4"/>
              </a:rPr>
              <a:t>Effective teamwork in healthcare: research and reality.</a:t>
            </a:r>
            <a:r>
              <a:rPr lang="en-US" sz="1000" dirty="0"/>
              <a:t> </a:t>
            </a:r>
            <a:r>
              <a:rPr lang="en-US" sz="1000" dirty="0" err="1"/>
              <a:t>Healthc</a:t>
            </a:r>
            <a:r>
              <a:rPr lang="en-US" sz="1000" dirty="0"/>
              <a:t> Pap. 2006 Dec;7:26-34.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7688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12" y="978380"/>
            <a:ext cx="6290268" cy="132563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E36A31"/>
                </a:solidFill>
                <a:latin typeface="+mn-lt"/>
              </a:rPr>
              <a:t>Think about your team</a:t>
            </a:r>
            <a:endParaRPr lang="en-US" dirty="0">
              <a:solidFill>
                <a:srgbClr val="E36A31"/>
              </a:solidFill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649135-8D84-49EE-B074-88A3D49CA4FE}"/>
              </a:ext>
            </a:extLst>
          </p:cNvPr>
          <p:cNvSpPr txBox="1">
            <a:spLocks/>
          </p:cNvSpPr>
          <p:nvPr/>
        </p:nvSpPr>
        <p:spPr>
          <a:xfrm>
            <a:off x="457200" y="1953491"/>
            <a:ext cx="8229600" cy="47229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AU" sz="2400" dirty="0"/>
              <a:t>A clear vision of </a:t>
            </a:r>
            <a:r>
              <a:rPr lang="en-AU" sz="2400" dirty="0" err="1"/>
              <a:t>end-of-life</a:t>
            </a:r>
            <a:r>
              <a:rPr lang="en-AU" sz="2400" dirty="0"/>
              <a:t> care?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AU" sz="2400" dirty="0"/>
              <a:t>Effective?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AU" sz="2400" dirty="0"/>
              <a:t>Clear roles?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AU" sz="2400" dirty="0"/>
              <a:t>Are you trusted?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AU" sz="2400" dirty="0"/>
              <a:t>Can you speak up?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21C86-F87C-460C-806F-0D4E68697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074" y="1377368"/>
            <a:ext cx="332870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37252" y="1011203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E36A31"/>
                </a:solidFill>
              </a:rPr>
              <a:t>Why do we sometimes need to speak up?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EE9EA7-9C6E-49BE-926C-849A7CA3FB2E}"/>
              </a:ext>
            </a:extLst>
          </p:cNvPr>
          <p:cNvSpPr txBox="1">
            <a:spLocks/>
          </p:cNvSpPr>
          <p:nvPr/>
        </p:nvSpPr>
        <p:spPr>
          <a:xfrm>
            <a:off x="684595" y="2255812"/>
            <a:ext cx="8229600" cy="40364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patient’s wishes are not being accepted be the team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Patients not receiving appropriate </a:t>
            </a:r>
            <a:r>
              <a:rPr lang="en-US" sz="2400" dirty="0" err="1"/>
              <a:t>end-of-life</a:t>
            </a:r>
            <a:r>
              <a:rPr lang="en-US" sz="2400" dirty="0"/>
              <a:t> care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Inadequate pain and symptom control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Lack of communication about prognosis and the goals of care</a:t>
            </a:r>
          </a:p>
          <a:p>
            <a:endParaRPr lang="en-US" sz="1800" dirty="0">
              <a:solidFill>
                <a:srgbClr val="186487"/>
              </a:solidFill>
            </a:endParaRPr>
          </a:p>
          <a:p>
            <a:endParaRPr lang="en-AU" sz="1800" dirty="0">
              <a:solidFill>
                <a:srgbClr val="186487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1400" dirty="0"/>
              <a:t>,</a:t>
            </a:r>
            <a:endParaRPr lang="en-AU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1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E36A31"/>
                </a:solidFill>
              </a:rPr>
              <a:t>Barriers to speaking up 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072AC4-8F83-40FB-ADAF-4DDE2C53A713}"/>
              </a:ext>
            </a:extLst>
          </p:cNvPr>
          <p:cNvSpPr txBox="1">
            <a:spLocks/>
          </p:cNvSpPr>
          <p:nvPr/>
        </p:nvSpPr>
        <p:spPr>
          <a:xfrm>
            <a:off x="718457" y="1801695"/>
            <a:ext cx="8229600" cy="40364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AU" sz="2000" dirty="0"/>
              <a:t>We don’t like to criticise others and especially other disciplines</a:t>
            </a:r>
          </a:p>
          <a:p>
            <a:pPr>
              <a:lnSpc>
                <a:spcPct val="200000"/>
              </a:lnSpc>
            </a:pPr>
            <a:r>
              <a:rPr lang="en-AU" sz="2000" dirty="0"/>
              <a:t>Hierarchy / authority in health </a:t>
            </a:r>
          </a:p>
          <a:p>
            <a:pPr>
              <a:lnSpc>
                <a:spcPct val="200000"/>
              </a:lnSpc>
            </a:pPr>
            <a:r>
              <a:rPr lang="en-AU" sz="2000" dirty="0"/>
              <a:t>Autonomy of practice</a:t>
            </a:r>
          </a:p>
          <a:p>
            <a:pPr>
              <a:lnSpc>
                <a:spcPct val="200000"/>
              </a:lnSpc>
            </a:pPr>
            <a:r>
              <a:rPr lang="en-AU" sz="2000" dirty="0"/>
              <a:t>We don’t want to look ignorant, incompetent, intrusive or negative.</a:t>
            </a:r>
          </a:p>
          <a:p>
            <a:pPr>
              <a:lnSpc>
                <a:spcPct val="200000"/>
              </a:lnSpc>
            </a:pPr>
            <a:r>
              <a:rPr lang="en-AU" sz="2000" dirty="0"/>
              <a:t>So we don’t ask questions, don’t admit mistakes, don’t offer ideas and we don’t critique the status quo.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35643-ED5B-4C71-A623-8D3BDE5E3384}"/>
              </a:ext>
            </a:extLst>
          </p:cNvPr>
          <p:cNvSpPr txBox="1"/>
          <p:nvPr/>
        </p:nvSpPr>
        <p:spPr>
          <a:xfrm>
            <a:off x="954593" y="6290268"/>
            <a:ext cx="615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800" dirty="0"/>
              <a:t>Edmondson AC, Higgins M, Singer S, et al. Understanding Psychological Safety in Health Care and Education Organizations: A Comparative Perspective. </a:t>
            </a:r>
            <a:r>
              <a:rPr lang="en-AU" sz="800" i="1" dirty="0"/>
              <a:t>Research in Human Development</a:t>
            </a:r>
            <a:r>
              <a:rPr lang="en-AU" sz="800" dirty="0"/>
              <a:t> 2016; 13: 65-83.</a:t>
            </a:r>
          </a:p>
        </p:txBody>
      </p:sp>
    </p:spTree>
    <p:extLst>
      <p:ext uri="{BB962C8B-B14F-4D97-AF65-F5344CB8AC3E}">
        <p14:creationId xmlns:p14="http://schemas.microsoft.com/office/powerpoint/2010/main" val="296256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1030</Words>
  <Application>Microsoft Office PowerPoint</Application>
  <PresentationFormat>On-screen Show (4:3)</PresentationFormat>
  <Paragraphs>174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Office Theme</vt:lpstr>
      <vt:lpstr>Develop capacity to promote effective team work</vt:lpstr>
      <vt:lpstr>From the Teams and Continuity for the Patient Module  (See the accompanying Seminar Notes and References / Resources Documents) </vt:lpstr>
      <vt:lpstr>Aims and Objectives</vt:lpstr>
      <vt:lpstr>PowerPoint Presentation</vt:lpstr>
      <vt:lpstr>What makes effective teamwork in EOLC?</vt:lpstr>
      <vt:lpstr>What makes effective teamwork in EOLC?</vt:lpstr>
      <vt:lpstr>Think about your team</vt:lpstr>
      <vt:lpstr>PowerPoint Presentation</vt:lpstr>
      <vt:lpstr>Barriers to speaking 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Film</vt:lpstr>
      <vt:lpstr>PowerPoint Presentation</vt:lpstr>
      <vt:lpstr>Other EOLE eLearning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samanthatipler</dc:creator>
  <cp:lastModifiedBy>Vanessa Heading</cp:lastModifiedBy>
  <cp:revision>24</cp:revision>
  <dcterms:created xsi:type="dcterms:W3CDTF">2022-05-30T08:48:07Z</dcterms:created>
  <dcterms:modified xsi:type="dcterms:W3CDTF">2022-11-21T02:32:57Z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