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8" r:id="rId2"/>
    <p:sldId id="272" r:id="rId3"/>
    <p:sldId id="281" r:id="rId4"/>
    <p:sldId id="278" r:id="rId5"/>
    <p:sldId id="274" r:id="rId6"/>
    <p:sldId id="279" r:id="rId7"/>
    <p:sldId id="277" r:id="rId8"/>
    <p:sldId id="276" r:id="rId9"/>
    <p:sldId id="292" r:id="rId10"/>
    <p:sldId id="283" r:id="rId11"/>
    <p:sldId id="284" r:id="rId12"/>
    <p:sldId id="285" r:id="rId13"/>
    <p:sldId id="286" r:id="rId14"/>
    <p:sldId id="287" r:id="rId15"/>
    <p:sldId id="288" r:id="rId16"/>
    <p:sldId id="289" r:id="rId17"/>
    <p:sldId id="293" r:id="rId18"/>
    <p:sldId id="290" r:id="rId19"/>
    <p:sldId id="291" r:id="rId20"/>
    <p:sldId id="294" r:id="rId21"/>
    <p:sldId id="295" r:id="rId22"/>
    <p:sldId id="296" r:id="rId23"/>
    <p:sldId id="297" r:id="rId24"/>
    <p:sldId id="298" r:id="rId25"/>
    <p:sldId id="299" r:id="rId26"/>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ACC"/>
    <a:srgbClr val="18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22" autoAdjust="0"/>
  </p:normalViewPr>
  <p:slideViewPr>
    <p:cSldViewPr snapToGrid="0">
      <p:cViewPr varScale="1">
        <p:scale>
          <a:sx n="100" d="100"/>
          <a:sy n="100" d="100"/>
        </p:scale>
        <p:origin x="181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C0641A08-57BF-4305-A490-1EA32699E234}" type="datetimeFigureOut">
              <a:rPr lang="en-AU" smtClean="0"/>
              <a:t>16/11/2022</a:t>
            </a:fld>
            <a:endParaRPr lang="en-AU"/>
          </a:p>
        </p:txBody>
      </p:sp>
      <p:sp>
        <p:nvSpPr>
          <p:cNvPr id="4" name="Slide Image Placeholder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4CC7E12A-F116-4107-A083-9D11629A76BF}" type="slidenum">
              <a:rPr lang="en-AU" smtClean="0"/>
              <a:t>‹#›</a:t>
            </a:fld>
            <a:endParaRPr lang="en-AU"/>
          </a:p>
        </p:txBody>
      </p:sp>
    </p:spTree>
    <p:extLst>
      <p:ext uri="{BB962C8B-B14F-4D97-AF65-F5344CB8AC3E}">
        <p14:creationId xmlns:p14="http://schemas.microsoft.com/office/powerpoint/2010/main" val="426555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don’t like to think much about the end of life-</a:t>
            </a:r>
            <a:r>
              <a:rPr lang="en-AU" baseline="0" dirty="0"/>
              <a:t> but it is inevitable.  There are fairly stable patterns to how Australian die, as you can see here. </a:t>
            </a:r>
            <a:endParaRPr lang="en-AU" dirty="0"/>
          </a:p>
        </p:txBody>
      </p:sp>
      <p:sp>
        <p:nvSpPr>
          <p:cNvPr id="4" name="Slide Number Placeholder 3"/>
          <p:cNvSpPr>
            <a:spLocks noGrp="1"/>
          </p:cNvSpPr>
          <p:nvPr>
            <p:ph type="sldNum" sz="quarter" idx="5"/>
          </p:nvPr>
        </p:nvSpPr>
        <p:spPr/>
        <p:txBody>
          <a:bodyPr/>
          <a:lstStyle/>
          <a:p>
            <a:fld id="{4CC7E12A-F116-4107-A083-9D11629A76BF}" type="slidenum">
              <a:rPr lang="en-AU" smtClean="0"/>
              <a:t>3</a:t>
            </a:fld>
            <a:endParaRPr lang="en-AU"/>
          </a:p>
        </p:txBody>
      </p:sp>
    </p:spTree>
    <p:extLst>
      <p:ext uri="{BB962C8B-B14F-4D97-AF65-F5344CB8AC3E}">
        <p14:creationId xmlns:p14="http://schemas.microsoft.com/office/powerpoint/2010/main" val="195017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dirty="0">
                <a:latin typeface="Arial" panose="020B0604020202020204" pitchFamily="34" charset="0"/>
                <a:cs typeface="Arial" panose="020B0604020202020204" pitchFamily="34" charset="0"/>
              </a:rPr>
              <a:t>What opportunities are lost?  </a:t>
            </a:r>
            <a:r>
              <a:rPr lang="en-AU" sz="1200" i="0" dirty="0">
                <a:latin typeface="Arial" panose="020B0604020202020204" pitchFamily="34" charset="0"/>
                <a:cs typeface="Arial" panose="020B0604020202020204" pitchFamily="34" charset="0"/>
              </a:rPr>
              <a:t>Could be connecting with family, putting affairs in order, what 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dirty="0">
                <a:latin typeface="Arial" panose="020B0604020202020204" pitchFamily="34" charset="0"/>
                <a:cs typeface="Arial" panose="020B0604020202020204" pitchFamily="34" charset="0"/>
              </a:rPr>
              <a:t>Too late to facilitate what matters to the patient? Are we informing patients during</a:t>
            </a:r>
            <a:r>
              <a:rPr lang="en-AU" sz="1200" i="1" baseline="0" dirty="0">
                <a:latin typeface="Arial" panose="020B0604020202020204" pitchFamily="34" charset="0"/>
                <a:cs typeface="Arial" panose="020B0604020202020204" pitchFamily="34" charset="0"/>
              </a:rPr>
              <a:t> their last admission?</a:t>
            </a:r>
            <a:endParaRPr lang="en-AU" sz="1200" i="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CC7E12A-F116-4107-A083-9D11629A76BF}" type="slidenum">
              <a:rPr lang="en-AU" smtClean="0"/>
              <a:t>17</a:t>
            </a:fld>
            <a:endParaRPr lang="en-AU"/>
          </a:p>
        </p:txBody>
      </p:sp>
    </p:spTree>
    <p:extLst>
      <p:ext uri="{BB962C8B-B14F-4D97-AF65-F5344CB8AC3E}">
        <p14:creationId xmlns:p14="http://schemas.microsoft.com/office/powerpoint/2010/main" val="105904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Think about what phrases feel ok to you – which ones could you adapt and adopt?</a:t>
            </a:r>
          </a:p>
          <a:p>
            <a:endParaRPr lang="en-AU" dirty="0"/>
          </a:p>
        </p:txBody>
      </p:sp>
      <p:sp>
        <p:nvSpPr>
          <p:cNvPr id="4" name="Slide Number Placeholder 3"/>
          <p:cNvSpPr>
            <a:spLocks noGrp="1"/>
          </p:cNvSpPr>
          <p:nvPr>
            <p:ph type="sldNum" sz="quarter" idx="5"/>
          </p:nvPr>
        </p:nvSpPr>
        <p:spPr/>
        <p:txBody>
          <a:bodyPr/>
          <a:lstStyle/>
          <a:p>
            <a:fld id="{4CC7E12A-F116-4107-A083-9D11629A76BF}" type="slidenum">
              <a:rPr lang="en-AU" smtClean="0"/>
              <a:t>19</a:t>
            </a:fld>
            <a:endParaRPr lang="en-AU"/>
          </a:p>
        </p:txBody>
      </p:sp>
    </p:spTree>
    <p:extLst>
      <p:ext uri="{BB962C8B-B14F-4D97-AF65-F5344CB8AC3E}">
        <p14:creationId xmlns:p14="http://schemas.microsoft.com/office/powerpoint/2010/main" val="148198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Think about what phrases feel ok to you – which ones could you adapt and adopt?</a:t>
            </a:r>
          </a:p>
          <a:p>
            <a:endParaRPr lang="en-AU" dirty="0"/>
          </a:p>
        </p:txBody>
      </p:sp>
      <p:sp>
        <p:nvSpPr>
          <p:cNvPr id="4" name="Slide Number Placeholder 3"/>
          <p:cNvSpPr>
            <a:spLocks noGrp="1"/>
          </p:cNvSpPr>
          <p:nvPr>
            <p:ph type="sldNum" sz="quarter" idx="5"/>
          </p:nvPr>
        </p:nvSpPr>
        <p:spPr/>
        <p:txBody>
          <a:bodyPr/>
          <a:lstStyle/>
          <a:p>
            <a:fld id="{4CC7E12A-F116-4107-A083-9D11629A76BF}" type="slidenum">
              <a:rPr lang="en-AU" smtClean="0"/>
              <a:t>21</a:t>
            </a:fld>
            <a:endParaRPr lang="en-AU"/>
          </a:p>
        </p:txBody>
      </p:sp>
    </p:spTree>
    <p:extLst>
      <p:ext uri="{BB962C8B-B14F-4D97-AF65-F5344CB8AC3E}">
        <p14:creationId xmlns:p14="http://schemas.microsoft.com/office/powerpoint/2010/main" val="96789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C7E12A-F116-4107-A083-9D11629A76BF}" type="slidenum">
              <a:rPr lang="en-AU" smtClean="0"/>
              <a:t>23</a:t>
            </a:fld>
            <a:endParaRPr lang="en-AU"/>
          </a:p>
        </p:txBody>
      </p:sp>
    </p:spTree>
    <p:extLst>
      <p:ext uri="{BB962C8B-B14F-4D97-AF65-F5344CB8AC3E}">
        <p14:creationId xmlns:p14="http://schemas.microsoft.com/office/powerpoint/2010/main" val="321497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These are the leading causes of death in Australia, from the Australian Institute of Health and Welfare, 2019 – reflect on who are the patients admitted to your ward or unit.</a:t>
            </a:r>
          </a:p>
        </p:txBody>
      </p:sp>
      <p:sp>
        <p:nvSpPr>
          <p:cNvPr id="4" name="Slide Number Placeholder 3"/>
          <p:cNvSpPr>
            <a:spLocks noGrp="1"/>
          </p:cNvSpPr>
          <p:nvPr>
            <p:ph type="sldNum" sz="quarter" idx="5"/>
          </p:nvPr>
        </p:nvSpPr>
        <p:spPr/>
        <p:txBody>
          <a:bodyPr/>
          <a:lstStyle/>
          <a:p>
            <a:fld id="{4CC7E12A-F116-4107-A083-9D11629A76BF}" type="slidenum">
              <a:rPr lang="en-AU" smtClean="0"/>
              <a:t>4</a:t>
            </a:fld>
            <a:endParaRPr lang="en-AU"/>
          </a:p>
        </p:txBody>
      </p:sp>
    </p:spTree>
    <p:extLst>
      <p:ext uri="{BB962C8B-B14F-4D97-AF65-F5344CB8AC3E}">
        <p14:creationId xmlns:p14="http://schemas.microsoft.com/office/powerpoint/2010/main" val="187419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how many of us think about talking about or planning for the end of life .</a:t>
            </a:r>
          </a:p>
          <a:p>
            <a:endParaRPr lang="en-US" dirty="0"/>
          </a:p>
          <a:p>
            <a:r>
              <a:rPr lang="en-US" dirty="0"/>
              <a:t>Respondents in 2021 believe that talking about their preferences for the end of their life with their family will upset them (54%) and find the subject of death and planning for the end of their life too difficult to talk about (48%). https://palliativecare.org.au/mediarelease/new-campaign-launches-to-challenge-perceptions-about-palliative-care/ </a:t>
            </a:r>
          </a:p>
          <a:p>
            <a:endParaRPr lang="en-US" dirty="0"/>
          </a:p>
        </p:txBody>
      </p:sp>
      <p:sp>
        <p:nvSpPr>
          <p:cNvPr id="4" name="Slide Number Placeholder 3"/>
          <p:cNvSpPr>
            <a:spLocks noGrp="1"/>
          </p:cNvSpPr>
          <p:nvPr>
            <p:ph type="sldNum" sz="quarter" idx="5"/>
          </p:nvPr>
        </p:nvSpPr>
        <p:spPr/>
        <p:txBody>
          <a:bodyPr/>
          <a:lstStyle/>
          <a:p>
            <a:fld id="{4CC7E12A-F116-4107-A083-9D11629A76BF}" type="slidenum">
              <a:rPr lang="en-AU" smtClean="0"/>
              <a:t>5</a:t>
            </a:fld>
            <a:endParaRPr lang="en-AU"/>
          </a:p>
        </p:txBody>
      </p:sp>
    </p:spTree>
    <p:extLst>
      <p:ext uri="{BB962C8B-B14F-4D97-AF65-F5344CB8AC3E}">
        <p14:creationId xmlns:p14="http://schemas.microsoft.com/office/powerpoint/2010/main" val="225811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first graph shows a ‘typical’ illness trajectory of cancer, with function remaining high until near death.  You could argue that a patient who first hears that they have a diagnosis of cancer, signified by the red circle on the graph, has a heightened awareness of their own death.</a:t>
            </a:r>
          </a:p>
          <a:p>
            <a:endParaRPr lang="en-AU" dirty="0"/>
          </a:p>
        </p:txBody>
      </p:sp>
      <p:sp>
        <p:nvSpPr>
          <p:cNvPr id="4" name="Slide Number Placeholder 3"/>
          <p:cNvSpPr>
            <a:spLocks noGrp="1"/>
          </p:cNvSpPr>
          <p:nvPr>
            <p:ph type="sldNum" sz="quarter" idx="5"/>
          </p:nvPr>
        </p:nvSpPr>
        <p:spPr/>
        <p:txBody>
          <a:bodyPr/>
          <a:lstStyle/>
          <a:p>
            <a:fld id="{4CC7E12A-F116-4107-A083-9D11629A76BF}" type="slidenum">
              <a:rPr lang="en-AU" smtClean="0"/>
              <a:t>7</a:t>
            </a:fld>
            <a:endParaRPr lang="en-AU"/>
          </a:p>
        </p:txBody>
      </p:sp>
    </p:spTree>
    <p:extLst>
      <p:ext uri="{BB962C8B-B14F-4D97-AF65-F5344CB8AC3E}">
        <p14:creationId xmlns:p14="http://schemas.microsoft.com/office/powerpoint/2010/main" val="323049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Trying to identify end of life does come with uncertainty.</a:t>
            </a:r>
            <a:r>
              <a:rPr lang="en-AU" baseline="0" dirty="0"/>
              <a:t>  Partly because we have become so effective at treating exacerbations of ill-health and prolonging life. </a:t>
            </a:r>
            <a:endParaRPr lang="en-AU" dirty="0"/>
          </a:p>
          <a:p>
            <a:endParaRPr lang="en-AU" dirty="0"/>
          </a:p>
        </p:txBody>
      </p:sp>
      <p:sp>
        <p:nvSpPr>
          <p:cNvPr id="4" name="Slide Number Placeholder 3"/>
          <p:cNvSpPr>
            <a:spLocks noGrp="1"/>
          </p:cNvSpPr>
          <p:nvPr>
            <p:ph type="sldNum" sz="quarter" idx="5"/>
          </p:nvPr>
        </p:nvSpPr>
        <p:spPr/>
        <p:txBody>
          <a:bodyPr/>
          <a:lstStyle/>
          <a:p>
            <a:fld id="{4CC7E12A-F116-4107-A083-9D11629A76BF}" type="slidenum">
              <a:rPr lang="en-AU" smtClean="0"/>
              <a:t>9</a:t>
            </a:fld>
            <a:endParaRPr lang="en-AU"/>
          </a:p>
        </p:txBody>
      </p:sp>
    </p:spTree>
    <p:extLst>
      <p:ext uri="{BB962C8B-B14F-4D97-AF65-F5344CB8AC3E}">
        <p14:creationId xmlns:p14="http://schemas.microsoft.com/office/powerpoint/2010/main" val="302745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surprise question is one way to prompt you to consider and assess the end of life for your patients.  You’ll find more in End-of-Life Essentials Recognising End-of-Life module. </a:t>
            </a:r>
          </a:p>
          <a:p>
            <a:r>
              <a:rPr lang="en-AU" sz="1200" dirty="0">
                <a:latin typeface="Arial Rounded MT Bold" panose="020F0704030504030204" pitchFamily="34" charset="0"/>
              </a:rPr>
              <a:t>Also </a:t>
            </a:r>
          </a:p>
          <a:p>
            <a:r>
              <a:rPr lang="en-AU" sz="1200" dirty="0">
                <a:latin typeface="Arial Rounded MT Bold" panose="020F0704030504030204" pitchFamily="34" charset="0"/>
              </a:rPr>
              <a:t>SPICT,</a:t>
            </a:r>
          </a:p>
          <a:p>
            <a:r>
              <a:rPr lang="en-AU" sz="1200" b="1" dirty="0"/>
              <a:t>Mayo Clinic Fifth Vital Sign - </a:t>
            </a:r>
            <a:r>
              <a:rPr lang="en-AU" sz="1200" dirty="0"/>
              <a:t>Nurses’ pattern recognition and sense of worry can provide important information for the detection of acute physiological deterioration </a:t>
            </a:r>
          </a:p>
          <a:p>
            <a:r>
              <a:rPr lang="en-AU" sz="1200" dirty="0"/>
              <a:t>Romero-</a:t>
            </a:r>
            <a:r>
              <a:rPr lang="en-AU" sz="1200" dirty="0" err="1"/>
              <a:t>Brufau</a:t>
            </a:r>
            <a:r>
              <a:rPr lang="en-AU" sz="1200" dirty="0"/>
              <a:t> S, Gaines K, Nicolas C, Johnson M , Hickman J, Huddleston J, </a:t>
            </a:r>
          </a:p>
          <a:p>
            <a:r>
              <a:rPr lang="en-AU" sz="1200" dirty="0"/>
              <a:t>The fifth vital sign? Nurse worry predicts inpatient deterioration within 24 hours, </a:t>
            </a:r>
            <a:r>
              <a:rPr lang="en-AU" sz="1200" i="1" dirty="0"/>
              <a:t>JAMIA Open</a:t>
            </a:r>
            <a:endParaRPr lang="en-AU" dirty="0"/>
          </a:p>
        </p:txBody>
      </p:sp>
      <p:sp>
        <p:nvSpPr>
          <p:cNvPr id="4" name="Slide Number Placeholder 3"/>
          <p:cNvSpPr>
            <a:spLocks noGrp="1"/>
          </p:cNvSpPr>
          <p:nvPr>
            <p:ph type="sldNum" sz="quarter" idx="5"/>
          </p:nvPr>
        </p:nvSpPr>
        <p:spPr/>
        <p:txBody>
          <a:bodyPr/>
          <a:lstStyle/>
          <a:p>
            <a:fld id="{4CC7E12A-F116-4107-A083-9D11629A76BF}" type="slidenum">
              <a:rPr lang="en-AU" smtClean="0"/>
              <a:t>10</a:t>
            </a:fld>
            <a:endParaRPr lang="en-AU"/>
          </a:p>
        </p:txBody>
      </p:sp>
    </p:spTree>
    <p:extLst>
      <p:ext uri="{BB962C8B-B14F-4D97-AF65-F5344CB8AC3E}">
        <p14:creationId xmlns:p14="http://schemas.microsoft.com/office/powerpoint/2010/main" val="47053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C7E12A-F116-4107-A083-9D11629A76BF}" type="slidenum">
              <a:rPr lang="en-AU" smtClean="0"/>
              <a:t>11</a:t>
            </a:fld>
            <a:endParaRPr lang="en-AU"/>
          </a:p>
        </p:txBody>
      </p:sp>
    </p:spTree>
    <p:extLst>
      <p:ext uri="{BB962C8B-B14F-4D97-AF65-F5344CB8AC3E}">
        <p14:creationId xmlns:p14="http://schemas.microsoft.com/office/powerpoint/2010/main" val="216018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dirty="0">
                <a:latin typeface="Arial" panose="020B0604020202020204" pitchFamily="34" charset="0"/>
                <a:cs typeface="Arial" panose="020B0604020202020204" pitchFamily="34" charset="0"/>
              </a:rPr>
              <a:t>What opportunities are lost?  </a:t>
            </a:r>
            <a:r>
              <a:rPr lang="en-AU" sz="1200" i="0" dirty="0">
                <a:latin typeface="Arial" panose="020B0604020202020204" pitchFamily="34" charset="0"/>
                <a:cs typeface="Arial" panose="020B0604020202020204" pitchFamily="34" charset="0"/>
              </a:rPr>
              <a:t>Could be connecting with family, putting affairs in order, what 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dirty="0">
                <a:latin typeface="Arial" panose="020B0604020202020204" pitchFamily="34" charset="0"/>
                <a:cs typeface="Arial" panose="020B0604020202020204" pitchFamily="34" charset="0"/>
              </a:rPr>
              <a:t>Too late to facilitate what matters to the patient? Are we informing patients during</a:t>
            </a:r>
            <a:r>
              <a:rPr lang="en-AU" sz="1200" i="1" baseline="0" dirty="0">
                <a:latin typeface="Arial" panose="020B0604020202020204" pitchFamily="34" charset="0"/>
                <a:cs typeface="Arial" panose="020B0604020202020204" pitchFamily="34" charset="0"/>
              </a:rPr>
              <a:t> their last admission?</a:t>
            </a:r>
            <a:endParaRPr lang="en-AU" sz="1200" i="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CC7E12A-F116-4107-A083-9D11629A76BF}" type="slidenum">
              <a:rPr lang="en-AU" smtClean="0"/>
              <a:t>14</a:t>
            </a:fld>
            <a:endParaRPr lang="en-AU"/>
          </a:p>
        </p:txBody>
      </p:sp>
    </p:spTree>
    <p:extLst>
      <p:ext uri="{BB962C8B-B14F-4D97-AF65-F5344CB8AC3E}">
        <p14:creationId xmlns:p14="http://schemas.microsoft.com/office/powerpoint/2010/main" val="275041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Which one would you choose? </a:t>
            </a:r>
          </a:p>
          <a:p>
            <a:endParaRPr lang="en-AU" dirty="0"/>
          </a:p>
        </p:txBody>
      </p:sp>
      <p:sp>
        <p:nvSpPr>
          <p:cNvPr id="4" name="Slide Number Placeholder 3"/>
          <p:cNvSpPr>
            <a:spLocks noGrp="1"/>
          </p:cNvSpPr>
          <p:nvPr>
            <p:ph type="sldNum" sz="quarter" idx="5"/>
          </p:nvPr>
        </p:nvSpPr>
        <p:spPr/>
        <p:txBody>
          <a:bodyPr/>
          <a:lstStyle/>
          <a:p>
            <a:fld id="{4CC7E12A-F116-4107-A083-9D11629A76BF}" type="slidenum">
              <a:rPr lang="en-AU" smtClean="0"/>
              <a:t>15</a:t>
            </a:fld>
            <a:endParaRPr lang="en-AU"/>
          </a:p>
        </p:txBody>
      </p:sp>
    </p:spTree>
    <p:extLst>
      <p:ext uri="{BB962C8B-B14F-4D97-AF65-F5344CB8AC3E}">
        <p14:creationId xmlns:p14="http://schemas.microsoft.com/office/powerpoint/2010/main" val="149778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21"/>
            <a:ext cx="6858000" cy="238772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224"/>
            <a:ext cx="6858000" cy="16558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44"/>
            <a:ext cx="7886700" cy="581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26"/>
            <a:ext cx="7886700" cy="285288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700"/>
            <a:ext cx="7886700"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719"/>
            <a:ext cx="38862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719"/>
            <a:ext cx="38862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44"/>
            <a:ext cx="7886700" cy="1325631"/>
          </a:xfrm>
        </p:spPr>
        <p:txBody>
          <a:bodyPr/>
          <a:lstStyle/>
          <a:p>
            <a:r>
              <a:rPr lang="en-US"/>
              <a:t>Click to edit Master title style</a:t>
            </a:r>
          </a:p>
        </p:txBody>
      </p:sp>
      <p:sp>
        <p:nvSpPr>
          <p:cNvPr id="3" name="Text Placeholder 2"/>
          <p:cNvSpPr>
            <a:spLocks noGrp="1"/>
          </p:cNvSpPr>
          <p:nvPr>
            <p:ph type="body" idx="1"/>
          </p:nvPr>
        </p:nvSpPr>
        <p:spPr>
          <a:xfrm>
            <a:off x="629841" y="1681250"/>
            <a:ext cx="3868340"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05204"/>
            <a:ext cx="3868340"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250"/>
            <a:ext cx="3887391"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204"/>
            <a:ext cx="3887391"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24"/>
            <a:ext cx="2949178" cy="160028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76"/>
            <a:ext cx="4629150" cy="48738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en-US"/>
          </a:p>
        </p:txBody>
      </p:sp>
      <p:sp>
        <p:nvSpPr>
          <p:cNvPr id="4" name="Text Placeholder 3"/>
          <p:cNvSpPr>
            <a:spLocks noGrp="1"/>
          </p:cNvSpPr>
          <p:nvPr>
            <p:ph type="body" sz="half" idx="2"/>
          </p:nvPr>
        </p:nvSpPr>
        <p:spPr>
          <a:xfrm>
            <a:off x="629841" y="2057506"/>
            <a:ext cx="2949178" cy="38117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44"/>
            <a:ext cx="1971675" cy="5812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44"/>
            <a:ext cx="5800725" cy="5812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44"/>
            <a:ext cx="7886700" cy="13256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719"/>
            <a:ext cx="7886700" cy="435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678"/>
            <a:ext cx="205740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11/16/2022</a:t>
            </a:fld>
            <a:endParaRPr lang="en-US"/>
          </a:p>
        </p:txBody>
      </p:sp>
      <p:sp>
        <p:nvSpPr>
          <p:cNvPr id="5" name="Footer Placeholder 4"/>
          <p:cNvSpPr>
            <a:spLocks noGrp="1"/>
          </p:cNvSpPr>
          <p:nvPr>
            <p:ph type="ftr" sz="quarter" idx="3"/>
          </p:nvPr>
        </p:nvSpPr>
        <p:spPr>
          <a:xfrm>
            <a:off x="3028950" y="6356678"/>
            <a:ext cx="3086100"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678"/>
            <a:ext cx="205740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1.health.nsw.gov.au/pds/ActivePDSDocuments/GL2005_057.pdf"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www.aci.health.nsw.gov.au/__data/assets/pdf_file/0005/289094/ACI_FactsOfDeath_Report_F3-LR.pdf"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hyperlink" Target="http://dyingtotalk.org.au/"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doi.org/10.1111/jocn.1390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endoflifeessentials.com.au/tabid/5126/Default.aspx"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dyingtotalk.org.au/" TargetMode="External"/><Relationship Id="rId5" Type="http://schemas.openxmlformats.org/officeDocument/2006/relationships/image" Target="../media/image8.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rand.org/pubs/white_papers/WP137.html" TargetMode="External"/><Relationship Id="rId5" Type="http://schemas.openxmlformats.org/officeDocument/2006/relationships/image" Target="../media/image9.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EOLOlogolarge2-01.jpgnew template_EOLOlogolarge2-01"/>
          <p:cNvPicPr>
            <a:picLocks noGrp="1" noChangeAspect="1"/>
          </p:cNvPicPr>
          <p:nvPr>
            <p:ph idx="1"/>
          </p:nvPr>
        </p:nvPicPr>
        <p:blipFill>
          <a:blip r:embed="rId2"/>
          <a:srcRect/>
          <a:stretch>
            <a:fillRect/>
          </a:stretch>
        </p:blipFill>
        <p:spPr>
          <a:xfrm>
            <a:off x="0" y="-18415"/>
            <a:ext cx="9147810" cy="6876415"/>
          </a:xfrm>
          <a:prstGeom prst="rect">
            <a:avLst/>
          </a:prstGeom>
        </p:spPr>
      </p:pic>
      <p:sp>
        <p:nvSpPr>
          <p:cNvPr id="2" name="Title 1"/>
          <p:cNvSpPr>
            <a:spLocks noGrp="1"/>
          </p:cNvSpPr>
          <p:nvPr>
            <p:ph type="title"/>
          </p:nvPr>
        </p:nvSpPr>
        <p:spPr>
          <a:xfrm>
            <a:off x="576399" y="2570046"/>
            <a:ext cx="7886700" cy="1325631"/>
          </a:xfrm>
        </p:spPr>
        <p:txBody>
          <a:bodyPr/>
          <a:lstStyle/>
          <a:p>
            <a:r>
              <a:rPr lang="en-US" b="1" dirty="0" err="1">
                <a:solidFill>
                  <a:srgbClr val="209ACC"/>
                </a:solidFill>
              </a:rPr>
              <a:t>Recognising</a:t>
            </a:r>
            <a:r>
              <a:rPr lang="en-US" b="1" dirty="0">
                <a:solidFill>
                  <a:srgbClr val="209ACC"/>
                </a:solidFill>
              </a:rPr>
              <a:t> Dying</a:t>
            </a:r>
          </a:p>
        </p:txBody>
      </p:sp>
      <p:pic>
        <p:nvPicPr>
          <p:cNvPr id="6" name="Picture 5">
            <a:extLst>
              <a:ext uri="{FF2B5EF4-FFF2-40B4-BE49-F238E27FC236}">
                <a16:creationId xmlns:a16="http://schemas.microsoft.com/office/drawing/2014/main" id="{BC87C2F4-F4BB-4599-ACD7-F874CE9F3A35}"/>
              </a:ext>
            </a:extLst>
          </p:cNvPr>
          <p:cNvPicPr>
            <a:picLocks noChangeAspect="1"/>
          </p:cNvPicPr>
          <p:nvPr/>
        </p:nvPicPr>
        <p:blipFill>
          <a:blip r:embed="rId3"/>
          <a:stretch>
            <a:fillRect/>
          </a:stretch>
        </p:blipFill>
        <p:spPr>
          <a:xfrm>
            <a:off x="7246892" y="6145663"/>
            <a:ext cx="1505222" cy="542928"/>
          </a:xfrm>
          <a:prstGeom prst="rect">
            <a:avLst/>
          </a:prstGeom>
        </p:spPr>
      </p:pic>
      <p:sp>
        <p:nvSpPr>
          <p:cNvPr id="7" name="TextBox 6">
            <a:extLst>
              <a:ext uri="{FF2B5EF4-FFF2-40B4-BE49-F238E27FC236}">
                <a16:creationId xmlns:a16="http://schemas.microsoft.com/office/drawing/2014/main" id="{B35AE376-6ACB-47C1-9D8C-A3A8D7A205C8}"/>
              </a:ext>
            </a:extLst>
          </p:cNvPr>
          <p:cNvSpPr txBox="1"/>
          <p:nvPr/>
        </p:nvSpPr>
        <p:spPr>
          <a:xfrm>
            <a:off x="2333897" y="6487886"/>
            <a:ext cx="6400800" cy="246221"/>
          </a:xfrm>
          <a:prstGeom prst="rect">
            <a:avLst/>
          </a:prstGeom>
          <a:noFill/>
        </p:spPr>
        <p:txBody>
          <a:bodyPr wrap="square" rtlCol="0">
            <a:spAutoFit/>
          </a:bodyPr>
          <a:lstStyle/>
          <a:p>
            <a:r>
              <a:rPr lang="en-AU" sz="1000" b="1" dirty="0"/>
              <a:t>EOLE is funded by the Australian Government Department of Health and Aged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pic>
        <p:nvPicPr>
          <p:cNvPr id="9" name="Picture 8">
            <a:extLst>
              <a:ext uri="{FF2B5EF4-FFF2-40B4-BE49-F238E27FC236}">
                <a16:creationId xmlns:a16="http://schemas.microsoft.com/office/drawing/2014/main" id="{675EF554-F260-4C3E-8547-E48F0362F0C7}"/>
              </a:ext>
            </a:extLst>
          </p:cNvPr>
          <p:cNvPicPr>
            <a:picLocks noChangeAspect="1"/>
          </p:cNvPicPr>
          <p:nvPr/>
        </p:nvPicPr>
        <p:blipFill>
          <a:blip r:embed="rId5"/>
          <a:stretch>
            <a:fillRect/>
          </a:stretch>
        </p:blipFill>
        <p:spPr>
          <a:xfrm>
            <a:off x="2209215" y="1485315"/>
            <a:ext cx="4706520" cy="4706520"/>
          </a:xfrm>
          <a:prstGeom prst="rect">
            <a:avLst/>
          </a:prstGeom>
        </p:spPr>
      </p:pic>
    </p:spTree>
    <p:extLst>
      <p:ext uri="{BB962C8B-B14F-4D97-AF65-F5344CB8AC3E}">
        <p14:creationId xmlns:p14="http://schemas.microsoft.com/office/powerpoint/2010/main" val="143635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3"/>
          <a:srcRect/>
          <a:stretch>
            <a:fillRect/>
          </a:stretch>
        </p:blipFill>
        <p:spPr>
          <a:xfrm>
            <a:off x="0" y="0"/>
            <a:ext cx="9124315" cy="6861175"/>
          </a:xfrm>
          <a:prstGeom prst="rect">
            <a:avLst/>
          </a:prstGeom>
        </p:spPr>
      </p:pic>
      <p:pic>
        <p:nvPicPr>
          <p:cNvPr id="2" name="Picture 1">
            <a:extLst>
              <a:ext uri="{FF2B5EF4-FFF2-40B4-BE49-F238E27FC236}">
                <a16:creationId xmlns:a16="http://schemas.microsoft.com/office/drawing/2014/main" id="{1FE8323A-032E-4700-908F-8CA7DEED49EF}"/>
              </a:ext>
            </a:extLst>
          </p:cNvPr>
          <p:cNvPicPr>
            <a:picLocks noChangeAspect="1"/>
          </p:cNvPicPr>
          <p:nvPr/>
        </p:nvPicPr>
        <p:blipFill>
          <a:blip r:embed="rId4"/>
          <a:stretch>
            <a:fillRect/>
          </a:stretch>
        </p:blipFill>
        <p:spPr>
          <a:xfrm>
            <a:off x="2269387" y="1273703"/>
            <a:ext cx="4960088" cy="4965783"/>
          </a:xfrm>
          <a:prstGeom prst="rect">
            <a:avLst/>
          </a:prstGeom>
        </p:spPr>
      </p:pic>
      <p:sp>
        <p:nvSpPr>
          <p:cNvPr id="3" name="TextBox 2">
            <a:extLst>
              <a:ext uri="{FF2B5EF4-FFF2-40B4-BE49-F238E27FC236}">
                <a16:creationId xmlns:a16="http://schemas.microsoft.com/office/drawing/2014/main" id="{BF866D29-318B-412B-88BB-78E2DAF8CA78}"/>
              </a:ext>
            </a:extLst>
          </p:cNvPr>
          <p:cNvSpPr txBox="1"/>
          <p:nvPr/>
        </p:nvSpPr>
        <p:spPr>
          <a:xfrm>
            <a:off x="2200275" y="6457890"/>
            <a:ext cx="6696075" cy="400110"/>
          </a:xfrm>
          <a:prstGeom prst="rect">
            <a:avLst/>
          </a:prstGeom>
          <a:noFill/>
        </p:spPr>
        <p:txBody>
          <a:bodyPr wrap="square" rtlCol="0">
            <a:spAutoFit/>
          </a:bodyPr>
          <a:lstStyle/>
          <a:p>
            <a:r>
              <a:rPr lang="en-US" sz="1000"/>
              <a:t>New South Wales Department of Health. </a:t>
            </a:r>
            <a:r>
              <a:rPr lang="en-US" sz="1000" u="sng">
                <a:hlinkClick r:id="rId5"/>
              </a:rPr>
              <a:t>Guidelines for end-of life care and decision-making (163KB pdf). </a:t>
            </a:r>
            <a:r>
              <a:rPr lang="en-US" sz="1000"/>
              <a:t>Gladesville (NSW): NSW Department of Health; 2005 Mar.</a:t>
            </a:r>
            <a:endParaRPr lang="en-AU" sz="1000" dirty="0"/>
          </a:p>
        </p:txBody>
      </p:sp>
    </p:spTree>
    <p:extLst>
      <p:ext uri="{BB962C8B-B14F-4D97-AF65-F5344CB8AC3E}">
        <p14:creationId xmlns:p14="http://schemas.microsoft.com/office/powerpoint/2010/main" val="149623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pic>
        <p:nvPicPr>
          <p:cNvPr id="11" name="Picture 10">
            <a:extLst>
              <a:ext uri="{FF2B5EF4-FFF2-40B4-BE49-F238E27FC236}">
                <a16:creationId xmlns:a16="http://schemas.microsoft.com/office/drawing/2014/main" id="{38840E06-6338-4A0D-B6E4-ABFB57891E47}"/>
              </a:ext>
            </a:extLst>
          </p:cNvPr>
          <p:cNvPicPr>
            <a:picLocks noChangeAspect="1"/>
          </p:cNvPicPr>
          <p:nvPr/>
        </p:nvPicPr>
        <p:blipFill>
          <a:blip r:embed="rId4"/>
          <a:stretch>
            <a:fillRect/>
          </a:stretch>
        </p:blipFill>
        <p:spPr>
          <a:xfrm>
            <a:off x="1901341" y="1171574"/>
            <a:ext cx="5185260" cy="5185260"/>
          </a:xfrm>
          <a:prstGeom prst="rect">
            <a:avLst/>
          </a:prstGeom>
        </p:spPr>
      </p:pic>
      <p:sp>
        <p:nvSpPr>
          <p:cNvPr id="12" name="TextBox 11">
            <a:extLst>
              <a:ext uri="{FF2B5EF4-FFF2-40B4-BE49-F238E27FC236}">
                <a16:creationId xmlns:a16="http://schemas.microsoft.com/office/drawing/2014/main" id="{5ADDBEC0-169E-4731-B320-0B3886AAC1C3}"/>
              </a:ext>
            </a:extLst>
          </p:cNvPr>
          <p:cNvSpPr txBox="1"/>
          <p:nvPr/>
        </p:nvSpPr>
        <p:spPr>
          <a:xfrm>
            <a:off x="1581151" y="6457890"/>
            <a:ext cx="5676900" cy="400110"/>
          </a:xfrm>
          <a:prstGeom prst="rect">
            <a:avLst/>
          </a:prstGeom>
          <a:noFill/>
        </p:spPr>
        <p:txBody>
          <a:bodyPr wrap="square" rtlCol="0">
            <a:spAutoFit/>
          </a:bodyPr>
          <a:lstStyle/>
          <a:p>
            <a:r>
              <a:rPr lang="en-US" sz="1000" dirty="0"/>
              <a:t>Agency for Clinical Innovation (ACI). </a:t>
            </a:r>
            <a:r>
              <a:rPr lang="en-US" sz="1000" u="sng" dirty="0">
                <a:hlinkClick r:id="rId5"/>
              </a:rPr>
              <a:t>Fact of Death Analysis 2011/12 – Use of NSW public hospital services in the last year of life by NSW residents (720KB pdf).</a:t>
            </a:r>
            <a:r>
              <a:rPr lang="en-US" sz="1000" dirty="0"/>
              <a:t> Chatswood (NSW) ACI;2015 Sep. </a:t>
            </a:r>
            <a:endParaRPr lang="en-AU" sz="1000" dirty="0"/>
          </a:p>
        </p:txBody>
      </p:sp>
    </p:spTree>
    <p:extLst>
      <p:ext uri="{BB962C8B-B14F-4D97-AF65-F5344CB8AC3E}">
        <p14:creationId xmlns:p14="http://schemas.microsoft.com/office/powerpoint/2010/main" val="10149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296091" y="920768"/>
            <a:ext cx="8717279"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209ACC"/>
                </a:solidFill>
              </a:rPr>
              <a:t>End-of-Life Care</a:t>
            </a:r>
          </a:p>
        </p:txBody>
      </p:sp>
      <p:sp>
        <p:nvSpPr>
          <p:cNvPr id="6" name="Text Placeholder 2">
            <a:extLst>
              <a:ext uri="{FF2B5EF4-FFF2-40B4-BE49-F238E27FC236}">
                <a16:creationId xmlns:a16="http://schemas.microsoft.com/office/drawing/2014/main" id="{D2B444C8-D323-4B4C-8E8D-5484DAD7F796}"/>
              </a:ext>
            </a:extLst>
          </p:cNvPr>
          <p:cNvSpPr txBox="1">
            <a:spLocks/>
          </p:cNvSpPr>
          <p:nvPr/>
        </p:nvSpPr>
        <p:spPr>
          <a:xfrm>
            <a:off x="609600" y="2157869"/>
            <a:ext cx="7810499" cy="35857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just">
              <a:lnSpc>
                <a:spcPct val="150000"/>
              </a:lnSpc>
            </a:pPr>
            <a:r>
              <a:rPr lang="en-AU" sz="2400" dirty="0"/>
              <a:t>Challenging -  health care professionals may be initiating discussions with patients who have never spoken to anyone about their end of life wishes</a:t>
            </a:r>
          </a:p>
          <a:p>
            <a:pPr algn="just">
              <a:lnSpc>
                <a:spcPct val="150000"/>
              </a:lnSpc>
            </a:pPr>
            <a:r>
              <a:rPr lang="en-AU" sz="2400" dirty="0"/>
              <a:t>Limited undergraduate preparation and limited post graduate for </a:t>
            </a:r>
            <a:r>
              <a:rPr lang="en-AU" sz="2400" dirty="0" err="1"/>
              <a:t>end-of-life</a:t>
            </a:r>
            <a:r>
              <a:rPr lang="en-AU" sz="2400" dirty="0"/>
              <a:t> care in acute care settings</a:t>
            </a:r>
            <a:r>
              <a:rPr lang="en-AU" sz="2400" baseline="30000" dirty="0"/>
              <a:t>5</a:t>
            </a:r>
            <a:endParaRPr lang="en-AU" sz="2100" dirty="0">
              <a:solidFill>
                <a:srgbClr val="186487"/>
              </a:solidFill>
            </a:endParaRPr>
          </a:p>
          <a:p>
            <a:endParaRPr lang="en-AU" sz="2100" dirty="0">
              <a:solidFill>
                <a:srgbClr val="186487"/>
              </a:solidFill>
            </a:endParaRPr>
          </a:p>
        </p:txBody>
      </p:sp>
    </p:spTree>
    <p:extLst>
      <p:ext uri="{BB962C8B-B14F-4D97-AF65-F5344CB8AC3E}">
        <p14:creationId xmlns:p14="http://schemas.microsoft.com/office/powerpoint/2010/main" val="126966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sp>
        <p:nvSpPr>
          <p:cNvPr id="2" name="Title 1"/>
          <p:cNvSpPr>
            <a:spLocks noGrp="1"/>
          </p:cNvSpPr>
          <p:nvPr>
            <p:ph type="title"/>
          </p:nvPr>
        </p:nvSpPr>
        <p:spPr>
          <a:xfrm>
            <a:off x="689609" y="938186"/>
            <a:ext cx="8132173" cy="1325631"/>
          </a:xfrm>
        </p:spPr>
        <p:txBody>
          <a:bodyPr/>
          <a:lstStyle/>
          <a:p>
            <a:r>
              <a:rPr lang="en-US" dirty="0">
                <a:solidFill>
                  <a:srgbClr val="209ACC"/>
                </a:solidFill>
              </a:rPr>
              <a:t>Think about</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6" name="Text Placeholder 2">
            <a:extLst>
              <a:ext uri="{FF2B5EF4-FFF2-40B4-BE49-F238E27FC236}">
                <a16:creationId xmlns:a16="http://schemas.microsoft.com/office/drawing/2014/main" id="{AD617C05-AB0F-46EA-B761-22E3872E1784}"/>
              </a:ext>
            </a:extLst>
          </p:cNvPr>
          <p:cNvSpPr txBox="1">
            <a:spLocks/>
          </p:cNvSpPr>
          <p:nvPr/>
        </p:nvSpPr>
        <p:spPr>
          <a:xfrm>
            <a:off x="619125" y="2055607"/>
            <a:ext cx="8001000" cy="40364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just">
              <a:lnSpc>
                <a:spcPct val="150000"/>
              </a:lnSpc>
            </a:pPr>
            <a:r>
              <a:rPr lang="en-AU" sz="2400" dirty="0">
                <a:cs typeface="Arial" panose="020B0604020202020204" pitchFamily="34" charset="0"/>
              </a:rPr>
              <a:t>Do we inform patients?  </a:t>
            </a:r>
            <a:r>
              <a:rPr lang="en-AU" sz="2400" i="1" dirty="0">
                <a:solidFill>
                  <a:srgbClr val="209ACC"/>
                </a:solidFill>
                <a:cs typeface="Arial" panose="020B0604020202020204" pitchFamily="34" charset="0"/>
              </a:rPr>
              <a:t>What opportunities are lost?  </a:t>
            </a:r>
            <a:endParaRPr lang="en-AU" sz="2400" dirty="0">
              <a:solidFill>
                <a:srgbClr val="209ACC"/>
              </a:solidFill>
              <a:cs typeface="Arial" panose="020B0604020202020204" pitchFamily="34" charset="0"/>
            </a:endParaRPr>
          </a:p>
          <a:p>
            <a:pPr algn="just">
              <a:lnSpc>
                <a:spcPct val="150000"/>
              </a:lnSpc>
            </a:pPr>
            <a:r>
              <a:rPr lang="en-AU" sz="2400" dirty="0">
                <a:cs typeface="Arial" panose="020B0604020202020204" pitchFamily="34" charset="0"/>
              </a:rPr>
              <a:t>When do we inform patients and families? </a:t>
            </a:r>
            <a:r>
              <a:rPr lang="en-AU" sz="2400" dirty="0">
                <a:solidFill>
                  <a:srgbClr val="209ACC"/>
                </a:solidFill>
                <a:cs typeface="Arial" panose="020B0604020202020204" pitchFamily="34" charset="0"/>
              </a:rPr>
              <a:t> </a:t>
            </a:r>
            <a:r>
              <a:rPr lang="en-AU" sz="2400" i="1" dirty="0">
                <a:solidFill>
                  <a:srgbClr val="209ACC"/>
                </a:solidFill>
                <a:cs typeface="Arial" panose="020B0604020202020204" pitchFamily="34" charset="0"/>
              </a:rPr>
              <a:t>Too late to facilitate what matters to the patient?</a:t>
            </a:r>
            <a:endParaRPr lang="en-AU" sz="2400" dirty="0">
              <a:solidFill>
                <a:srgbClr val="209ACC"/>
              </a:solidFill>
              <a:cs typeface="Arial" panose="020B0604020202020204" pitchFamily="34" charset="0"/>
            </a:endParaRPr>
          </a:p>
          <a:p>
            <a:pPr algn="just">
              <a:lnSpc>
                <a:spcPct val="150000"/>
              </a:lnSpc>
            </a:pPr>
            <a:r>
              <a:rPr lang="en-AU" sz="2400" dirty="0">
                <a:cs typeface="Arial" panose="020B0604020202020204" pitchFamily="34" charset="0"/>
              </a:rPr>
              <a:t>How do we inform patients and families?  </a:t>
            </a:r>
            <a:r>
              <a:rPr lang="en-AU" sz="2400" i="1" dirty="0">
                <a:solidFill>
                  <a:srgbClr val="209ACC"/>
                </a:solidFill>
                <a:cs typeface="Arial" panose="020B0604020202020204" pitchFamily="34" charset="0"/>
              </a:rPr>
              <a:t>Compassionately </a:t>
            </a:r>
            <a:r>
              <a:rPr lang="en-AU" sz="2400" b="1" i="1" dirty="0">
                <a:solidFill>
                  <a:srgbClr val="209ACC"/>
                </a:solidFill>
                <a:cs typeface="Arial" panose="020B0604020202020204" pitchFamily="34" charset="0"/>
              </a:rPr>
              <a:t>or </a:t>
            </a:r>
            <a:r>
              <a:rPr lang="en-AU" sz="2400" i="1" dirty="0">
                <a:solidFill>
                  <a:srgbClr val="209ACC"/>
                </a:solidFill>
                <a:cs typeface="Arial" panose="020B0604020202020204" pitchFamily="34" charset="0"/>
              </a:rPr>
              <a:t>‘there is nothing more we can do’ or ‘would you wish to be resuscitated?’</a:t>
            </a:r>
            <a:endParaRPr lang="en-AU" sz="2400" dirty="0">
              <a:solidFill>
                <a:srgbClr val="209ACC"/>
              </a:solidFill>
              <a:cs typeface="Arial" panose="020B0604020202020204" pitchFamily="34" charset="0"/>
            </a:endParaRPr>
          </a:p>
        </p:txBody>
      </p:sp>
    </p:spTree>
    <p:extLst>
      <p:ext uri="{BB962C8B-B14F-4D97-AF65-F5344CB8AC3E}">
        <p14:creationId xmlns:p14="http://schemas.microsoft.com/office/powerpoint/2010/main" val="74073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3"/>
          <a:srcRect/>
          <a:stretch>
            <a:fillRect/>
          </a:stretch>
        </p:blipFill>
        <p:spPr>
          <a:xfrm>
            <a:off x="0" y="0"/>
            <a:ext cx="9124315" cy="6861175"/>
          </a:xfrm>
          <a:prstGeom prst="rect">
            <a:avLst/>
          </a:prstGeom>
        </p:spPr>
      </p:pic>
      <p:pic>
        <p:nvPicPr>
          <p:cNvPr id="2" name="Picture 1">
            <a:extLst>
              <a:ext uri="{FF2B5EF4-FFF2-40B4-BE49-F238E27FC236}">
                <a16:creationId xmlns:a16="http://schemas.microsoft.com/office/drawing/2014/main" id="{2B2CA73F-3F42-4326-A35F-C5C093B72574}"/>
              </a:ext>
            </a:extLst>
          </p:cNvPr>
          <p:cNvPicPr>
            <a:picLocks noChangeAspect="1"/>
          </p:cNvPicPr>
          <p:nvPr/>
        </p:nvPicPr>
        <p:blipFill rotWithShape="1">
          <a:blip r:embed="rId4"/>
          <a:srcRect l="1613" t="3569" r="1860" b="5600"/>
          <a:stretch/>
        </p:blipFill>
        <p:spPr>
          <a:xfrm>
            <a:off x="238125" y="1695450"/>
            <a:ext cx="8801100" cy="3552825"/>
          </a:xfrm>
          <a:prstGeom prst="rect">
            <a:avLst/>
          </a:prstGeom>
        </p:spPr>
      </p:pic>
    </p:spTree>
    <p:extLst>
      <p:ext uri="{BB962C8B-B14F-4D97-AF65-F5344CB8AC3E}">
        <p14:creationId xmlns:p14="http://schemas.microsoft.com/office/powerpoint/2010/main" val="1667451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5" name="Title 1">
            <a:extLst>
              <a:ext uri="{FF2B5EF4-FFF2-40B4-BE49-F238E27FC236}">
                <a16:creationId xmlns:a16="http://schemas.microsoft.com/office/drawing/2014/main" id="{59BC5331-D9CE-4BBC-86C2-1618AED8F9C9}"/>
              </a:ext>
            </a:extLst>
          </p:cNvPr>
          <p:cNvSpPr>
            <a:spLocks noGrp="1"/>
          </p:cNvSpPr>
          <p:nvPr>
            <p:ph type="title"/>
          </p:nvPr>
        </p:nvSpPr>
        <p:spPr>
          <a:xfrm>
            <a:off x="689609" y="938186"/>
            <a:ext cx="8132173" cy="1325631"/>
          </a:xfrm>
        </p:spPr>
        <p:txBody>
          <a:bodyPr/>
          <a:lstStyle/>
          <a:p>
            <a:r>
              <a:rPr lang="en-AU" sz="4400" dirty="0">
                <a:solidFill>
                  <a:srgbClr val="209ACC"/>
                </a:solidFill>
                <a:latin typeface="+mn-lt"/>
              </a:rPr>
              <a:t>Your skill set</a:t>
            </a:r>
            <a:r>
              <a:rPr lang="en-AU" sz="4400" baseline="30000" dirty="0">
                <a:solidFill>
                  <a:srgbClr val="209ACC"/>
                </a:solidFill>
                <a:latin typeface="+mn-lt"/>
                <a:cs typeface="Arial" panose="020B0604020202020204" pitchFamily="34" charset="0"/>
              </a:rPr>
              <a:t>7 </a:t>
            </a:r>
            <a:r>
              <a:rPr lang="en-AU" sz="4400" dirty="0">
                <a:solidFill>
                  <a:srgbClr val="209ACC"/>
                </a:solidFill>
                <a:latin typeface="+mn-lt"/>
                <a:cs typeface="Arial" panose="020B0604020202020204" pitchFamily="34" charset="0"/>
              </a:rPr>
              <a:t>in </a:t>
            </a:r>
            <a:r>
              <a:rPr lang="en-AU" sz="4400" dirty="0" err="1">
                <a:solidFill>
                  <a:srgbClr val="209ACC"/>
                </a:solidFill>
                <a:latin typeface="+mn-lt"/>
                <a:cs typeface="Arial" panose="020B0604020202020204" pitchFamily="34" charset="0"/>
              </a:rPr>
              <a:t>end-of-life</a:t>
            </a:r>
            <a:r>
              <a:rPr lang="en-AU" sz="4400" dirty="0">
                <a:solidFill>
                  <a:srgbClr val="209ACC"/>
                </a:solidFill>
                <a:latin typeface="+mn-lt"/>
                <a:cs typeface="Arial" panose="020B0604020202020204" pitchFamily="34" charset="0"/>
              </a:rPr>
              <a:t> care</a:t>
            </a:r>
            <a:endParaRPr lang="en-US" dirty="0">
              <a:solidFill>
                <a:srgbClr val="209ACC"/>
              </a:solidFill>
            </a:endParaRPr>
          </a:p>
        </p:txBody>
      </p:sp>
      <p:sp>
        <p:nvSpPr>
          <p:cNvPr id="6" name="Text Placeholder 2">
            <a:extLst>
              <a:ext uri="{FF2B5EF4-FFF2-40B4-BE49-F238E27FC236}">
                <a16:creationId xmlns:a16="http://schemas.microsoft.com/office/drawing/2014/main" id="{88B2F76A-4872-43A1-8D7D-E99C2C563856}"/>
              </a:ext>
            </a:extLst>
          </p:cNvPr>
          <p:cNvSpPr txBox="1">
            <a:spLocks/>
          </p:cNvSpPr>
          <p:nvPr/>
        </p:nvSpPr>
        <p:spPr>
          <a:xfrm>
            <a:off x="533400" y="2154286"/>
            <a:ext cx="8229600" cy="403642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pPr>
            <a:r>
              <a:rPr lang="en-AU" dirty="0">
                <a:solidFill>
                  <a:srgbClr val="209ACC"/>
                </a:solidFill>
                <a:cs typeface="Arial" panose="020B0604020202020204" pitchFamily="34" charset="0"/>
              </a:rPr>
              <a:t>Expanded tolerance for clinical ambiguity/uncertainty</a:t>
            </a:r>
          </a:p>
          <a:p>
            <a:pPr marL="571500" lvl="1" indent="-342900">
              <a:lnSpc>
                <a:spcPct val="150000"/>
              </a:lnSpc>
              <a:buFont typeface="Courier New" panose="02070309020205020404" pitchFamily="49" charset="0"/>
              <a:buChar char="o"/>
            </a:pPr>
            <a:r>
              <a:rPr lang="en-AU" sz="2800" dirty="0">
                <a:cs typeface="Arial" panose="020B0604020202020204" pitchFamily="34" charset="0"/>
              </a:rPr>
              <a:t>Prognosis for an individual is inexact</a:t>
            </a:r>
          </a:p>
          <a:p>
            <a:pPr marL="142875" indent="-257175">
              <a:lnSpc>
                <a:spcPct val="150000"/>
              </a:lnSpc>
              <a:buFont typeface="Arial" panose="020B0604020202020204" pitchFamily="34" charset="0"/>
              <a:buChar char="•"/>
            </a:pPr>
            <a:r>
              <a:rPr lang="en-AU" dirty="0">
                <a:solidFill>
                  <a:srgbClr val="209ACC"/>
                </a:solidFill>
                <a:cs typeface="Arial" panose="020B0604020202020204" pitchFamily="34" charset="0"/>
              </a:rPr>
              <a:t>Tolerate strong emotions</a:t>
            </a:r>
          </a:p>
          <a:p>
            <a:pPr marL="571500" lvl="1" indent="-342900">
              <a:lnSpc>
                <a:spcPct val="150000"/>
              </a:lnSpc>
              <a:buFont typeface="Courier New" panose="02070309020205020404" pitchFamily="49" charset="0"/>
              <a:buChar char="o"/>
            </a:pPr>
            <a:r>
              <a:rPr lang="en-AU" sz="2800" dirty="0">
                <a:cs typeface="Arial" panose="020B0604020202020204" pitchFamily="34" charset="0"/>
              </a:rPr>
              <a:t>Suffering, moral distress, sadness, grief and loss</a:t>
            </a:r>
          </a:p>
          <a:p>
            <a:pPr marL="142875" indent="-257175">
              <a:lnSpc>
                <a:spcPct val="150000"/>
              </a:lnSpc>
              <a:buFont typeface="Arial" panose="020B0604020202020204" pitchFamily="34" charset="0"/>
              <a:buChar char="•"/>
            </a:pPr>
            <a:r>
              <a:rPr lang="en-AU" dirty="0">
                <a:solidFill>
                  <a:srgbClr val="209ACC"/>
                </a:solidFill>
                <a:cs typeface="Arial" panose="020B0604020202020204" pitchFamily="34" charset="0"/>
              </a:rPr>
              <a:t>Accept complexity</a:t>
            </a:r>
          </a:p>
          <a:p>
            <a:pPr marL="571500" lvl="1" indent="-342900">
              <a:lnSpc>
                <a:spcPct val="150000"/>
              </a:lnSpc>
              <a:buFont typeface="Courier New" panose="02070309020205020404" pitchFamily="49" charset="0"/>
              <a:buChar char="o"/>
            </a:pPr>
            <a:r>
              <a:rPr lang="en-AU" sz="2800" dirty="0">
                <a:cs typeface="Arial" panose="020B0604020202020204" pitchFamily="34" charset="0"/>
              </a:rPr>
              <a:t>Physical, spiritual, emotional and social care needs are often complex</a:t>
            </a:r>
          </a:p>
          <a:p>
            <a:endParaRPr lang="en-AU" sz="1800" dirty="0"/>
          </a:p>
          <a:p>
            <a:endParaRPr lang="en-AU" sz="1800" dirty="0"/>
          </a:p>
          <a:p>
            <a:endParaRPr lang="en-AU" sz="1800" dirty="0"/>
          </a:p>
        </p:txBody>
      </p:sp>
    </p:spTree>
    <p:extLst>
      <p:ext uri="{BB962C8B-B14F-4D97-AF65-F5344CB8AC3E}">
        <p14:creationId xmlns:p14="http://schemas.microsoft.com/office/powerpoint/2010/main" val="67438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pic>
        <p:nvPicPr>
          <p:cNvPr id="8" name="Picture 7">
            <a:extLst>
              <a:ext uri="{FF2B5EF4-FFF2-40B4-BE49-F238E27FC236}">
                <a16:creationId xmlns:a16="http://schemas.microsoft.com/office/drawing/2014/main" id="{B08F43BA-5248-4250-A6A8-BCE2A5244C57}"/>
              </a:ext>
            </a:extLst>
          </p:cNvPr>
          <p:cNvPicPr>
            <a:picLocks noChangeAspect="1"/>
          </p:cNvPicPr>
          <p:nvPr/>
        </p:nvPicPr>
        <p:blipFill>
          <a:blip r:embed="rId4"/>
          <a:stretch>
            <a:fillRect/>
          </a:stretch>
        </p:blipFill>
        <p:spPr>
          <a:xfrm>
            <a:off x="107163" y="1752599"/>
            <a:ext cx="9061787" cy="4524375"/>
          </a:xfrm>
          <a:prstGeom prst="rect">
            <a:avLst/>
          </a:prstGeom>
        </p:spPr>
      </p:pic>
    </p:spTree>
    <p:extLst>
      <p:ext uri="{BB962C8B-B14F-4D97-AF65-F5344CB8AC3E}">
        <p14:creationId xmlns:p14="http://schemas.microsoft.com/office/powerpoint/2010/main" val="3703243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19685" y="0"/>
            <a:ext cx="9124315" cy="6861175"/>
          </a:xfrm>
          <a:prstGeom prst="rect">
            <a:avLst/>
          </a:prstGeom>
        </p:spPr>
      </p:pic>
      <p:sp>
        <p:nvSpPr>
          <p:cNvPr id="3" name="Title 1">
            <a:extLst>
              <a:ext uri="{FF2B5EF4-FFF2-40B4-BE49-F238E27FC236}">
                <a16:creationId xmlns:a16="http://schemas.microsoft.com/office/drawing/2014/main" id="{3A563144-E0D8-4326-82AA-830AC51A6E1B}"/>
              </a:ext>
            </a:extLst>
          </p:cNvPr>
          <p:cNvSpPr>
            <a:spLocks noGrp="1"/>
          </p:cNvSpPr>
          <p:nvPr>
            <p:ph type="title"/>
          </p:nvPr>
        </p:nvSpPr>
        <p:spPr>
          <a:xfrm>
            <a:off x="689609" y="938186"/>
            <a:ext cx="8132173" cy="1325631"/>
          </a:xfrm>
        </p:spPr>
        <p:txBody>
          <a:bodyPr/>
          <a:lstStyle/>
          <a:p>
            <a:r>
              <a:rPr lang="en-AU" sz="4400" dirty="0">
                <a:solidFill>
                  <a:srgbClr val="209ACC"/>
                </a:solidFill>
                <a:latin typeface="+mn-lt"/>
              </a:rPr>
              <a:t>What can you do?</a:t>
            </a:r>
            <a:endParaRPr lang="en-US" dirty="0">
              <a:solidFill>
                <a:srgbClr val="209ACC"/>
              </a:solidFill>
            </a:endParaRPr>
          </a:p>
        </p:txBody>
      </p:sp>
      <p:sp>
        <p:nvSpPr>
          <p:cNvPr id="5" name="Text Placeholder 2">
            <a:extLst>
              <a:ext uri="{FF2B5EF4-FFF2-40B4-BE49-F238E27FC236}">
                <a16:creationId xmlns:a16="http://schemas.microsoft.com/office/drawing/2014/main" id="{75F2B9B3-E38F-4DAE-A453-0C36068CE9A9}"/>
              </a:ext>
            </a:extLst>
          </p:cNvPr>
          <p:cNvSpPr txBox="1">
            <a:spLocks/>
          </p:cNvSpPr>
          <p:nvPr/>
        </p:nvSpPr>
        <p:spPr>
          <a:xfrm>
            <a:off x="457200" y="2340907"/>
            <a:ext cx="8229600" cy="302731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AU" sz="5400" dirty="0"/>
              <a:t>Offer to discuss the future </a:t>
            </a:r>
          </a:p>
          <a:p>
            <a:endParaRPr lang="en-AU" sz="2000" i="1" dirty="0"/>
          </a:p>
          <a:p>
            <a:pPr marL="0" indent="0">
              <a:buNone/>
            </a:pPr>
            <a:r>
              <a:rPr lang="en-US" sz="2400" dirty="0">
                <a:solidFill>
                  <a:srgbClr val="209ACC"/>
                </a:solidFill>
              </a:rPr>
              <a:t>“</a:t>
            </a:r>
            <a:r>
              <a:rPr lang="en-US" sz="2400" i="1" dirty="0">
                <a:solidFill>
                  <a:srgbClr val="209ACC"/>
                </a:solidFill>
              </a:rPr>
              <a:t>Some people like to know everything that is going on with them and what may happen in the future, others prefer not to know too many details. What do you prefer?</a:t>
            </a:r>
            <a:r>
              <a:rPr lang="en-US" sz="2400" dirty="0">
                <a:solidFill>
                  <a:srgbClr val="209ACC"/>
                </a:solidFill>
              </a:rPr>
              <a:t>”</a:t>
            </a:r>
          </a:p>
          <a:p>
            <a:pPr marL="0" indent="0">
              <a:buNone/>
            </a:pPr>
            <a:endParaRPr lang="en-US" sz="2000" i="1" dirty="0"/>
          </a:p>
          <a:p>
            <a:pPr marL="0" indent="0">
              <a:buNone/>
            </a:pPr>
            <a:r>
              <a:rPr lang="en-US" sz="1100" dirty="0">
                <a:cs typeface="Arial" panose="020B0604020202020204" pitchFamily="34" charset="0"/>
              </a:rPr>
              <a:t>Clayton JM, Hancock KM, </a:t>
            </a:r>
            <a:r>
              <a:rPr lang="en-US" sz="1100" dirty="0" err="1">
                <a:cs typeface="Arial" panose="020B0604020202020204" pitchFamily="34" charset="0"/>
              </a:rPr>
              <a:t>Butow</a:t>
            </a:r>
            <a:r>
              <a:rPr lang="en-US" sz="1100" dirty="0">
                <a:cs typeface="Arial" panose="020B0604020202020204" pitchFamily="34" charset="0"/>
              </a:rPr>
              <a:t> PN, et al. Clinical practice guidelines for communicating prognosis and </a:t>
            </a:r>
            <a:r>
              <a:rPr lang="en-US" sz="1100" dirty="0" err="1">
                <a:cs typeface="Arial" panose="020B0604020202020204" pitchFamily="34" charset="0"/>
              </a:rPr>
              <a:t>end-of-life</a:t>
            </a:r>
            <a:r>
              <a:rPr lang="en-US" sz="1100" dirty="0">
                <a:cs typeface="Arial" panose="020B0604020202020204" pitchFamily="34" charset="0"/>
              </a:rPr>
              <a:t> issues with adults in the advanced stages of a life-limiting illness, and their caregivers. Med J Aust 2007; 286(12): S79-S108</a:t>
            </a:r>
            <a:endParaRPr lang="en-AU" sz="1100" i="1" dirty="0">
              <a:cs typeface="Arial" panose="020B0604020202020204" pitchFamily="34" charset="0"/>
            </a:endParaRPr>
          </a:p>
        </p:txBody>
      </p:sp>
    </p:spTree>
    <p:extLst>
      <p:ext uri="{BB962C8B-B14F-4D97-AF65-F5344CB8AC3E}">
        <p14:creationId xmlns:p14="http://schemas.microsoft.com/office/powerpoint/2010/main" val="2149474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sp>
        <p:nvSpPr>
          <p:cNvPr id="2" name="Title 1"/>
          <p:cNvSpPr>
            <a:spLocks noGrp="1"/>
          </p:cNvSpPr>
          <p:nvPr>
            <p:ph type="title"/>
          </p:nvPr>
        </p:nvSpPr>
        <p:spPr>
          <a:xfrm>
            <a:off x="672192" y="990438"/>
            <a:ext cx="8132173" cy="968991"/>
          </a:xfrm>
        </p:spPr>
        <p:txBody>
          <a:bodyPr/>
          <a:lstStyle/>
          <a:p>
            <a:r>
              <a:rPr lang="en-US" dirty="0">
                <a:solidFill>
                  <a:srgbClr val="209ACC"/>
                </a:solidFill>
              </a:rPr>
              <a:t>Adapt and Adopt</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10" name="Text Placeholder 2">
            <a:extLst>
              <a:ext uri="{FF2B5EF4-FFF2-40B4-BE49-F238E27FC236}">
                <a16:creationId xmlns:a16="http://schemas.microsoft.com/office/drawing/2014/main" id="{D9B3E664-9426-426D-99BD-C4BCB707ABD7}"/>
              </a:ext>
            </a:extLst>
          </p:cNvPr>
          <p:cNvSpPr txBox="1">
            <a:spLocks/>
          </p:cNvSpPr>
          <p:nvPr/>
        </p:nvSpPr>
        <p:spPr>
          <a:xfrm>
            <a:off x="375920" y="1838325"/>
            <a:ext cx="8596630" cy="442159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nSpc>
                <a:spcPct val="110000"/>
              </a:lnSpc>
              <a:buNone/>
            </a:pPr>
            <a:r>
              <a:rPr lang="en-AU" sz="1700" dirty="0"/>
              <a:t>“</a:t>
            </a:r>
            <a:r>
              <a:rPr lang="en-AU" sz="1700" i="1" dirty="0"/>
              <a:t>I know that often people expect doctors to know what is going to happen, but in truth we can often only take educated guesses and can often be quite wrong about what the future holds, and especially how long it is. What we can be sure about is . . . and what we don’t know for sure is . . .”</a:t>
            </a:r>
          </a:p>
          <a:p>
            <a:pPr>
              <a:lnSpc>
                <a:spcPct val="110000"/>
              </a:lnSpc>
            </a:pPr>
            <a:endParaRPr lang="en-AU" sz="1700" i="1" dirty="0"/>
          </a:p>
          <a:p>
            <a:pPr marL="0" indent="0">
              <a:lnSpc>
                <a:spcPct val="110000"/>
              </a:lnSpc>
              <a:buNone/>
            </a:pPr>
            <a:r>
              <a:rPr lang="en-AU" sz="1700" i="1" dirty="0"/>
              <a:t>“We’ve been talking about some treatments that are really not going to be effective now and that we don’t recommend you use. But there are a lot of other things we can still do to help and support you and make sure you are as comfortable as possible.”</a:t>
            </a:r>
          </a:p>
          <a:p>
            <a:pPr>
              <a:lnSpc>
                <a:spcPct val="110000"/>
              </a:lnSpc>
            </a:pPr>
            <a:endParaRPr lang="en-AU" sz="1700" i="1" dirty="0"/>
          </a:p>
          <a:p>
            <a:pPr marL="0" indent="0">
              <a:lnSpc>
                <a:spcPct val="110000"/>
              </a:lnSpc>
              <a:buNone/>
            </a:pPr>
            <a:r>
              <a:rPr lang="en-AU" sz="1700" i="1" dirty="0"/>
              <a:t>“What are your most important [hopes/expectations] about the future?” </a:t>
            </a:r>
          </a:p>
          <a:p>
            <a:pPr marL="0" indent="0">
              <a:lnSpc>
                <a:spcPct val="110000"/>
              </a:lnSpc>
              <a:buNone/>
            </a:pPr>
            <a:r>
              <a:rPr lang="en-AU" sz="1700" i="1" dirty="0"/>
              <a:t>“As you think about the future and that you may not have a very long time to live, what is most important to you? Are there any aspects of your life that you want to attend to?”</a:t>
            </a:r>
          </a:p>
          <a:p>
            <a:pPr>
              <a:lnSpc>
                <a:spcPct val="110000"/>
              </a:lnSpc>
            </a:pPr>
            <a:endParaRPr lang="en-AU" sz="1700" i="1" dirty="0"/>
          </a:p>
          <a:p>
            <a:pPr marL="0" indent="0">
              <a:lnSpc>
                <a:spcPct val="110000"/>
              </a:lnSpc>
              <a:buNone/>
            </a:pPr>
            <a:r>
              <a:rPr lang="en-AU" sz="1700" i="1" dirty="0"/>
              <a:t>“What are the things you most want to invest your time and energy in?” “What are the things you want to do in the time you have?” “Is there any particular event that you are looking forward to?”</a:t>
            </a:r>
          </a:p>
          <a:p>
            <a:endParaRPr lang="en-AU" sz="1400" dirty="0"/>
          </a:p>
          <a:p>
            <a:pPr marL="0" indent="0">
              <a:buNone/>
            </a:pPr>
            <a:r>
              <a:rPr lang="en-AU" sz="900" dirty="0"/>
              <a:t>Clayton JM, Hancock KM, </a:t>
            </a:r>
            <a:r>
              <a:rPr lang="en-AU" sz="900" dirty="0" err="1"/>
              <a:t>Butow</a:t>
            </a:r>
            <a:r>
              <a:rPr lang="en-AU" sz="900" dirty="0"/>
              <a:t> PN, et al. Clinical practice guidelines for communicating prognosis and </a:t>
            </a:r>
            <a:r>
              <a:rPr lang="en-AU" sz="900" dirty="0" err="1"/>
              <a:t>end-of-life</a:t>
            </a:r>
            <a:r>
              <a:rPr lang="en-AU" sz="900" dirty="0"/>
              <a:t> issues with adults in the advanced stages of a life-limiting illness, and their caregivers. Med J Aust 2007; 286(12): S79-S108. © Copyright 2007 The Medical Journal of Australia – reproduced with permission.</a:t>
            </a:r>
          </a:p>
        </p:txBody>
      </p:sp>
    </p:spTree>
    <p:extLst>
      <p:ext uri="{BB962C8B-B14F-4D97-AF65-F5344CB8AC3E}">
        <p14:creationId xmlns:p14="http://schemas.microsoft.com/office/powerpoint/2010/main" val="211362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37359" y="999146"/>
            <a:ext cx="7886700" cy="1325631"/>
          </a:xfrm>
        </p:spPr>
        <p:txBody>
          <a:bodyPr/>
          <a:lstStyle/>
          <a:p>
            <a:r>
              <a:rPr lang="en-US" dirty="0">
                <a:solidFill>
                  <a:srgbClr val="209ACC"/>
                </a:solidFill>
              </a:rPr>
              <a:t>Aims and Objectives</a:t>
            </a:r>
          </a:p>
        </p:txBody>
      </p:sp>
      <p:pic>
        <p:nvPicPr>
          <p:cNvPr id="7" name="Picture 6" descr="A picture containing company name&#10;&#10;Description automatically generated">
            <a:extLst>
              <a:ext uri="{FF2B5EF4-FFF2-40B4-BE49-F238E27FC236}">
                <a16:creationId xmlns:a16="http://schemas.microsoft.com/office/drawing/2014/main" id="{518CE964-0F1F-4BE2-B63A-74734F28C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8" name="Text Placeholder 2">
            <a:extLst>
              <a:ext uri="{FF2B5EF4-FFF2-40B4-BE49-F238E27FC236}">
                <a16:creationId xmlns:a16="http://schemas.microsoft.com/office/drawing/2014/main" id="{68FE6512-C460-4963-B88F-1AB0BC226825}"/>
              </a:ext>
            </a:extLst>
          </p:cNvPr>
          <p:cNvSpPr txBox="1">
            <a:spLocks/>
          </p:cNvSpPr>
          <p:nvPr/>
        </p:nvSpPr>
        <p:spPr>
          <a:xfrm>
            <a:off x="648789" y="2195923"/>
            <a:ext cx="8229600" cy="4036420"/>
          </a:xfrm>
          <a:prstGeom prst="rect">
            <a:avLst/>
          </a:prstGeo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defTabSz="342900">
              <a:lnSpc>
                <a:spcPct val="100000"/>
              </a:lnSpc>
              <a:spcBef>
                <a:spcPct val="20000"/>
              </a:spcBef>
              <a:buFont typeface="Arial"/>
              <a:buNone/>
              <a:defRPr/>
            </a:pPr>
            <a:r>
              <a:rPr lang="en-AU" sz="2000" dirty="0">
                <a:cs typeface="Arial"/>
              </a:rPr>
              <a:t>You’ll develop an understanding of the how to recognise the end of life.  </a:t>
            </a:r>
          </a:p>
          <a:p>
            <a:pPr marL="0" indent="0" defTabSz="342900">
              <a:lnSpc>
                <a:spcPct val="100000"/>
              </a:lnSpc>
              <a:spcBef>
                <a:spcPct val="20000"/>
              </a:spcBef>
              <a:buFont typeface="Arial"/>
              <a:buNone/>
              <a:defRPr/>
            </a:pPr>
            <a:endParaRPr lang="en-AU" sz="2000" dirty="0">
              <a:cs typeface="Arial"/>
            </a:endParaRPr>
          </a:p>
          <a:p>
            <a:pPr marL="0" indent="0" defTabSz="342900">
              <a:lnSpc>
                <a:spcPct val="100000"/>
              </a:lnSpc>
              <a:spcBef>
                <a:spcPct val="20000"/>
              </a:spcBef>
              <a:buFont typeface="Arial"/>
              <a:buNone/>
              <a:defRPr/>
            </a:pPr>
            <a:r>
              <a:rPr lang="en-AU" sz="2000" dirty="0">
                <a:cs typeface="Arial"/>
              </a:rPr>
              <a:t>After completing this talk you should be able to:</a:t>
            </a:r>
          </a:p>
          <a:p>
            <a:pPr defTabSz="342900">
              <a:lnSpc>
                <a:spcPct val="150000"/>
              </a:lnSpc>
              <a:spcBef>
                <a:spcPct val="20000"/>
              </a:spcBef>
              <a:defRPr/>
            </a:pPr>
            <a:r>
              <a:rPr lang="en-AU" sz="2000" dirty="0">
                <a:solidFill>
                  <a:srgbClr val="186487"/>
                </a:solidFill>
                <a:cs typeface="Arial"/>
              </a:rPr>
              <a:t>Analyse the factors that may influence when end of life begins for a patient</a:t>
            </a:r>
          </a:p>
          <a:p>
            <a:pPr defTabSz="342900">
              <a:lnSpc>
                <a:spcPct val="150000"/>
              </a:lnSpc>
              <a:spcBef>
                <a:spcPct val="20000"/>
              </a:spcBef>
              <a:defRPr/>
            </a:pPr>
            <a:r>
              <a:rPr lang="en-AU" sz="2000" dirty="0">
                <a:solidFill>
                  <a:srgbClr val="186487"/>
                </a:solidFill>
                <a:cs typeface="Arial"/>
              </a:rPr>
              <a:t>Begin to identify your own capabilities in identifying end of life</a:t>
            </a:r>
          </a:p>
          <a:p>
            <a:pPr defTabSz="342900">
              <a:lnSpc>
                <a:spcPct val="150000"/>
              </a:lnSpc>
              <a:spcBef>
                <a:spcPct val="20000"/>
              </a:spcBef>
              <a:defRPr/>
            </a:pPr>
            <a:r>
              <a:rPr lang="en-AU" sz="2000" dirty="0">
                <a:solidFill>
                  <a:srgbClr val="186487"/>
                </a:solidFill>
              </a:rPr>
              <a:t>Identify tools and what phrases to use to assist in identifying end of life </a:t>
            </a:r>
            <a:endParaRPr lang="en-AU" sz="2000" dirty="0">
              <a:solidFill>
                <a:srgbClr val="186487"/>
              </a:solidFill>
              <a:cs typeface="Arial"/>
            </a:endParaRPr>
          </a:p>
          <a:p>
            <a:pPr defTabSz="342900">
              <a:lnSpc>
                <a:spcPct val="150000"/>
              </a:lnSpc>
              <a:spcBef>
                <a:spcPct val="20000"/>
              </a:spcBef>
              <a:defRPr/>
            </a:pPr>
            <a:r>
              <a:rPr lang="en-AU" sz="2000" dirty="0">
                <a:solidFill>
                  <a:srgbClr val="186487"/>
                </a:solidFill>
                <a:cs typeface="Arial"/>
              </a:rPr>
              <a:t>Identify which End-of-Life Essentials module to complete next </a:t>
            </a:r>
          </a:p>
          <a:p>
            <a:endParaRPr lang="en-A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19685" y="0"/>
            <a:ext cx="9124315" cy="6861175"/>
          </a:xfrm>
          <a:prstGeom prst="rect">
            <a:avLst/>
          </a:prstGeom>
        </p:spPr>
      </p:pic>
      <p:pic>
        <p:nvPicPr>
          <p:cNvPr id="7" name="Picture 6">
            <a:extLst>
              <a:ext uri="{FF2B5EF4-FFF2-40B4-BE49-F238E27FC236}">
                <a16:creationId xmlns:a16="http://schemas.microsoft.com/office/drawing/2014/main" id="{F3E8A6C8-8353-4F54-8D0E-D365A8FE1A28}"/>
              </a:ext>
            </a:extLst>
          </p:cNvPr>
          <p:cNvPicPr>
            <a:picLocks noChangeAspect="1"/>
          </p:cNvPicPr>
          <p:nvPr/>
        </p:nvPicPr>
        <p:blipFill>
          <a:blip r:embed="rId3"/>
          <a:stretch>
            <a:fillRect/>
          </a:stretch>
        </p:blipFill>
        <p:spPr>
          <a:xfrm>
            <a:off x="773863" y="1526883"/>
            <a:ext cx="7596274" cy="3804234"/>
          </a:xfrm>
          <a:prstGeom prst="rect">
            <a:avLst/>
          </a:prstGeom>
        </p:spPr>
      </p:pic>
    </p:spTree>
    <p:extLst>
      <p:ext uri="{BB962C8B-B14F-4D97-AF65-F5344CB8AC3E}">
        <p14:creationId xmlns:p14="http://schemas.microsoft.com/office/powerpoint/2010/main" val="418631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11" name="Text Placeholder 2">
            <a:extLst>
              <a:ext uri="{FF2B5EF4-FFF2-40B4-BE49-F238E27FC236}">
                <a16:creationId xmlns:a16="http://schemas.microsoft.com/office/drawing/2014/main" id="{5A0B1840-F93B-4FCC-B327-3C957AFA7DCC}"/>
              </a:ext>
            </a:extLst>
          </p:cNvPr>
          <p:cNvSpPr txBox="1">
            <a:spLocks/>
          </p:cNvSpPr>
          <p:nvPr/>
        </p:nvSpPr>
        <p:spPr>
          <a:xfrm>
            <a:off x="552450" y="1373505"/>
            <a:ext cx="8229600" cy="482939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just">
              <a:buNone/>
            </a:pPr>
            <a:r>
              <a:rPr lang="en-AU" sz="2400" dirty="0">
                <a:solidFill>
                  <a:srgbClr val="209ACC"/>
                </a:solidFill>
              </a:rPr>
              <a:t>It’s ok to say you don’t know exactly when a patient will die.</a:t>
            </a:r>
          </a:p>
          <a:p>
            <a:pPr marL="0" indent="0" algn="just">
              <a:buNone/>
            </a:pPr>
            <a:r>
              <a:rPr lang="en-AU" sz="2400" i="1" dirty="0"/>
              <a:t>I am unsure what will happen next, I hope for the best, however unfortunately we cannot make your heart disease go away.</a:t>
            </a:r>
          </a:p>
          <a:p>
            <a:pPr marL="0" indent="0" algn="just">
              <a:lnSpc>
                <a:spcPct val="150000"/>
              </a:lnSpc>
              <a:buNone/>
            </a:pPr>
            <a:endParaRPr lang="en-AU" sz="2400" i="1" dirty="0"/>
          </a:p>
          <a:p>
            <a:pPr marL="0" indent="0" algn="just">
              <a:buNone/>
            </a:pPr>
            <a:r>
              <a:rPr lang="en-AU" sz="2400" dirty="0">
                <a:solidFill>
                  <a:srgbClr val="209ACC"/>
                </a:solidFill>
              </a:rPr>
              <a:t>Focus on the patient and their emotion</a:t>
            </a:r>
          </a:p>
          <a:p>
            <a:pPr marL="0" indent="0" algn="just">
              <a:buNone/>
            </a:pPr>
            <a:r>
              <a:rPr lang="en-AU" sz="2400" i="1" dirty="0"/>
              <a:t>Yes, I can see this is a shock. Now that you know the seriousness of your illness tell me what matter most to you? </a:t>
            </a:r>
          </a:p>
          <a:p>
            <a:pPr marL="0" indent="0" algn="just">
              <a:buNone/>
            </a:pPr>
            <a:endParaRPr lang="en-AU" sz="2400" i="1" dirty="0"/>
          </a:p>
          <a:p>
            <a:pPr marL="0" indent="0" algn="just">
              <a:lnSpc>
                <a:spcPct val="150000"/>
              </a:lnSpc>
              <a:buNone/>
            </a:pPr>
            <a:r>
              <a:rPr lang="en-AU" sz="2400" dirty="0">
                <a:solidFill>
                  <a:srgbClr val="209ACC"/>
                </a:solidFill>
              </a:rPr>
              <a:t>Make a plan </a:t>
            </a:r>
          </a:p>
          <a:p>
            <a:pPr marL="0" indent="0" algn="just">
              <a:buNone/>
            </a:pPr>
            <a:r>
              <a:rPr lang="en-AU" sz="2400" i="1" dirty="0">
                <a:solidFill>
                  <a:srgbClr val="022453"/>
                </a:solidFill>
              </a:rPr>
              <a:t>Here is what we can do to assist you with your preferences and wishes.</a:t>
            </a:r>
          </a:p>
          <a:p>
            <a:pPr algn="just"/>
            <a:endParaRPr lang="en-AU" sz="2000" i="1" dirty="0">
              <a:solidFill>
                <a:srgbClr val="022453"/>
              </a:solidFill>
            </a:endParaRPr>
          </a:p>
          <a:p>
            <a:pPr algn="just"/>
            <a:endParaRPr lang="en-AU" sz="2000" i="1" dirty="0">
              <a:solidFill>
                <a:srgbClr val="022453"/>
              </a:solidFill>
            </a:endParaRPr>
          </a:p>
          <a:p>
            <a:pPr algn="just"/>
            <a:endParaRPr lang="en-AU" sz="2000" i="1" dirty="0">
              <a:solidFill>
                <a:srgbClr val="022453"/>
              </a:solidFill>
            </a:endParaRPr>
          </a:p>
        </p:txBody>
      </p:sp>
    </p:spTree>
    <p:extLst>
      <p:ext uri="{BB962C8B-B14F-4D97-AF65-F5344CB8AC3E}">
        <p14:creationId xmlns:p14="http://schemas.microsoft.com/office/powerpoint/2010/main" val="599842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19685" y="0"/>
            <a:ext cx="9124315" cy="6861175"/>
          </a:xfrm>
          <a:prstGeom prst="rect">
            <a:avLst/>
          </a:prstGeom>
        </p:spPr>
      </p:pic>
      <p:pic>
        <p:nvPicPr>
          <p:cNvPr id="5" name="Picture 4">
            <a:extLst>
              <a:ext uri="{FF2B5EF4-FFF2-40B4-BE49-F238E27FC236}">
                <a16:creationId xmlns:a16="http://schemas.microsoft.com/office/drawing/2014/main" id="{1170C895-4C5A-4AA6-A7D1-BE8D7F0B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25" y="1581150"/>
            <a:ext cx="7620000" cy="3810000"/>
          </a:xfrm>
          <a:prstGeom prst="rect">
            <a:avLst/>
          </a:prstGeom>
        </p:spPr>
      </p:pic>
    </p:spTree>
    <p:extLst>
      <p:ext uri="{BB962C8B-B14F-4D97-AF65-F5344CB8AC3E}">
        <p14:creationId xmlns:p14="http://schemas.microsoft.com/office/powerpoint/2010/main" val="33646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sp>
        <p:nvSpPr>
          <p:cNvPr id="2" name="Title 1"/>
          <p:cNvSpPr>
            <a:spLocks noGrp="1"/>
          </p:cNvSpPr>
          <p:nvPr>
            <p:ph type="title"/>
          </p:nvPr>
        </p:nvSpPr>
        <p:spPr>
          <a:xfrm>
            <a:off x="672192" y="990438"/>
            <a:ext cx="8132173" cy="968991"/>
          </a:xfrm>
        </p:spPr>
        <p:txBody>
          <a:bodyPr/>
          <a:lstStyle/>
          <a:p>
            <a:r>
              <a:rPr lang="en-US" dirty="0">
                <a:solidFill>
                  <a:srgbClr val="209ACC"/>
                </a:solidFill>
              </a:rPr>
              <a:t>In Summary</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6" name="Text Placeholder 2">
            <a:extLst>
              <a:ext uri="{FF2B5EF4-FFF2-40B4-BE49-F238E27FC236}">
                <a16:creationId xmlns:a16="http://schemas.microsoft.com/office/drawing/2014/main" id="{904287D0-2D1F-4B89-A967-16C6E81FF91C}"/>
              </a:ext>
            </a:extLst>
          </p:cNvPr>
          <p:cNvSpPr txBox="1">
            <a:spLocks/>
          </p:cNvSpPr>
          <p:nvPr/>
        </p:nvSpPr>
        <p:spPr>
          <a:xfrm>
            <a:off x="552450" y="1864995"/>
            <a:ext cx="8439150" cy="4573361"/>
          </a:xfrm>
          <a:prstGeom prst="rect">
            <a:avLst/>
          </a:prstGeo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2200" dirty="0"/>
              <a:t>It’s always a good idea to reflect on your own attitudes and readiness to deliver </a:t>
            </a:r>
            <a:r>
              <a:rPr lang="en-US" sz="2200" dirty="0" err="1"/>
              <a:t>end-of-life</a:t>
            </a:r>
            <a:r>
              <a:rPr lang="en-US" sz="2200" dirty="0"/>
              <a:t> care</a:t>
            </a:r>
          </a:p>
          <a:p>
            <a:pPr marL="285750" indent="-285750">
              <a:lnSpc>
                <a:spcPct val="150000"/>
              </a:lnSpc>
              <a:buFont typeface="Arial" panose="020B0604020202020204" pitchFamily="34" charset="0"/>
              <a:buChar char="•"/>
            </a:pPr>
            <a:r>
              <a:rPr lang="en-US" sz="2200" dirty="0" err="1"/>
              <a:t>Recognising</a:t>
            </a:r>
            <a:r>
              <a:rPr lang="en-US" sz="2200" dirty="0"/>
              <a:t> the end of a patient’s life is not always straight forward</a:t>
            </a:r>
          </a:p>
          <a:p>
            <a:pPr marL="285750" indent="-285750">
              <a:lnSpc>
                <a:spcPct val="150000"/>
              </a:lnSpc>
              <a:buFont typeface="Arial" panose="020B0604020202020204" pitchFamily="34" charset="0"/>
              <a:buChar char="•"/>
            </a:pPr>
            <a:r>
              <a:rPr lang="en-US" sz="2200" dirty="0"/>
              <a:t>There are many ways to increase your own capacity in discussing the uncertainty of the future and focusing on what is important to patients</a:t>
            </a:r>
          </a:p>
          <a:p>
            <a:pPr marL="285750" indent="-285750">
              <a:lnSpc>
                <a:spcPct val="150000"/>
              </a:lnSpc>
              <a:buFont typeface="Arial" panose="020B0604020202020204" pitchFamily="34" charset="0"/>
              <a:buChar char="•"/>
            </a:pPr>
            <a:r>
              <a:rPr lang="en-US" sz="2200" dirty="0"/>
              <a:t>There are end of life screening tools that can be implemented in your ward or unit</a:t>
            </a:r>
            <a:r>
              <a:rPr lang="en-US" sz="2200" dirty="0">
                <a:solidFill>
                  <a:srgbClr val="186487"/>
                </a:solidFill>
              </a:rPr>
              <a:t>.</a:t>
            </a:r>
          </a:p>
          <a:p>
            <a:pPr marL="285750" indent="-285750">
              <a:lnSpc>
                <a:spcPct val="150000"/>
              </a:lnSpc>
              <a:buFont typeface="Arial" panose="020B0604020202020204" pitchFamily="34" charset="0"/>
              <a:buChar char="•"/>
            </a:pPr>
            <a:endParaRPr lang="en-US" sz="2000" dirty="0">
              <a:solidFill>
                <a:srgbClr val="186487"/>
              </a:solidFill>
            </a:endParaRPr>
          </a:p>
          <a:p>
            <a:pPr marL="285750" indent="-285750">
              <a:lnSpc>
                <a:spcPct val="150000"/>
              </a:lnSpc>
              <a:buFont typeface="Arial" panose="020B0604020202020204" pitchFamily="34" charset="0"/>
              <a:buChar char="•"/>
            </a:pPr>
            <a:endParaRPr lang="en-AU" sz="2000" dirty="0"/>
          </a:p>
        </p:txBody>
      </p:sp>
    </p:spTree>
    <p:extLst>
      <p:ext uri="{BB962C8B-B14F-4D97-AF65-F5344CB8AC3E}">
        <p14:creationId xmlns:p14="http://schemas.microsoft.com/office/powerpoint/2010/main" val="57712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19685" y="0"/>
            <a:ext cx="9124315" cy="6861175"/>
          </a:xfrm>
          <a:prstGeom prst="rect">
            <a:avLst/>
          </a:prstGeom>
        </p:spPr>
      </p:pic>
      <p:sp>
        <p:nvSpPr>
          <p:cNvPr id="3" name="Title 1">
            <a:extLst>
              <a:ext uri="{FF2B5EF4-FFF2-40B4-BE49-F238E27FC236}">
                <a16:creationId xmlns:a16="http://schemas.microsoft.com/office/drawing/2014/main" id="{3A563144-E0D8-4326-82AA-830AC51A6E1B}"/>
              </a:ext>
            </a:extLst>
          </p:cNvPr>
          <p:cNvSpPr>
            <a:spLocks noGrp="1"/>
          </p:cNvSpPr>
          <p:nvPr>
            <p:ph type="title"/>
          </p:nvPr>
        </p:nvSpPr>
        <p:spPr>
          <a:xfrm>
            <a:off x="689609" y="938186"/>
            <a:ext cx="8132173" cy="1325631"/>
          </a:xfrm>
        </p:spPr>
        <p:txBody>
          <a:bodyPr/>
          <a:lstStyle/>
          <a:p>
            <a:r>
              <a:rPr lang="en-AU" sz="4400" dirty="0">
                <a:solidFill>
                  <a:srgbClr val="209ACC"/>
                </a:solidFill>
                <a:latin typeface="+mn-lt"/>
              </a:rPr>
              <a:t>References</a:t>
            </a:r>
            <a:endParaRPr lang="en-US" dirty="0">
              <a:solidFill>
                <a:srgbClr val="209ACC"/>
              </a:solidFill>
            </a:endParaRPr>
          </a:p>
        </p:txBody>
      </p:sp>
      <p:sp>
        <p:nvSpPr>
          <p:cNvPr id="6" name="Text Placeholder 2">
            <a:extLst>
              <a:ext uri="{FF2B5EF4-FFF2-40B4-BE49-F238E27FC236}">
                <a16:creationId xmlns:a16="http://schemas.microsoft.com/office/drawing/2014/main" id="{130F7096-6947-4E18-8723-7C009638356B}"/>
              </a:ext>
            </a:extLst>
          </p:cNvPr>
          <p:cNvSpPr txBox="1">
            <a:spLocks/>
          </p:cNvSpPr>
          <p:nvPr/>
        </p:nvSpPr>
        <p:spPr>
          <a:xfrm>
            <a:off x="723899" y="1905001"/>
            <a:ext cx="8105776" cy="4257674"/>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342900" indent="-342900">
              <a:lnSpc>
                <a:spcPct val="120000"/>
              </a:lnSpc>
              <a:buFont typeface="Arial" panose="020B0604020202090204" pitchFamily="34" charset="0"/>
              <a:buAutoNum type="arabicPlain"/>
            </a:pPr>
            <a:r>
              <a:rPr lang="en-AU" sz="3300" dirty="0">
                <a:cs typeface="Arial" panose="020B0604020202020204" pitchFamily="34" charset="0"/>
              </a:rPr>
              <a:t>Australian Commission on Safety and Quality in Health Care. (2015) </a:t>
            </a:r>
            <a:r>
              <a:rPr lang="en-AU" sz="3300" i="1" dirty="0">
                <a:cs typeface="Arial" panose="020B0604020202020204" pitchFamily="34" charset="0"/>
              </a:rPr>
              <a:t>National Consensus Statement: essential elements for safe and high‑quality </a:t>
            </a:r>
            <a:r>
              <a:rPr lang="en-AU" sz="3300" i="1" dirty="0" err="1">
                <a:cs typeface="Arial" panose="020B0604020202020204" pitchFamily="34" charset="0"/>
              </a:rPr>
              <a:t>end-of-life</a:t>
            </a:r>
            <a:r>
              <a:rPr lang="en-AU" sz="3300" i="1" dirty="0">
                <a:cs typeface="Arial" panose="020B0604020202020204" pitchFamily="34" charset="0"/>
              </a:rPr>
              <a:t> care</a:t>
            </a:r>
            <a:r>
              <a:rPr lang="en-AU" sz="3300" dirty="0">
                <a:cs typeface="Arial" panose="020B0604020202020204" pitchFamily="34" charset="0"/>
              </a:rPr>
              <a:t>. Sydney: ACSQHC. </a:t>
            </a:r>
          </a:p>
          <a:p>
            <a:pPr marL="342900" indent="-342900">
              <a:lnSpc>
                <a:spcPct val="120000"/>
              </a:lnSpc>
              <a:buFont typeface="Arial" panose="020B0604020202090204" pitchFamily="34" charset="0"/>
              <a:buAutoNum type="arabicPlain"/>
            </a:pPr>
            <a:r>
              <a:rPr lang="en-AU" sz="3300" dirty="0" err="1">
                <a:cs typeface="Arial" panose="020B0604020202020204" pitchFamily="34" charset="0"/>
              </a:rPr>
              <a:t>Swerissen</a:t>
            </a:r>
            <a:r>
              <a:rPr lang="en-AU" sz="3300" dirty="0">
                <a:cs typeface="Arial" panose="020B0604020202020204" pitchFamily="34" charset="0"/>
              </a:rPr>
              <a:t>, H and Duckett, S., 2014, Dying Well. Grattan Institute</a:t>
            </a:r>
          </a:p>
          <a:p>
            <a:pPr marL="342900" indent="-342900">
              <a:lnSpc>
                <a:spcPct val="120000"/>
              </a:lnSpc>
              <a:buFont typeface="Arial"/>
              <a:buAutoNum type="arabicPlain" startAt="3"/>
            </a:pPr>
            <a:r>
              <a:rPr lang="en-AU" sz="3300" i="1" dirty="0">
                <a:cs typeface="Arial" panose="020B0604020202020204" pitchFamily="34" charset="0"/>
              </a:rPr>
              <a:t>Palliative Care Australia, </a:t>
            </a:r>
            <a:r>
              <a:rPr lang="en-AU" sz="3300" i="1" dirty="0">
                <a:cs typeface="Arial" panose="020B0604020202020204" pitchFamily="34" charset="0"/>
                <a:hlinkClick r:id="rId3"/>
              </a:rPr>
              <a:t>http://dyingtotalk.org.au/</a:t>
            </a:r>
            <a:r>
              <a:rPr lang="en-AU" sz="3300" i="1" dirty="0">
                <a:cs typeface="Arial" panose="020B0604020202020204" pitchFamily="34" charset="0"/>
              </a:rPr>
              <a:t>  </a:t>
            </a:r>
            <a:r>
              <a:rPr lang="en-AU" sz="3300" dirty="0">
                <a:cs typeface="Arial" panose="020B0604020202020204" pitchFamily="34" charset="0"/>
              </a:rPr>
              <a:t>2016</a:t>
            </a:r>
          </a:p>
          <a:p>
            <a:pPr marL="342900" indent="-342900">
              <a:lnSpc>
                <a:spcPct val="120000"/>
              </a:lnSpc>
              <a:buFont typeface="Arial"/>
              <a:buAutoNum type="arabicPlain" startAt="3"/>
            </a:pPr>
            <a:r>
              <a:rPr lang="en-AU" sz="3300" dirty="0">
                <a:cs typeface="Arial" panose="020B0604020202020204" pitchFamily="34" charset="0"/>
              </a:rPr>
              <a:t>White B, et al, (</a:t>
            </a:r>
            <a:r>
              <a:rPr lang="en-US" sz="3300" dirty="0">
                <a:cs typeface="Arial" panose="020B0604020202020204" pitchFamily="34" charset="0"/>
              </a:rPr>
              <a:t>2014) </a:t>
            </a:r>
            <a:r>
              <a:rPr lang="en-US" sz="3300" i="1" dirty="0">
                <a:cs typeface="Arial" panose="020B0604020202020204" pitchFamily="34" charset="0"/>
              </a:rPr>
              <a:t>Prevalence and predictors of advance directives in Australia</a:t>
            </a:r>
            <a:r>
              <a:rPr lang="en-US" sz="3300" dirty="0">
                <a:cs typeface="Arial" panose="020B0604020202020204" pitchFamily="34" charset="0"/>
              </a:rPr>
              <a:t>,  Internal Medicine Journal, 44 :10.</a:t>
            </a:r>
          </a:p>
          <a:p>
            <a:pPr marL="342900" indent="-342900">
              <a:lnSpc>
                <a:spcPct val="120000"/>
              </a:lnSpc>
              <a:buFont typeface="Arial"/>
              <a:buAutoNum type="arabicPlain" startAt="3"/>
            </a:pPr>
            <a:r>
              <a:rPr lang="en-AU" sz="3300" dirty="0" err="1">
                <a:cs typeface="Arial" panose="020B0604020202020204" pitchFamily="34" charset="0"/>
              </a:rPr>
              <a:t>Croxon</a:t>
            </a:r>
            <a:r>
              <a:rPr lang="en-AU" sz="3300" dirty="0">
                <a:cs typeface="Arial" panose="020B0604020202020204" pitchFamily="34" charset="0"/>
              </a:rPr>
              <a:t> L, </a:t>
            </a:r>
            <a:r>
              <a:rPr lang="en-AU" sz="3300" dirty="0" err="1">
                <a:cs typeface="Arial" panose="020B0604020202020204" pitchFamily="34" charset="0"/>
              </a:rPr>
              <a:t>Deravin</a:t>
            </a:r>
            <a:r>
              <a:rPr lang="en-AU" sz="3300" dirty="0">
                <a:cs typeface="Arial" panose="020B0604020202020204" pitchFamily="34" charset="0"/>
              </a:rPr>
              <a:t> L, Anderson J. Dealing with end of life—New graduated nurse experiences. </a:t>
            </a:r>
            <a:r>
              <a:rPr lang="en-AU" sz="3300" i="1" dirty="0">
                <a:cs typeface="Arial" panose="020B0604020202020204" pitchFamily="34" charset="0"/>
              </a:rPr>
              <a:t>J Clin </a:t>
            </a:r>
            <a:r>
              <a:rPr lang="en-AU" sz="3300" i="1" dirty="0" err="1">
                <a:cs typeface="Arial" panose="020B0604020202020204" pitchFamily="34" charset="0"/>
              </a:rPr>
              <a:t>Nurs</a:t>
            </a:r>
            <a:r>
              <a:rPr lang="en-AU" sz="3300" dirty="0">
                <a:cs typeface="Arial" panose="020B0604020202020204" pitchFamily="34" charset="0"/>
              </a:rPr>
              <a:t>. 2018;27:337–344. </a:t>
            </a:r>
            <a:r>
              <a:rPr lang="en-AU" sz="3300" dirty="0">
                <a:cs typeface="Arial" panose="020B0604020202020204" pitchFamily="34" charset="0"/>
                <a:hlinkClick r:id="rId4"/>
              </a:rPr>
              <a:t>https://doi.org/10.1111/jocn.13907</a:t>
            </a:r>
            <a:endParaRPr lang="en-AU" sz="3300" dirty="0">
              <a:cs typeface="Arial" panose="020B0604020202020204" pitchFamily="34" charset="0"/>
            </a:endParaRPr>
          </a:p>
          <a:p>
            <a:pPr marL="342900" indent="-342900">
              <a:lnSpc>
                <a:spcPct val="120000"/>
              </a:lnSpc>
              <a:buFont typeface="Arial"/>
              <a:buAutoNum type="arabicPlain" startAt="3"/>
            </a:pPr>
            <a:r>
              <a:rPr lang="en-US" sz="3300" dirty="0"/>
              <a:t>Glare P, Sinclair C, Stone P, Clayton J, (2015)  Predicting survival in patients with advanced disease, in Oxford Textbook of Palliative Medicine, (</a:t>
            </a:r>
            <a:r>
              <a:rPr lang="en-US" sz="3300" dirty="0" err="1"/>
              <a:t>Cherny</a:t>
            </a:r>
            <a:r>
              <a:rPr lang="en-US" sz="3300" dirty="0"/>
              <a:t> N, Fallon M, </a:t>
            </a:r>
            <a:r>
              <a:rPr lang="en-US" sz="3300" dirty="0" err="1"/>
              <a:t>Kassa</a:t>
            </a:r>
            <a:r>
              <a:rPr lang="en-US" sz="3300" dirty="0"/>
              <a:t> S, </a:t>
            </a:r>
            <a:r>
              <a:rPr lang="en-US" sz="3300" dirty="0" err="1"/>
              <a:t>Portenoy</a:t>
            </a:r>
            <a:r>
              <a:rPr lang="en-US" sz="3300" dirty="0"/>
              <a:t> R, </a:t>
            </a:r>
            <a:r>
              <a:rPr lang="en-US" sz="3300" dirty="0" err="1"/>
              <a:t>Currow</a:t>
            </a:r>
            <a:r>
              <a:rPr lang="en-US" sz="3300" dirty="0"/>
              <a:t> D eds) Oxford University Press.</a:t>
            </a:r>
          </a:p>
          <a:p>
            <a:pPr marL="342900" indent="-342900">
              <a:lnSpc>
                <a:spcPct val="120000"/>
              </a:lnSpc>
              <a:buFont typeface="Arial"/>
              <a:buAutoNum type="arabicPlain" startAt="3"/>
            </a:pPr>
            <a:r>
              <a:rPr lang="en-US" sz="3300" dirty="0" err="1"/>
              <a:t>Chochinov</a:t>
            </a:r>
            <a:r>
              <a:rPr lang="en-US" sz="3300" dirty="0"/>
              <a:t> H (2013) Health Care Provider Communication: An empirical model of therapeutic effectiveness.  Cancer, May 1;119(9):1706-13. </a:t>
            </a:r>
            <a:r>
              <a:rPr lang="en-US" sz="3300" dirty="0" err="1"/>
              <a:t>doi</a:t>
            </a:r>
            <a:r>
              <a:rPr lang="en-US" sz="3300" dirty="0"/>
              <a:t>: 10.1002/cncr.27949.  </a:t>
            </a:r>
            <a:endParaRPr lang="en-AU" sz="3300" dirty="0"/>
          </a:p>
          <a:p>
            <a:pPr marL="0" indent="0">
              <a:buNone/>
            </a:pPr>
            <a:endParaRPr lang="en-US" sz="1275" dirty="0"/>
          </a:p>
        </p:txBody>
      </p:sp>
    </p:spTree>
    <p:extLst>
      <p:ext uri="{BB962C8B-B14F-4D97-AF65-F5344CB8AC3E}">
        <p14:creationId xmlns:p14="http://schemas.microsoft.com/office/powerpoint/2010/main" val="409745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72192" y="990438"/>
            <a:ext cx="8132173" cy="968991"/>
          </a:xfrm>
        </p:spPr>
        <p:txBody>
          <a:bodyPr/>
          <a:lstStyle/>
          <a:p>
            <a:r>
              <a:rPr lang="en-US" dirty="0">
                <a:solidFill>
                  <a:srgbClr val="209ACC"/>
                </a:solidFill>
              </a:rPr>
              <a:t>Other EOLE eLearning Topics</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6" name="Text Placeholder 2">
            <a:extLst>
              <a:ext uri="{FF2B5EF4-FFF2-40B4-BE49-F238E27FC236}">
                <a16:creationId xmlns:a16="http://schemas.microsoft.com/office/drawing/2014/main" id="{27054A3A-C431-4091-9BAB-5CD4DCC93EDF}"/>
              </a:ext>
            </a:extLst>
          </p:cNvPr>
          <p:cNvSpPr txBox="1">
            <a:spLocks/>
          </p:cNvSpPr>
          <p:nvPr/>
        </p:nvSpPr>
        <p:spPr>
          <a:xfrm>
            <a:off x="635726" y="1816564"/>
            <a:ext cx="7358742" cy="47322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400" dirty="0"/>
              <a:t>Dying, a normal part of life</a:t>
            </a:r>
          </a:p>
          <a:p>
            <a:pPr marL="342900" indent="-342900">
              <a:buFont typeface="Arial" panose="020B0604020202020204" pitchFamily="34" charset="0"/>
              <a:buChar char="•"/>
            </a:pPr>
            <a:r>
              <a:rPr lang="en-US" sz="1400" dirty="0"/>
              <a:t>Patient-</a:t>
            </a:r>
            <a:r>
              <a:rPr lang="en-US" sz="1400" dirty="0" err="1"/>
              <a:t>Centred</a:t>
            </a:r>
            <a:r>
              <a:rPr lang="en-US" sz="1400" dirty="0"/>
              <a:t> Communication and Shared Decision-Making</a:t>
            </a:r>
          </a:p>
          <a:p>
            <a:pPr marL="342900" indent="-342900">
              <a:buFont typeface="Arial" panose="020B0604020202020204" pitchFamily="34" charset="0"/>
              <a:buChar char="•"/>
            </a:pPr>
            <a:r>
              <a:rPr lang="en-US" sz="1400" dirty="0" err="1"/>
              <a:t>Recognising</a:t>
            </a:r>
            <a:r>
              <a:rPr lang="en-US" sz="1400" dirty="0"/>
              <a:t> the End of Life</a:t>
            </a:r>
          </a:p>
          <a:p>
            <a:pPr marL="342900" indent="-342900">
              <a:buFont typeface="Arial" panose="020B0604020202020204" pitchFamily="34" charset="0"/>
              <a:buChar char="•"/>
            </a:pPr>
            <a:r>
              <a:rPr lang="en-US" sz="1400" dirty="0"/>
              <a:t>Responding to Concerns</a:t>
            </a:r>
          </a:p>
          <a:p>
            <a:pPr marL="342900" indent="-342900">
              <a:buFont typeface="Arial" panose="020B0604020202020204" pitchFamily="34" charset="0"/>
              <a:buChar char="•"/>
            </a:pPr>
            <a:r>
              <a:rPr lang="en-US" sz="1400" dirty="0"/>
              <a:t>Planning End-of-Life Care - Goals of Care</a:t>
            </a:r>
          </a:p>
          <a:p>
            <a:pPr marL="342900" indent="-342900">
              <a:buFont typeface="Arial" panose="020B0604020202020204" pitchFamily="34" charset="0"/>
              <a:buChar char="•"/>
            </a:pPr>
            <a:r>
              <a:rPr lang="en-US" sz="1400" dirty="0"/>
              <a:t>Teams and Continuity for the Patient</a:t>
            </a:r>
          </a:p>
          <a:p>
            <a:pPr marL="342900" indent="-342900">
              <a:buFont typeface="Arial" panose="020B0604020202020204" pitchFamily="34" charset="0"/>
              <a:buChar char="•"/>
            </a:pPr>
            <a:r>
              <a:rPr lang="en-US" sz="1400" dirty="0"/>
              <a:t>ED – EOL Care</a:t>
            </a:r>
          </a:p>
          <a:p>
            <a:pPr marL="342900" indent="-342900">
              <a:buFont typeface="Arial" panose="020B0604020202020204" pitchFamily="34" charset="0"/>
              <a:buChar char="•"/>
            </a:pPr>
            <a:r>
              <a:rPr lang="en-US" sz="1400" dirty="0" err="1"/>
              <a:t>Paediatrics</a:t>
            </a:r>
            <a:r>
              <a:rPr lang="en-US" sz="1400" dirty="0"/>
              <a:t> – EOL Care</a:t>
            </a:r>
          </a:p>
          <a:p>
            <a:pPr marL="342900" indent="-342900">
              <a:buFont typeface="Arial" panose="020B0604020202020204" pitchFamily="34" charset="0"/>
              <a:buChar char="•"/>
            </a:pPr>
            <a:r>
              <a:rPr lang="en-US" sz="1400" dirty="0"/>
              <a:t>Imminent Death – How to Respond</a:t>
            </a:r>
          </a:p>
          <a:p>
            <a:pPr marL="342900" indent="-342900">
              <a:buFont typeface="Arial" panose="020B0604020202020204" pitchFamily="34" charset="0"/>
              <a:buChar char="•"/>
            </a:pPr>
            <a:r>
              <a:rPr lang="en-US" sz="1400" dirty="0"/>
              <a:t>Chronic Complex Conditions – EOL Care</a:t>
            </a:r>
          </a:p>
          <a:p>
            <a:pPr marL="342900" indent="-342900">
              <a:buFont typeface="Arial" panose="020B0604020202020204" pitchFamily="34" charset="0"/>
              <a:buChar char="•"/>
            </a:pPr>
            <a:r>
              <a:rPr lang="en-US" sz="1400" dirty="0"/>
              <a:t>End-of-Life Care for Diverse Communities</a:t>
            </a:r>
          </a:p>
          <a:p>
            <a:pPr marL="342900" indent="-342900">
              <a:buFont typeface="Arial" panose="020B0604020202020204" pitchFamily="34" charset="0"/>
              <a:buChar char="•"/>
            </a:pPr>
            <a:r>
              <a:rPr lang="en-US" sz="1400" dirty="0"/>
              <a:t>The Importance of Coordinating Patient Care</a:t>
            </a:r>
          </a:p>
          <a:p>
            <a:pPr marL="342900" indent="-342900">
              <a:buFont typeface="Arial" panose="020B0604020202020204" pitchFamily="34" charset="0"/>
              <a:buChar char="•"/>
            </a:pPr>
            <a:r>
              <a:rPr lang="en-US" sz="1400" dirty="0"/>
              <a:t>States of Mind</a:t>
            </a:r>
          </a:p>
          <a:p>
            <a:pPr marL="800100" lvl="1" indent="-342900">
              <a:buFont typeface="Arial" panose="020B0604020202020204" pitchFamily="34" charset="0"/>
              <a:buChar char="•"/>
            </a:pPr>
            <a:r>
              <a:rPr lang="en-US" sz="1400" dirty="0"/>
              <a:t>States of Mind at the End of Life</a:t>
            </a:r>
          </a:p>
          <a:p>
            <a:pPr marL="800100" lvl="1" indent="-342900">
              <a:buFont typeface="Arial" panose="020B0604020202020204" pitchFamily="34" charset="0"/>
              <a:buChar char="•"/>
            </a:pPr>
            <a:r>
              <a:rPr lang="en-US" sz="1400" dirty="0"/>
              <a:t>Assessing Patient States of Mind at the End of Life</a:t>
            </a:r>
          </a:p>
          <a:p>
            <a:pPr marL="800100" lvl="1" indent="-342900">
              <a:buFont typeface="Arial" panose="020B0604020202020204" pitchFamily="34" charset="0"/>
              <a:buChar char="•"/>
            </a:pPr>
            <a:r>
              <a:rPr lang="en-US" sz="1400" dirty="0"/>
              <a:t>Clinical Management of Anxiety, Depression and More</a:t>
            </a:r>
          </a:p>
        </p:txBody>
      </p:sp>
      <p:pic>
        <p:nvPicPr>
          <p:cNvPr id="8" name="Picture 7">
            <a:extLst>
              <a:ext uri="{FF2B5EF4-FFF2-40B4-BE49-F238E27FC236}">
                <a16:creationId xmlns:a16="http://schemas.microsoft.com/office/drawing/2014/main" id="{A6374430-D0AF-4DE7-8AB6-20D810652B29}"/>
              </a:ext>
            </a:extLst>
          </p:cNvPr>
          <p:cNvPicPr>
            <a:picLocks noChangeAspect="1"/>
          </p:cNvPicPr>
          <p:nvPr/>
        </p:nvPicPr>
        <p:blipFill>
          <a:blip r:embed="rId4"/>
          <a:stretch>
            <a:fillRect/>
          </a:stretch>
        </p:blipFill>
        <p:spPr>
          <a:xfrm>
            <a:off x="5031666" y="2786743"/>
            <a:ext cx="3841415" cy="2209391"/>
          </a:xfrm>
          <a:prstGeom prst="rect">
            <a:avLst/>
          </a:prstGeom>
        </p:spPr>
      </p:pic>
      <p:sp>
        <p:nvSpPr>
          <p:cNvPr id="9" name="TextBox 8">
            <a:extLst>
              <a:ext uri="{FF2B5EF4-FFF2-40B4-BE49-F238E27FC236}">
                <a16:creationId xmlns:a16="http://schemas.microsoft.com/office/drawing/2014/main" id="{CFD7EACD-BE92-4728-B981-5488959DB3B5}"/>
              </a:ext>
            </a:extLst>
          </p:cNvPr>
          <p:cNvSpPr txBox="1"/>
          <p:nvPr/>
        </p:nvSpPr>
        <p:spPr>
          <a:xfrm>
            <a:off x="5077097" y="5094514"/>
            <a:ext cx="3605347" cy="523220"/>
          </a:xfrm>
          <a:prstGeom prst="rect">
            <a:avLst/>
          </a:prstGeom>
          <a:noFill/>
        </p:spPr>
        <p:txBody>
          <a:bodyPr wrap="square" rtlCol="0">
            <a:spAutoFit/>
          </a:bodyPr>
          <a:lstStyle/>
          <a:p>
            <a:pPr marL="0" indent="0" algn="ctr">
              <a:buNone/>
            </a:pPr>
            <a:r>
              <a:rPr lang="en-US" sz="1400" dirty="0">
                <a:hlinkClick r:id="rId5"/>
              </a:rPr>
              <a:t>End-of-Life Essentials (endoflifeessentials.com.au)</a:t>
            </a:r>
            <a:endParaRPr lang="en-US" sz="1400" dirty="0"/>
          </a:p>
        </p:txBody>
      </p:sp>
    </p:spTree>
    <p:extLst>
      <p:ext uri="{BB962C8B-B14F-4D97-AF65-F5344CB8AC3E}">
        <p14:creationId xmlns:p14="http://schemas.microsoft.com/office/powerpoint/2010/main" val="145967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pic>
        <p:nvPicPr>
          <p:cNvPr id="11" name="Picture 10">
            <a:extLst>
              <a:ext uri="{FF2B5EF4-FFF2-40B4-BE49-F238E27FC236}">
                <a16:creationId xmlns:a16="http://schemas.microsoft.com/office/drawing/2014/main" id="{6D43A735-1E0F-404F-A0E8-72178E212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831" y="1208947"/>
            <a:ext cx="5273802" cy="2970773"/>
          </a:xfrm>
          <a:prstGeom prst="rect">
            <a:avLst/>
          </a:prstGeom>
        </p:spPr>
      </p:pic>
      <p:sp>
        <p:nvSpPr>
          <p:cNvPr id="12" name="Text Placeholder 2">
            <a:extLst>
              <a:ext uri="{FF2B5EF4-FFF2-40B4-BE49-F238E27FC236}">
                <a16:creationId xmlns:a16="http://schemas.microsoft.com/office/drawing/2014/main" id="{F9B45012-A83E-44AD-84D7-3E14F68A8B65}"/>
              </a:ext>
            </a:extLst>
          </p:cNvPr>
          <p:cNvSpPr txBox="1">
            <a:spLocks/>
          </p:cNvSpPr>
          <p:nvPr/>
        </p:nvSpPr>
        <p:spPr>
          <a:xfrm>
            <a:off x="609600" y="4334583"/>
            <a:ext cx="8351520" cy="16606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latin typeface="Calibri"/>
                <a:ea typeface="+mj-ea"/>
              </a:rPr>
              <a:t>Around two thirds of Australians die at 75-95 years of age</a:t>
            </a:r>
          </a:p>
          <a:p>
            <a:pPr marL="342900" indent="-342900">
              <a:buFont typeface="Arial" panose="020B0604020202020204" pitchFamily="34" charset="0"/>
              <a:buChar char="•"/>
            </a:pPr>
            <a:r>
              <a:rPr lang="en-US" sz="2000" dirty="0">
                <a:latin typeface="Calibri"/>
                <a:ea typeface="+mj-ea"/>
              </a:rPr>
              <a:t>Estimated 70% of all deaths are expected</a:t>
            </a:r>
          </a:p>
          <a:p>
            <a:pPr marL="342900" indent="-342900">
              <a:buFont typeface="Arial" panose="020B0604020202020204" pitchFamily="34" charset="0"/>
              <a:buChar char="•"/>
            </a:pPr>
            <a:r>
              <a:rPr lang="en-US" sz="2000" dirty="0">
                <a:latin typeface="Calibri"/>
                <a:ea typeface="+mj-ea"/>
              </a:rPr>
              <a:t>Numbers of Australians who die each year will double in the next 25 years</a:t>
            </a:r>
            <a:r>
              <a:rPr lang="en-US" sz="2000" baseline="30000" dirty="0">
                <a:latin typeface="Calibri"/>
                <a:ea typeface="+mj-ea"/>
              </a:rPr>
              <a:t>2</a:t>
            </a:r>
          </a:p>
          <a:p>
            <a:pPr marL="0" indent="0">
              <a:buNone/>
            </a:pPr>
            <a:r>
              <a:rPr lang="en-US" sz="2000" dirty="0">
                <a:solidFill>
                  <a:srgbClr val="186487"/>
                </a:solidFill>
                <a:latin typeface="Calibri"/>
                <a:ea typeface="+mj-ea"/>
              </a:rPr>
              <a:t>Think about  your death – what would you wish for yourself?</a:t>
            </a:r>
            <a:br>
              <a:rPr lang="en-US" sz="2100" dirty="0">
                <a:solidFill>
                  <a:srgbClr val="186487"/>
                </a:solidFill>
                <a:latin typeface="Calibri"/>
                <a:ea typeface="+mj-ea"/>
              </a:rPr>
            </a:br>
            <a:br>
              <a:rPr lang="en-US" sz="2100" dirty="0">
                <a:solidFill>
                  <a:srgbClr val="186487"/>
                </a:solidFill>
                <a:latin typeface="Calibri"/>
                <a:ea typeface="+mj-ea"/>
              </a:rPr>
            </a:br>
            <a:r>
              <a:rPr lang="en-US" sz="900" dirty="0">
                <a:solidFill>
                  <a:srgbClr val="186487"/>
                </a:solidFill>
                <a:latin typeface="Calibri"/>
                <a:ea typeface="+mj-ea"/>
              </a:rPr>
              <a:t>The </a:t>
            </a:r>
            <a:r>
              <a:rPr lang="en-US" sz="900" dirty="0" err="1">
                <a:solidFill>
                  <a:srgbClr val="186487"/>
                </a:solidFill>
                <a:latin typeface="Calibri"/>
                <a:ea typeface="+mj-ea"/>
              </a:rPr>
              <a:t>Gratten</a:t>
            </a:r>
            <a:r>
              <a:rPr lang="en-US" sz="900" dirty="0">
                <a:solidFill>
                  <a:srgbClr val="186487"/>
                </a:solidFill>
                <a:latin typeface="Calibri"/>
                <a:ea typeface="+mj-ea"/>
              </a:rPr>
              <a:t> Report </a:t>
            </a:r>
            <a:r>
              <a:rPr lang="en-US" sz="900" i="1" dirty="0">
                <a:solidFill>
                  <a:srgbClr val="186487"/>
                </a:solidFill>
                <a:latin typeface="Calibri"/>
                <a:ea typeface="+mj-ea"/>
              </a:rPr>
              <a:t>Dying Well 2014</a:t>
            </a:r>
            <a:endParaRPr lang="en-AU" i="1" dirty="0"/>
          </a:p>
        </p:txBody>
      </p:sp>
    </p:spTree>
    <p:extLst>
      <p:ext uri="{BB962C8B-B14F-4D97-AF65-F5344CB8AC3E}">
        <p14:creationId xmlns:p14="http://schemas.microsoft.com/office/powerpoint/2010/main" val="295853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3"/>
          <a:srcRect/>
          <a:stretch>
            <a:fillRect/>
          </a:stretch>
        </p:blipFill>
        <p:spPr>
          <a:xfrm>
            <a:off x="0" y="0"/>
            <a:ext cx="9124315" cy="6861175"/>
          </a:xfrm>
          <a:prstGeom prst="rect">
            <a:avLst/>
          </a:prstGeom>
        </p:spPr>
      </p:pic>
      <p:pic>
        <p:nvPicPr>
          <p:cNvPr id="6" name="Picture 5">
            <a:extLst>
              <a:ext uri="{FF2B5EF4-FFF2-40B4-BE49-F238E27FC236}">
                <a16:creationId xmlns:a16="http://schemas.microsoft.com/office/drawing/2014/main" id="{036131A1-15C2-46BA-A3D6-182B7D6C4ED2}"/>
              </a:ext>
            </a:extLst>
          </p:cNvPr>
          <p:cNvPicPr>
            <a:picLocks noChangeAspect="1"/>
          </p:cNvPicPr>
          <p:nvPr/>
        </p:nvPicPr>
        <p:blipFill rotWithShape="1">
          <a:blip r:embed="rId4">
            <a:extLst>
              <a:ext uri="{28A0092B-C50C-407E-A947-70E740481C1C}">
                <a14:useLocalDpi xmlns:a14="http://schemas.microsoft.com/office/drawing/2010/main" val="0"/>
              </a:ext>
            </a:extLst>
          </a:blip>
          <a:srcRect b="4970"/>
          <a:stretch/>
        </p:blipFill>
        <p:spPr>
          <a:xfrm>
            <a:off x="2385588" y="756057"/>
            <a:ext cx="6254496" cy="6030498"/>
          </a:xfrm>
          <a:prstGeom prst="rect">
            <a:avLst/>
          </a:prstGeom>
        </p:spPr>
      </p:pic>
    </p:spTree>
    <p:extLst>
      <p:ext uri="{BB962C8B-B14F-4D97-AF65-F5344CB8AC3E}">
        <p14:creationId xmlns:p14="http://schemas.microsoft.com/office/powerpoint/2010/main" val="303014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pic>
        <p:nvPicPr>
          <p:cNvPr id="8" name="Picture 7">
            <a:extLst>
              <a:ext uri="{FF2B5EF4-FFF2-40B4-BE49-F238E27FC236}">
                <a16:creationId xmlns:a16="http://schemas.microsoft.com/office/drawing/2014/main" id="{6784F7A3-7456-49F5-B545-04B9D308323C}"/>
              </a:ext>
            </a:extLst>
          </p:cNvPr>
          <p:cNvPicPr>
            <a:picLocks noChangeAspect="1"/>
          </p:cNvPicPr>
          <p:nvPr/>
        </p:nvPicPr>
        <p:blipFill rotWithShape="1">
          <a:blip r:embed="rId5">
            <a:extLst>
              <a:ext uri="{28A0092B-C50C-407E-A947-70E740481C1C}">
                <a14:useLocalDpi xmlns:a14="http://schemas.microsoft.com/office/drawing/2010/main" val="0"/>
              </a:ext>
            </a:extLst>
          </a:blip>
          <a:srcRect r="919" b="35632"/>
          <a:stretch/>
        </p:blipFill>
        <p:spPr>
          <a:xfrm>
            <a:off x="638269" y="1827340"/>
            <a:ext cx="7882128" cy="2560320"/>
          </a:xfrm>
          <a:prstGeom prst="rect">
            <a:avLst/>
          </a:prstGeom>
        </p:spPr>
      </p:pic>
      <p:sp>
        <p:nvSpPr>
          <p:cNvPr id="10" name="Text Placeholder 2">
            <a:extLst>
              <a:ext uri="{FF2B5EF4-FFF2-40B4-BE49-F238E27FC236}">
                <a16:creationId xmlns:a16="http://schemas.microsoft.com/office/drawing/2014/main" id="{1DE0CC9B-77AD-48DF-8011-95EA3E7C3596}"/>
              </a:ext>
            </a:extLst>
          </p:cNvPr>
          <p:cNvSpPr txBox="1">
            <a:spLocks/>
          </p:cNvSpPr>
          <p:nvPr/>
        </p:nvSpPr>
        <p:spPr>
          <a:xfrm>
            <a:off x="457200" y="4725908"/>
            <a:ext cx="8229600" cy="2132091"/>
          </a:xfrm>
          <a:prstGeom prst="rect">
            <a:avLst/>
          </a:prstGeo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endParaRPr lang="en-AU" dirty="0"/>
          </a:p>
          <a:p>
            <a:endParaRPr lang="en-AU" dirty="0"/>
          </a:p>
          <a:p>
            <a:pPr marL="0" indent="0">
              <a:buNone/>
            </a:pPr>
            <a:r>
              <a:rPr lang="en-AU" sz="1400" i="1" dirty="0"/>
              <a:t>Figures from </a:t>
            </a:r>
          </a:p>
          <a:p>
            <a:pPr marL="0" indent="0">
              <a:buNone/>
            </a:pPr>
            <a:r>
              <a:rPr lang="en-AU" sz="1400" i="1" dirty="0"/>
              <a:t>3. Palliative Care Australia, </a:t>
            </a:r>
            <a:r>
              <a:rPr lang="en-AU" sz="1400" i="1" dirty="0">
                <a:hlinkClick r:id="rId6"/>
              </a:rPr>
              <a:t>http://dyingtotalk.org.au/</a:t>
            </a:r>
            <a:r>
              <a:rPr lang="en-AU" sz="1400" i="1" dirty="0"/>
              <a:t> 2016</a:t>
            </a:r>
          </a:p>
          <a:p>
            <a:pPr marL="0" indent="0">
              <a:buNone/>
            </a:pPr>
            <a:r>
              <a:rPr lang="en-AU" sz="1400" i="1" dirty="0"/>
              <a:t>4. </a:t>
            </a:r>
            <a:r>
              <a:rPr lang="en-AU" sz="1400" i="1" dirty="0" err="1"/>
              <a:t>End-of-life</a:t>
            </a:r>
            <a:r>
              <a:rPr lang="en-AU" sz="1400" i="1" dirty="0"/>
              <a:t> Law in Australia, QUT 2014</a:t>
            </a:r>
          </a:p>
          <a:p>
            <a:endParaRPr lang="en-AU" i="1" dirty="0"/>
          </a:p>
          <a:p>
            <a:endParaRPr lang="en-AU" i="1" dirty="0"/>
          </a:p>
          <a:p>
            <a:endParaRPr lang="en-AU" i="1" dirty="0"/>
          </a:p>
        </p:txBody>
      </p:sp>
    </p:spTree>
    <p:extLst>
      <p:ext uri="{BB962C8B-B14F-4D97-AF65-F5344CB8AC3E}">
        <p14:creationId xmlns:p14="http://schemas.microsoft.com/office/powerpoint/2010/main" val="224972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714375" y="794222"/>
            <a:ext cx="7886700"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209ACC"/>
                </a:solidFill>
              </a:rPr>
              <a:t>So?</a:t>
            </a:r>
          </a:p>
        </p:txBody>
      </p:sp>
      <p:sp>
        <p:nvSpPr>
          <p:cNvPr id="7" name="Text Placeholder 2">
            <a:extLst>
              <a:ext uri="{FF2B5EF4-FFF2-40B4-BE49-F238E27FC236}">
                <a16:creationId xmlns:a16="http://schemas.microsoft.com/office/drawing/2014/main" id="{BC411AA6-2BA7-4AB3-9E93-3E3C9ACA36A3}"/>
              </a:ext>
            </a:extLst>
          </p:cNvPr>
          <p:cNvSpPr txBox="1">
            <a:spLocks/>
          </p:cNvSpPr>
          <p:nvPr/>
        </p:nvSpPr>
        <p:spPr>
          <a:xfrm>
            <a:off x="647700" y="1833042"/>
            <a:ext cx="8229600" cy="3958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00000"/>
              </a:lnSpc>
            </a:pPr>
            <a:r>
              <a:rPr lang="en-AU" sz="2400" dirty="0">
                <a:cs typeface="Arial" panose="020B0604020202020204" pitchFamily="34" charset="0"/>
              </a:rPr>
              <a:t>Patients could be poorly prepared for their future (and may not know for example, their chronic complex illness will end their lives).  Most patients die an expected death at very old age. </a:t>
            </a:r>
          </a:p>
          <a:p>
            <a:pPr>
              <a:lnSpc>
                <a:spcPct val="100000"/>
              </a:lnSpc>
            </a:pPr>
            <a:r>
              <a:rPr lang="en-AU" sz="2400" dirty="0">
                <a:cs typeface="Arial" panose="020B0604020202020204" pitchFamily="34" charset="0"/>
              </a:rPr>
              <a:t>Hospital health care professionals (where 54% Australians die) are excellent at prolonging life but are not so good at recognising end of life or providing EOL care.   </a:t>
            </a:r>
          </a:p>
          <a:p>
            <a:pPr>
              <a:lnSpc>
                <a:spcPct val="100000"/>
              </a:lnSpc>
            </a:pPr>
            <a:r>
              <a:rPr lang="en-AU" sz="2400" dirty="0">
                <a:cs typeface="Arial" panose="020B0604020202020204" pitchFamily="34" charset="0"/>
              </a:rPr>
              <a:t>Early identification of end of life is recommended by the World Health Organisation as key to providing quality and safe care.</a:t>
            </a:r>
          </a:p>
          <a:p>
            <a:endParaRPr lang="en-AU" sz="1800" dirty="0">
              <a:solidFill>
                <a:srgbClr val="186487"/>
              </a:solidFill>
              <a:latin typeface="Arial" panose="020B0604020202020204" pitchFamily="34" charset="0"/>
              <a:cs typeface="Arial" panose="020B0604020202020204" pitchFamily="34" charset="0"/>
            </a:endParaRPr>
          </a:p>
          <a:p>
            <a:endParaRPr lang="en-AU" sz="18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88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sp>
        <p:nvSpPr>
          <p:cNvPr id="2" name="Title 1"/>
          <p:cNvSpPr>
            <a:spLocks noGrp="1"/>
          </p:cNvSpPr>
          <p:nvPr>
            <p:ph type="title"/>
          </p:nvPr>
        </p:nvSpPr>
        <p:spPr>
          <a:xfrm>
            <a:off x="5324475" y="838200"/>
            <a:ext cx="3724275" cy="3047999"/>
          </a:xfrm>
        </p:spPr>
        <p:txBody>
          <a:bodyPr>
            <a:normAutofit fontScale="90000"/>
          </a:bodyPr>
          <a:lstStyle/>
          <a:p>
            <a:r>
              <a:rPr lang="en-US" dirty="0">
                <a:solidFill>
                  <a:srgbClr val="209ACC"/>
                </a:solidFill>
              </a:rPr>
              <a:t>Patterns of end of life – When are we aware of our mortality?</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pic>
        <p:nvPicPr>
          <p:cNvPr id="7" name="Picture 6">
            <a:extLst>
              <a:ext uri="{FF2B5EF4-FFF2-40B4-BE49-F238E27FC236}">
                <a16:creationId xmlns:a16="http://schemas.microsoft.com/office/drawing/2014/main" id="{5E5B4564-C8FD-4859-91F5-A610F780CE74}"/>
              </a:ext>
            </a:extLst>
          </p:cNvPr>
          <p:cNvPicPr>
            <a:picLocks noChangeAspect="1"/>
          </p:cNvPicPr>
          <p:nvPr/>
        </p:nvPicPr>
        <p:blipFill>
          <a:blip r:embed="rId5"/>
          <a:stretch>
            <a:fillRect/>
          </a:stretch>
        </p:blipFill>
        <p:spPr>
          <a:xfrm>
            <a:off x="266869" y="1178964"/>
            <a:ext cx="4448005" cy="5574262"/>
          </a:xfrm>
          <a:prstGeom prst="rect">
            <a:avLst/>
          </a:prstGeom>
        </p:spPr>
      </p:pic>
      <p:sp>
        <p:nvSpPr>
          <p:cNvPr id="8" name="TextBox 7">
            <a:extLst>
              <a:ext uri="{FF2B5EF4-FFF2-40B4-BE49-F238E27FC236}">
                <a16:creationId xmlns:a16="http://schemas.microsoft.com/office/drawing/2014/main" id="{43F1ACBA-EF66-4073-BA55-421EB1A2D709}"/>
              </a:ext>
            </a:extLst>
          </p:cNvPr>
          <p:cNvSpPr txBox="1"/>
          <p:nvPr/>
        </p:nvSpPr>
        <p:spPr>
          <a:xfrm>
            <a:off x="4791075" y="5162550"/>
            <a:ext cx="4448175" cy="769441"/>
          </a:xfrm>
          <a:prstGeom prst="rect">
            <a:avLst/>
          </a:prstGeom>
          <a:noFill/>
        </p:spPr>
        <p:txBody>
          <a:bodyPr wrap="square" rtlCol="0">
            <a:spAutoFit/>
          </a:bodyPr>
          <a:lstStyle/>
          <a:p>
            <a:endParaRPr lang="en-AU" sz="1100" dirty="0">
              <a:solidFill>
                <a:srgbClr val="186487"/>
              </a:solidFill>
              <a:latin typeface="Arial" panose="020B0604020202020204" pitchFamily="34" charset="0"/>
              <a:cs typeface="Arial" panose="020B0604020202020204" pitchFamily="34" charset="0"/>
            </a:endParaRPr>
          </a:p>
          <a:p>
            <a:r>
              <a:rPr lang="en-AU" sz="1100" b="0" i="0" dirty="0">
                <a:solidFill>
                  <a:srgbClr val="186487"/>
                </a:solidFill>
                <a:effectLst/>
                <a:latin typeface="Arial" panose="020B0604020202020204" pitchFamily="34" charset="0"/>
                <a:cs typeface="Arial" panose="020B0604020202020204" pitchFamily="34" charset="0"/>
              </a:rPr>
              <a:t>Lynn J, Adamson DM. </a:t>
            </a:r>
            <a:r>
              <a:rPr lang="en-AU" sz="1100" b="0" i="0" u="none" strike="noStrike" dirty="0">
                <a:solidFill>
                  <a:srgbClr val="416393"/>
                </a:solidFill>
                <a:effectLst/>
                <a:latin typeface="Arial" panose="020B0604020202020204" pitchFamily="34" charset="0"/>
                <a:cs typeface="Arial" panose="020B0604020202020204" pitchFamily="34" charset="0"/>
                <a:hlinkClick r:id="rId6"/>
              </a:rPr>
              <a:t>Living well at the end of life. Adapting health care to serious chronic illness in old age.</a:t>
            </a:r>
            <a:r>
              <a:rPr lang="en-AU" sz="1100" b="0" i="0" dirty="0">
                <a:solidFill>
                  <a:srgbClr val="186487"/>
                </a:solidFill>
                <a:effectLst/>
                <a:latin typeface="Arial" panose="020B0604020202020204" pitchFamily="34" charset="0"/>
                <a:cs typeface="Arial" panose="020B0604020202020204" pitchFamily="34" charset="0"/>
              </a:rPr>
              <a:t> Santa Monica (CA): Rand Corporation; 2003</a:t>
            </a:r>
            <a:endParaRPr lang="en-AU" sz="11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92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174172" y="851100"/>
            <a:ext cx="8969828" cy="1291210"/>
          </a:xfrm>
        </p:spPr>
        <p:txBody>
          <a:bodyPr>
            <a:normAutofit/>
          </a:bodyPr>
          <a:lstStyle/>
          <a:p>
            <a:r>
              <a:rPr lang="en-US" sz="4300" dirty="0">
                <a:solidFill>
                  <a:srgbClr val="209ACC"/>
                </a:solidFill>
              </a:rPr>
              <a:t>When does end of life begin?</a:t>
            </a:r>
          </a:p>
        </p:txBody>
      </p:sp>
      <p:pic>
        <p:nvPicPr>
          <p:cNvPr id="5" name="Picture 4">
            <a:extLst>
              <a:ext uri="{FF2B5EF4-FFF2-40B4-BE49-F238E27FC236}">
                <a16:creationId xmlns:a16="http://schemas.microsoft.com/office/drawing/2014/main" id="{0A47730B-5234-471A-AD75-E77BABC203A0}"/>
              </a:ext>
            </a:extLst>
          </p:cNvPr>
          <p:cNvPicPr>
            <a:picLocks noChangeAspect="1"/>
          </p:cNvPicPr>
          <p:nvPr/>
        </p:nvPicPr>
        <p:blipFill>
          <a:blip r:embed="rId3"/>
          <a:stretch>
            <a:fillRect/>
          </a:stretch>
        </p:blipFill>
        <p:spPr>
          <a:xfrm>
            <a:off x="2571750" y="1949851"/>
            <a:ext cx="3945016" cy="2962428"/>
          </a:xfrm>
          <a:prstGeom prst="rect">
            <a:avLst/>
          </a:prstGeom>
        </p:spPr>
      </p:pic>
      <p:sp>
        <p:nvSpPr>
          <p:cNvPr id="6" name="Text Placeholder 5">
            <a:extLst>
              <a:ext uri="{FF2B5EF4-FFF2-40B4-BE49-F238E27FC236}">
                <a16:creationId xmlns:a16="http://schemas.microsoft.com/office/drawing/2014/main" id="{C0B0D0C2-8EBB-4EE6-9D5A-576F4F3F2FA3}"/>
              </a:ext>
            </a:extLst>
          </p:cNvPr>
          <p:cNvSpPr txBox="1">
            <a:spLocks/>
          </p:cNvSpPr>
          <p:nvPr/>
        </p:nvSpPr>
        <p:spPr>
          <a:xfrm>
            <a:off x="571500" y="5003302"/>
            <a:ext cx="8229600" cy="139019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pPr>
            <a:r>
              <a:rPr lang="en-US" sz="1600" dirty="0"/>
              <a:t>Advanced congestive heart failure with severe symptoms has a one-year mortality of 30-40%.  However, the illness has an unpredictable pathway.  While some patients recover from acute episodes of deterioration, unpredictably 15-20% of other patients die a sudden death. </a:t>
            </a:r>
            <a:r>
              <a:rPr lang="en-US" sz="1600" baseline="30000" dirty="0"/>
              <a:t>6</a:t>
            </a:r>
          </a:p>
          <a:p>
            <a:pPr>
              <a:lnSpc>
                <a:spcPct val="150000"/>
              </a:lnSpc>
            </a:pPr>
            <a:r>
              <a:rPr lang="en-US" sz="1600" dirty="0"/>
              <a:t>EOLC=1-2 years before death (ACQSHC) allows choice  and shared care.</a:t>
            </a:r>
          </a:p>
          <a:p>
            <a:endParaRPr lang="en-AU" dirty="0"/>
          </a:p>
        </p:txBody>
      </p:sp>
    </p:spTree>
    <p:extLst>
      <p:ext uri="{BB962C8B-B14F-4D97-AF65-F5344CB8AC3E}">
        <p14:creationId xmlns:p14="http://schemas.microsoft.com/office/powerpoint/2010/main" val="239667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pic>
        <p:nvPicPr>
          <p:cNvPr id="9" name="Picture 8">
            <a:extLst>
              <a:ext uri="{FF2B5EF4-FFF2-40B4-BE49-F238E27FC236}">
                <a16:creationId xmlns:a16="http://schemas.microsoft.com/office/drawing/2014/main" id="{512D555E-2B5E-4678-96AD-870535C48BF1}"/>
              </a:ext>
            </a:extLst>
          </p:cNvPr>
          <p:cNvPicPr>
            <a:picLocks noChangeAspect="1"/>
          </p:cNvPicPr>
          <p:nvPr/>
        </p:nvPicPr>
        <p:blipFill>
          <a:blip r:embed="rId4"/>
          <a:stretch>
            <a:fillRect/>
          </a:stretch>
        </p:blipFill>
        <p:spPr>
          <a:xfrm>
            <a:off x="484651" y="1579064"/>
            <a:ext cx="8346147" cy="4176122"/>
          </a:xfrm>
          <a:prstGeom prst="rect">
            <a:avLst/>
          </a:prstGeom>
        </p:spPr>
      </p:pic>
    </p:spTree>
    <p:extLst>
      <p:ext uri="{BB962C8B-B14F-4D97-AF65-F5344CB8AC3E}">
        <p14:creationId xmlns:p14="http://schemas.microsoft.com/office/powerpoint/2010/main" val="2003473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1880</Words>
  <Application>Microsoft Office PowerPoint</Application>
  <PresentationFormat>On-screen Show (4:3)</PresentationFormat>
  <Paragraphs>137</Paragraphs>
  <Slides>25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Rounded MT Bold</vt:lpstr>
      <vt:lpstr>Calibri</vt:lpstr>
      <vt:lpstr>Calibri Light</vt:lpstr>
      <vt:lpstr>Courier New</vt:lpstr>
      <vt:lpstr>Office Theme</vt:lpstr>
      <vt:lpstr>Recognising Dying</vt:lpstr>
      <vt:lpstr>Aims and Objectives</vt:lpstr>
      <vt:lpstr>PowerPoint Presentation</vt:lpstr>
      <vt:lpstr>PowerPoint Presentation</vt:lpstr>
      <vt:lpstr>PowerPoint Presentation</vt:lpstr>
      <vt:lpstr>PowerPoint Presentation</vt:lpstr>
      <vt:lpstr>Patterns of end of life – When are we aware of our mortality?</vt:lpstr>
      <vt:lpstr>When does end of life begin?</vt:lpstr>
      <vt:lpstr>PowerPoint Presentation</vt:lpstr>
      <vt:lpstr>PowerPoint Presentation</vt:lpstr>
      <vt:lpstr>PowerPoint Presentation</vt:lpstr>
      <vt:lpstr>PowerPoint Presentation</vt:lpstr>
      <vt:lpstr>PowerPoint Presentation</vt:lpstr>
      <vt:lpstr>Think about</vt:lpstr>
      <vt:lpstr>PowerPoint Presentation</vt:lpstr>
      <vt:lpstr>Your skill set7 in end-of-life care</vt:lpstr>
      <vt:lpstr>PowerPoint Presentation</vt:lpstr>
      <vt:lpstr>What can you do?</vt:lpstr>
      <vt:lpstr>Adapt and Adopt</vt:lpstr>
      <vt:lpstr>PowerPoint Presentation</vt:lpstr>
      <vt:lpstr>PowerPoint Presentation</vt:lpstr>
      <vt:lpstr>PowerPoint Presentation</vt:lpstr>
      <vt:lpstr>In Summary</vt:lpstr>
      <vt:lpstr>References</vt:lpstr>
      <vt:lpstr>Other EOLE eLearning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samanthatipler</dc:creator>
  <cp:lastModifiedBy>Vanessa Heading</cp:lastModifiedBy>
  <cp:revision>15</cp:revision>
  <dcterms:created xsi:type="dcterms:W3CDTF">2022-05-30T08:48:07Z</dcterms:created>
  <dcterms:modified xsi:type="dcterms:W3CDTF">2022-11-16T05:22:46Z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1033-2.7.0.4476</vt:lpwstr>
  </property>
</Properties>
</file>