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8" r:id="rId2"/>
    <p:sldId id="293" r:id="rId3"/>
    <p:sldId id="272" r:id="rId4"/>
    <p:sldId id="278" r:id="rId5"/>
    <p:sldId id="274" r:id="rId6"/>
    <p:sldId id="279" r:id="rId7"/>
    <p:sldId id="276" r:id="rId8"/>
    <p:sldId id="280" r:id="rId9"/>
    <p:sldId id="292" r:id="rId10"/>
    <p:sldId id="282" r:id="rId11"/>
    <p:sldId id="283" r:id="rId12"/>
    <p:sldId id="284" r:id="rId13"/>
    <p:sldId id="294" r:id="rId14"/>
    <p:sldId id="285" r:id="rId15"/>
    <p:sldId id="286" r:id="rId16"/>
    <p:sldId id="287" r:id="rId17"/>
    <p:sldId id="295" r:id="rId18"/>
    <p:sldId id="296" r:id="rId19"/>
    <p:sldId id="298" r:id="rId20"/>
    <p:sldId id="391" r:id="rId21"/>
    <p:sldId id="297" r:id="rId22"/>
    <p:sldId id="392" r:id="rId23"/>
    <p:sldId id="290" r:id="rId24"/>
    <p:sldId id="291" r:id="rId25"/>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8033"/>
    <a:srgbClr val="1FA779"/>
    <a:srgbClr val="18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Grid="0">
      <p:cViewPr varScale="1">
        <p:scale>
          <a:sx n="95" d="100"/>
          <a:sy n="95" d="100"/>
        </p:scale>
        <p:origin x="1584"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A640E7E2-D9CD-4CAE-8FDB-2CBE0A6F1B3E}" type="datetimeFigureOut">
              <a:rPr lang="en-AU" smtClean="0"/>
              <a:t>16/11/2022</a:t>
            </a:fld>
            <a:endParaRPr lang="en-AU"/>
          </a:p>
        </p:txBody>
      </p:sp>
      <p:sp>
        <p:nvSpPr>
          <p:cNvPr id="4" name="Slide Image Placeholder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42500958-CC61-4DE1-9A01-678A28177AD7}" type="slidenum">
              <a:rPr lang="en-AU" smtClean="0"/>
              <a:t>‹#›</a:t>
            </a:fld>
            <a:endParaRPr lang="en-AU"/>
          </a:p>
        </p:txBody>
      </p:sp>
    </p:spTree>
    <p:extLst>
      <p:ext uri="{BB962C8B-B14F-4D97-AF65-F5344CB8AC3E}">
        <p14:creationId xmlns:p14="http://schemas.microsoft.com/office/powerpoint/2010/main" val="50807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2500958-CC61-4DE1-9A01-678A28177AD7}" type="slidenum">
              <a:rPr lang="en-AU" smtClean="0"/>
              <a:t>4</a:t>
            </a:fld>
            <a:endParaRPr lang="en-AU"/>
          </a:p>
        </p:txBody>
      </p:sp>
    </p:spTree>
    <p:extLst>
      <p:ext uri="{BB962C8B-B14F-4D97-AF65-F5344CB8AC3E}">
        <p14:creationId xmlns:p14="http://schemas.microsoft.com/office/powerpoint/2010/main" val="61944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2500958-CC61-4DE1-9A01-678A28177AD7}" type="slidenum">
              <a:rPr lang="en-AU" smtClean="0"/>
              <a:t>5</a:t>
            </a:fld>
            <a:endParaRPr lang="en-AU"/>
          </a:p>
        </p:txBody>
      </p:sp>
    </p:spTree>
    <p:extLst>
      <p:ext uri="{BB962C8B-B14F-4D97-AF65-F5344CB8AC3E}">
        <p14:creationId xmlns:p14="http://schemas.microsoft.com/office/powerpoint/2010/main" val="335052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2500958-CC61-4DE1-9A01-678A28177AD7}" type="slidenum">
              <a:rPr lang="en-AU" smtClean="0"/>
              <a:t>6</a:t>
            </a:fld>
            <a:endParaRPr lang="en-AU"/>
          </a:p>
        </p:txBody>
      </p:sp>
    </p:spTree>
    <p:extLst>
      <p:ext uri="{BB962C8B-B14F-4D97-AF65-F5344CB8AC3E}">
        <p14:creationId xmlns:p14="http://schemas.microsoft.com/office/powerpoint/2010/main" val="807326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21"/>
            <a:ext cx="6858000" cy="238772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224"/>
            <a:ext cx="6858000" cy="16558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44"/>
            <a:ext cx="7886700" cy="581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457200" y="1754912"/>
            <a:ext cx="8229600" cy="624417"/>
          </a:xfrm>
        </p:spPr>
        <p:txBody>
          <a:bodyPr lIns="0" rIns="0" bIns="0" anchor="t">
            <a:normAutofit/>
          </a:bodyPr>
          <a:lstStyle>
            <a:lvl1pPr algn="l">
              <a:defRPr sz="2100" b="0">
                <a:solidFill>
                  <a:srgbClr val="186487"/>
                </a:solidFill>
                <a:latin typeface="Arial"/>
                <a:cs typeface="Arial"/>
              </a:defRPr>
            </a:lvl1pPr>
          </a:lstStyle>
          <a:p>
            <a:r>
              <a:rPr lang="en-AU" dirty="0"/>
              <a:t>Click to edit Master title style</a:t>
            </a:r>
            <a:endParaRPr lang="en-US" dirty="0"/>
          </a:p>
        </p:txBody>
      </p:sp>
      <p:sp>
        <p:nvSpPr>
          <p:cNvPr id="11" name="Text Placeholder 3"/>
          <p:cNvSpPr>
            <a:spLocks noGrp="1"/>
          </p:cNvSpPr>
          <p:nvPr>
            <p:ph type="body" sz="half" idx="2"/>
          </p:nvPr>
        </p:nvSpPr>
        <p:spPr>
          <a:xfrm>
            <a:off x="457200" y="2640061"/>
            <a:ext cx="8229600" cy="4036420"/>
          </a:xfrm>
        </p:spPr>
        <p:txBody>
          <a:bodyPr lIns="0" tIns="0" rIns="0" bIns="0" anchor="t">
            <a:normAutofit/>
          </a:bodyPr>
          <a:lstStyle>
            <a:lvl1pPr marL="0" indent="0">
              <a:buNone/>
              <a:defRPr sz="1050">
                <a:latin typeface="Arial"/>
                <a:cs typeface="Aria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dirty="0"/>
              <a:t>Click to edit Master text styles</a:t>
            </a:r>
          </a:p>
        </p:txBody>
      </p:sp>
      <p:pic>
        <p:nvPicPr>
          <p:cNvPr id="6" name="Picture 5" descr="EOL_PowerPointTemplate_v4-1.jpg"/>
          <p:cNvPicPr>
            <a:picLocks noChangeAspect="1"/>
          </p:cNvPicPr>
          <p:nvPr userDrawn="1"/>
        </p:nvPicPr>
        <p:blipFill>
          <a:blip r:embed="rId2"/>
          <a:stretch>
            <a:fillRect/>
          </a:stretch>
        </p:blipFill>
        <p:spPr>
          <a:xfrm>
            <a:off x="1116" y="0"/>
            <a:ext cx="9141768" cy="6858000"/>
          </a:xfrm>
          <a:prstGeom prst="rect">
            <a:avLst/>
          </a:prstGeom>
        </p:spPr>
      </p:pic>
    </p:spTree>
    <p:extLst>
      <p:ext uri="{BB962C8B-B14F-4D97-AF65-F5344CB8AC3E}">
        <p14:creationId xmlns:p14="http://schemas.microsoft.com/office/powerpoint/2010/main" val="122131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26"/>
            <a:ext cx="7886700" cy="285288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700"/>
            <a:ext cx="7886700"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719"/>
            <a:ext cx="3886200" cy="435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719"/>
            <a:ext cx="3886200" cy="435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44"/>
            <a:ext cx="7886700" cy="1325631"/>
          </a:xfrm>
        </p:spPr>
        <p:txBody>
          <a:bodyPr/>
          <a:lstStyle/>
          <a:p>
            <a:r>
              <a:rPr lang="en-US"/>
              <a:t>Click to edit Master title style</a:t>
            </a:r>
          </a:p>
        </p:txBody>
      </p:sp>
      <p:sp>
        <p:nvSpPr>
          <p:cNvPr id="3" name="Text Placeholder 2"/>
          <p:cNvSpPr>
            <a:spLocks noGrp="1"/>
          </p:cNvSpPr>
          <p:nvPr>
            <p:ph type="body" idx="1"/>
          </p:nvPr>
        </p:nvSpPr>
        <p:spPr>
          <a:xfrm>
            <a:off x="629841" y="1681250"/>
            <a:ext cx="3868340" cy="823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1" y="2505204"/>
            <a:ext cx="3868340" cy="3684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250"/>
            <a:ext cx="3887391" cy="823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204"/>
            <a:ext cx="3887391" cy="3684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24"/>
            <a:ext cx="2949178" cy="160028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76"/>
            <a:ext cx="4629150" cy="48738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endParaRPr lang="en-US"/>
          </a:p>
        </p:txBody>
      </p:sp>
      <p:sp>
        <p:nvSpPr>
          <p:cNvPr id="4" name="Text Placeholder 3"/>
          <p:cNvSpPr>
            <a:spLocks noGrp="1"/>
          </p:cNvSpPr>
          <p:nvPr>
            <p:ph type="body" sz="half" idx="2"/>
          </p:nvPr>
        </p:nvSpPr>
        <p:spPr>
          <a:xfrm>
            <a:off x="629841" y="2057506"/>
            <a:ext cx="2949178" cy="38117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44"/>
            <a:ext cx="1971675" cy="5812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44"/>
            <a:ext cx="5800725" cy="5812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44"/>
            <a:ext cx="7886700" cy="132563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719"/>
            <a:ext cx="7886700" cy="435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678"/>
            <a:ext cx="205740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11/16/2022</a:t>
            </a:fld>
            <a:endParaRPr lang="en-US"/>
          </a:p>
        </p:txBody>
      </p:sp>
      <p:sp>
        <p:nvSpPr>
          <p:cNvPr id="5" name="Footer Placeholder 4"/>
          <p:cNvSpPr>
            <a:spLocks noGrp="1"/>
          </p:cNvSpPr>
          <p:nvPr>
            <p:ph type="ftr" sz="quarter" idx="3"/>
          </p:nvPr>
        </p:nvSpPr>
        <p:spPr>
          <a:xfrm>
            <a:off x="3028950" y="6356678"/>
            <a:ext cx="3086100"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678"/>
            <a:ext cx="205740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www.vitaltalk.org/guides/transitionsgoals-of-car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endoflifeessentials.com.au/tabid/5126/Default.aspx"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www.ncbi.nlm.nih.gov/pubmed/11074777"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ncbi.nlm.nih.gov/pubmed/11401612" TargetMode="External"/><Relationship Id="rId5" Type="http://schemas.openxmlformats.org/officeDocument/2006/relationships/hyperlink" Target="http://www.ncbi.nlm.nih.gov/pubmed/18840840" TargetMode="External"/><Relationship Id="rId4" Type="http://schemas.openxmlformats.org/officeDocument/2006/relationships/hyperlink" Target="http://www.ncbi.nlm.nih.gov/pubmed/1451115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ncbi.nlm.nih.gov/pubmed/16998575"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vimeo.com/185903724/8bf2b31b45?embedded=true&amp;source=video_title&amp;owner=5683907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EOLOlogolarge2-01.jpgnew template_EOLOlogolarge2-01"/>
          <p:cNvPicPr>
            <a:picLocks noGrp="1" noChangeAspect="1"/>
          </p:cNvPicPr>
          <p:nvPr>
            <p:ph idx="1"/>
          </p:nvPr>
        </p:nvPicPr>
        <p:blipFill>
          <a:blip r:embed="rId2"/>
          <a:srcRect/>
          <a:stretch>
            <a:fillRect/>
          </a:stretch>
        </p:blipFill>
        <p:spPr>
          <a:xfrm>
            <a:off x="0" y="-18415"/>
            <a:ext cx="9147810" cy="6876415"/>
          </a:xfrm>
          <a:prstGeom prst="rect">
            <a:avLst/>
          </a:prstGeom>
        </p:spPr>
      </p:pic>
      <p:sp>
        <p:nvSpPr>
          <p:cNvPr id="2" name="Title 1"/>
          <p:cNvSpPr>
            <a:spLocks noGrp="1"/>
          </p:cNvSpPr>
          <p:nvPr>
            <p:ph type="title"/>
          </p:nvPr>
        </p:nvSpPr>
        <p:spPr>
          <a:xfrm>
            <a:off x="626639" y="2720772"/>
            <a:ext cx="8215909" cy="2564662"/>
          </a:xfrm>
        </p:spPr>
        <p:txBody>
          <a:bodyPr>
            <a:noAutofit/>
          </a:bodyPr>
          <a:lstStyle/>
          <a:p>
            <a:r>
              <a:rPr lang="en-US" b="1" dirty="0">
                <a:solidFill>
                  <a:srgbClr val="7C8033"/>
                </a:solidFill>
              </a:rPr>
              <a:t>Develop communication in the context of: an individual’s response to understanding that life is limited, and discussion of changing goals of care</a:t>
            </a:r>
          </a:p>
        </p:txBody>
      </p:sp>
      <p:pic>
        <p:nvPicPr>
          <p:cNvPr id="6" name="Picture 5">
            <a:extLst>
              <a:ext uri="{FF2B5EF4-FFF2-40B4-BE49-F238E27FC236}">
                <a16:creationId xmlns:a16="http://schemas.microsoft.com/office/drawing/2014/main" id="{BC87C2F4-F4BB-4599-ACD7-F874CE9F3A35}"/>
              </a:ext>
            </a:extLst>
          </p:cNvPr>
          <p:cNvPicPr>
            <a:picLocks noChangeAspect="1"/>
          </p:cNvPicPr>
          <p:nvPr/>
        </p:nvPicPr>
        <p:blipFill>
          <a:blip r:embed="rId3"/>
          <a:stretch>
            <a:fillRect/>
          </a:stretch>
        </p:blipFill>
        <p:spPr>
          <a:xfrm>
            <a:off x="7246892" y="6145663"/>
            <a:ext cx="1505222" cy="542928"/>
          </a:xfrm>
          <a:prstGeom prst="rect">
            <a:avLst/>
          </a:prstGeom>
        </p:spPr>
      </p:pic>
      <p:sp>
        <p:nvSpPr>
          <p:cNvPr id="7" name="TextBox 6">
            <a:extLst>
              <a:ext uri="{FF2B5EF4-FFF2-40B4-BE49-F238E27FC236}">
                <a16:creationId xmlns:a16="http://schemas.microsoft.com/office/drawing/2014/main" id="{B35AE376-6ACB-47C1-9D8C-A3A8D7A205C8}"/>
              </a:ext>
            </a:extLst>
          </p:cNvPr>
          <p:cNvSpPr txBox="1"/>
          <p:nvPr/>
        </p:nvSpPr>
        <p:spPr>
          <a:xfrm>
            <a:off x="2333897" y="6487886"/>
            <a:ext cx="6400800" cy="246221"/>
          </a:xfrm>
          <a:prstGeom prst="rect">
            <a:avLst/>
          </a:prstGeom>
          <a:noFill/>
        </p:spPr>
        <p:txBody>
          <a:bodyPr wrap="square" rtlCol="0">
            <a:spAutoFit/>
          </a:bodyPr>
          <a:lstStyle/>
          <a:p>
            <a:r>
              <a:rPr lang="en-AU" sz="1000" b="1" dirty="0"/>
              <a:t>EOLE is funded by the Australian Government Department of Health and Aged Care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346333" y="1061445"/>
            <a:ext cx="8717279" cy="1325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solidFill>
                  <a:srgbClr val="7C8033"/>
                </a:solidFill>
              </a:rPr>
              <a:t>End-of-Life Care</a:t>
            </a:r>
          </a:p>
        </p:txBody>
      </p:sp>
      <p:sp>
        <p:nvSpPr>
          <p:cNvPr id="7" name="Text Placeholder 2">
            <a:extLst>
              <a:ext uri="{FF2B5EF4-FFF2-40B4-BE49-F238E27FC236}">
                <a16:creationId xmlns:a16="http://schemas.microsoft.com/office/drawing/2014/main" id="{E0BC6641-A4B1-42EC-864C-4FB4F2254CA7}"/>
              </a:ext>
            </a:extLst>
          </p:cNvPr>
          <p:cNvSpPr txBox="1">
            <a:spLocks/>
          </p:cNvSpPr>
          <p:nvPr/>
        </p:nvSpPr>
        <p:spPr>
          <a:xfrm>
            <a:off x="492370" y="2177185"/>
            <a:ext cx="8179358" cy="32589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just">
              <a:lnSpc>
                <a:spcPct val="100000"/>
              </a:lnSpc>
              <a:buNone/>
            </a:pPr>
            <a:r>
              <a:rPr lang="en-AU" sz="2400" b="1" dirty="0"/>
              <a:t>Challenging</a:t>
            </a:r>
            <a:r>
              <a:rPr lang="en-AU" sz="2400" dirty="0"/>
              <a:t> -  health care professionals may be initiating discussions with patients who have never spoken to anyone about their </a:t>
            </a:r>
            <a:r>
              <a:rPr lang="en-AU" sz="2400" dirty="0" err="1"/>
              <a:t>end-of-life</a:t>
            </a:r>
            <a:r>
              <a:rPr lang="en-AU" sz="2400" dirty="0"/>
              <a:t> wishes.</a:t>
            </a:r>
          </a:p>
          <a:p>
            <a:pPr algn="just">
              <a:lnSpc>
                <a:spcPct val="100000"/>
              </a:lnSpc>
            </a:pPr>
            <a:endParaRPr lang="en-AU" sz="2400" dirty="0"/>
          </a:p>
          <a:p>
            <a:pPr marL="0" indent="0" algn="just">
              <a:lnSpc>
                <a:spcPct val="100000"/>
              </a:lnSpc>
              <a:buNone/>
            </a:pPr>
            <a:r>
              <a:rPr lang="en-AU" sz="2400" dirty="0"/>
              <a:t>Limited undergraduate preparation and limited post graduate for </a:t>
            </a:r>
            <a:r>
              <a:rPr lang="en-AU" sz="2400" dirty="0" err="1"/>
              <a:t>end-of-life</a:t>
            </a:r>
            <a:r>
              <a:rPr lang="en-AU" sz="2400" dirty="0"/>
              <a:t> care in acute care settings</a:t>
            </a:r>
            <a:r>
              <a:rPr lang="en-AU" sz="2400" baseline="30000" dirty="0"/>
              <a:t>5</a:t>
            </a:r>
            <a:endParaRPr lang="en-AU" sz="2400" dirty="0"/>
          </a:p>
          <a:p>
            <a:endParaRPr lang="en-AU" sz="2100" dirty="0">
              <a:solidFill>
                <a:srgbClr val="186487"/>
              </a:solidFill>
            </a:endParaRPr>
          </a:p>
          <a:p>
            <a:endParaRPr lang="en-AU" sz="2100" dirty="0">
              <a:solidFill>
                <a:srgbClr val="186487"/>
              </a:solidFill>
            </a:endParaRPr>
          </a:p>
          <a:p>
            <a:endParaRPr lang="en-AU" sz="2100" dirty="0">
              <a:solidFill>
                <a:srgbClr val="186487"/>
              </a:solidFill>
            </a:endParaRPr>
          </a:p>
        </p:txBody>
      </p:sp>
    </p:spTree>
    <p:extLst>
      <p:ext uri="{BB962C8B-B14F-4D97-AF65-F5344CB8AC3E}">
        <p14:creationId xmlns:p14="http://schemas.microsoft.com/office/powerpoint/2010/main" val="192644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89609" y="938186"/>
            <a:ext cx="8132173" cy="1325631"/>
          </a:xfrm>
        </p:spPr>
        <p:txBody>
          <a:bodyPr/>
          <a:lstStyle/>
          <a:p>
            <a:r>
              <a:rPr lang="en-US" dirty="0">
                <a:solidFill>
                  <a:srgbClr val="7C8033"/>
                </a:solidFill>
              </a:rPr>
              <a:t>Facilitators</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6" name="Text Placeholder 2">
            <a:extLst>
              <a:ext uri="{FF2B5EF4-FFF2-40B4-BE49-F238E27FC236}">
                <a16:creationId xmlns:a16="http://schemas.microsoft.com/office/drawing/2014/main" id="{98FFF350-F6CB-4BA6-A75B-12C86AD34101}"/>
              </a:ext>
            </a:extLst>
          </p:cNvPr>
          <p:cNvSpPr txBox="1">
            <a:spLocks/>
          </p:cNvSpPr>
          <p:nvPr/>
        </p:nvSpPr>
        <p:spPr>
          <a:xfrm>
            <a:off x="527538" y="2157740"/>
            <a:ext cx="8229600" cy="40364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50000"/>
              </a:lnSpc>
            </a:pPr>
            <a:r>
              <a:rPr lang="en-AU" sz="2400" dirty="0"/>
              <a:t>Knowing that death is a normal part of life</a:t>
            </a:r>
          </a:p>
          <a:p>
            <a:pPr>
              <a:lnSpc>
                <a:spcPct val="150000"/>
              </a:lnSpc>
            </a:pPr>
            <a:r>
              <a:rPr lang="en-AU" sz="2400" dirty="0"/>
              <a:t>Knowing that for many patients talking about dying allows them self-determination and informed decision-making</a:t>
            </a:r>
          </a:p>
          <a:p>
            <a:pPr>
              <a:lnSpc>
                <a:spcPct val="150000"/>
              </a:lnSpc>
            </a:pPr>
            <a:r>
              <a:rPr lang="en-AU" sz="2400" dirty="0"/>
              <a:t>Knowing your own communication strengths and limitations</a:t>
            </a:r>
          </a:p>
          <a:p>
            <a:pPr>
              <a:lnSpc>
                <a:spcPct val="150000"/>
              </a:lnSpc>
            </a:pPr>
            <a:r>
              <a:rPr lang="en-AU" sz="2400" dirty="0"/>
              <a:t>Consciously growing your communication skill-set</a:t>
            </a:r>
          </a:p>
        </p:txBody>
      </p:sp>
    </p:spTree>
    <p:extLst>
      <p:ext uri="{BB962C8B-B14F-4D97-AF65-F5344CB8AC3E}">
        <p14:creationId xmlns:p14="http://schemas.microsoft.com/office/powerpoint/2010/main" val="143635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587494" y="900671"/>
            <a:ext cx="8717279" cy="1325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7C8033"/>
                </a:solidFill>
              </a:rPr>
              <a:t>Skill</a:t>
            </a:r>
            <a:r>
              <a:rPr lang="en-AU" b="1" dirty="0">
                <a:solidFill>
                  <a:srgbClr val="7C8033"/>
                </a:solidFill>
              </a:rPr>
              <a:t> </a:t>
            </a:r>
            <a:r>
              <a:rPr lang="en-AU" dirty="0">
                <a:solidFill>
                  <a:srgbClr val="7C8033"/>
                </a:solidFill>
              </a:rPr>
              <a:t>Set </a:t>
            </a:r>
            <a:r>
              <a:rPr lang="en-AU" baseline="30000" dirty="0">
                <a:solidFill>
                  <a:srgbClr val="7C8033"/>
                </a:solidFill>
                <a:cs typeface="Arial" panose="020B0604020202020204" pitchFamily="34" charset="0"/>
              </a:rPr>
              <a:t>7</a:t>
            </a:r>
            <a:endParaRPr lang="en-US" dirty="0">
              <a:solidFill>
                <a:srgbClr val="7C8033"/>
              </a:solidFill>
            </a:endParaRPr>
          </a:p>
        </p:txBody>
      </p:sp>
      <p:sp>
        <p:nvSpPr>
          <p:cNvPr id="9" name="Text Placeholder 2">
            <a:extLst>
              <a:ext uri="{FF2B5EF4-FFF2-40B4-BE49-F238E27FC236}">
                <a16:creationId xmlns:a16="http://schemas.microsoft.com/office/drawing/2014/main" id="{41E16508-4942-403B-8DA2-E81CB81E32A4}"/>
              </a:ext>
            </a:extLst>
          </p:cNvPr>
          <p:cNvSpPr txBox="1">
            <a:spLocks/>
          </p:cNvSpPr>
          <p:nvPr/>
        </p:nvSpPr>
        <p:spPr>
          <a:xfrm>
            <a:off x="557683" y="2027112"/>
            <a:ext cx="8229600" cy="40364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142875" indent="-257175">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Expanded tolerance for </a:t>
            </a:r>
            <a:r>
              <a:rPr lang="en-AU" sz="2000" b="1" dirty="0">
                <a:solidFill>
                  <a:srgbClr val="7C8033"/>
                </a:solidFill>
                <a:latin typeface="Arial" panose="020B0604020202020204" pitchFamily="34" charset="0"/>
                <a:cs typeface="Arial" panose="020B0604020202020204" pitchFamily="34" charset="0"/>
              </a:rPr>
              <a:t>clinical ambiguity/uncertainty</a:t>
            </a:r>
          </a:p>
          <a:p>
            <a:pPr marL="571500" lvl="1" indent="-342900">
              <a:lnSpc>
                <a:spcPct val="150000"/>
              </a:lnSpc>
              <a:buFont typeface="Courier New" panose="02070309020205020404" pitchFamily="49" charset="0"/>
              <a:buChar char="o"/>
            </a:pPr>
            <a:r>
              <a:rPr lang="en-AU" sz="2000" dirty="0">
                <a:latin typeface="Arial" panose="020B0604020202020204" pitchFamily="34" charset="0"/>
                <a:cs typeface="Arial" panose="020B0604020202020204" pitchFamily="34" charset="0"/>
              </a:rPr>
              <a:t>Prognosis for an individual is inexact</a:t>
            </a:r>
          </a:p>
          <a:p>
            <a:pPr marL="142875" indent="-257175">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Tolerate </a:t>
            </a:r>
            <a:r>
              <a:rPr lang="en-AU" sz="2000" b="1" dirty="0">
                <a:solidFill>
                  <a:srgbClr val="7C8033"/>
                </a:solidFill>
                <a:latin typeface="Arial" panose="020B0604020202020204" pitchFamily="34" charset="0"/>
                <a:cs typeface="Arial" panose="020B0604020202020204" pitchFamily="34" charset="0"/>
              </a:rPr>
              <a:t>strong emotions</a:t>
            </a:r>
          </a:p>
          <a:p>
            <a:pPr marL="571500" lvl="1" indent="-342900">
              <a:lnSpc>
                <a:spcPct val="150000"/>
              </a:lnSpc>
              <a:buFont typeface="Courier New" panose="02070309020205020404" pitchFamily="49" charset="0"/>
              <a:buChar char="o"/>
            </a:pPr>
            <a:r>
              <a:rPr lang="en-AU" sz="2000" dirty="0">
                <a:latin typeface="Arial" panose="020B0604020202020204" pitchFamily="34" charset="0"/>
                <a:cs typeface="Arial" panose="020B0604020202020204" pitchFamily="34" charset="0"/>
              </a:rPr>
              <a:t>Suffering, moral distress, grief and loss</a:t>
            </a:r>
          </a:p>
          <a:p>
            <a:pPr marL="142875" indent="-257175">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Accept </a:t>
            </a:r>
            <a:r>
              <a:rPr lang="en-AU" sz="2000" b="1" dirty="0">
                <a:solidFill>
                  <a:srgbClr val="7C8033"/>
                </a:solidFill>
                <a:latin typeface="Arial" panose="020B0604020202020204" pitchFamily="34" charset="0"/>
                <a:cs typeface="Arial" panose="020B0604020202020204" pitchFamily="34" charset="0"/>
              </a:rPr>
              <a:t>complexity</a:t>
            </a:r>
          </a:p>
          <a:p>
            <a:pPr marL="571500" lvl="1" indent="-342900">
              <a:lnSpc>
                <a:spcPct val="150000"/>
              </a:lnSpc>
              <a:buFont typeface="Courier New" panose="02070309020205020404" pitchFamily="49" charset="0"/>
              <a:buChar char="o"/>
            </a:pPr>
            <a:r>
              <a:rPr lang="en-AU" sz="2000" dirty="0">
                <a:latin typeface="Arial" panose="020B0604020202020204" pitchFamily="34" charset="0"/>
                <a:cs typeface="Arial" panose="020B0604020202020204" pitchFamily="34" charset="0"/>
              </a:rPr>
              <a:t>Physical, spiritual, emotional and social care needs</a:t>
            </a:r>
          </a:p>
          <a:p>
            <a:endParaRPr lang="en-AU" sz="1800" dirty="0"/>
          </a:p>
          <a:p>
            <a:endParaRPr lang="en-AU" sz="1800" dirty="0"/>
          </a:p>
          <a:p>
            <a:endParaRPr lang="en-AU" sz="1800" dirty="0"/>
          </a:p>
        </p:txBody>
      </p:sp>
    </p:spTree>
    <p:extLst>
      <p:ext uri="{BB962C8B-B14F-4D97-AF65-F5344CB8AC3E}">
        <p14:creationId xmlns:p14="http://schemas.microsoft.com/office/powerpoint/2010/main" val="1496236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pic>
        <p:nvPicPr>
          <p:cNvPr id="3" name="Picture 2">
            <a:extLst>
              <a:ext uri="{FF2B5EF4-FFF2-40B4-BE49-F238E27FC236}">
                <a16:creationId xmlns:a16="http://schemas.microsoft.com/office/drawing/2014/main" id="{458CE6AF-EA00-45B9-A471-29CEE8F5D5BB}"/>
              </a:ext>
            </a:extLst>
          </p:cNvPr>
          <p:cNvPicPr>
            <a:picLocks noChangeAspect="1"/>
          </p:cNvPicPr>
          <p:nvPr/>
        </p:nvPicPr>
        <p:blipFill>
          <a:blip r:embed="rId3"/>
          <a:stretch>
            <a:fillRect/>
          </a:stretch>
        </p:blipFill>
        <p:spPr>
          <a:xfrm>
            <a:off x="84517" y="1733838"/>
            <a:ext cx="9059483" cy="4526286"/>
          </a:xfrm>
          <a:prstGeom prst="rect">
            <a:avLst/>
          </a:prstGeom>
        </p:spPr>
      </p:pic>
    </p:spTree>
    <p:extLst>
      <p:ext uri="{BB962C8B-B14F-4D97-AF65-F5344CB8AC3E}">
        <p14:creationId xmlns:p14="http://schemas.microsoft.com/office/powerpoint/2010/main" val="32731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89609" y="1028621"/>
            <a:ext cx="8132173" cy="1325631"/>
          </a:xfrm>
        </p:spPr>
        <p:txBody>
          <a:bodyPr/>
          <a:lstStyle/>
          <a:p>
            <a:r>
              <a:rPr lang="en-US" dirty="0">
                <a:solidFill>
                  <a:srgbClr val="7C8033"/>
                </a:solidFill>
              </a:rPr>
              <a:t>How do you know when to discuss EOLC?</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6" name="Text Placeholder 2">
            <a:extLst>
              <a:ext uri="{FF2B5EF4-FFF2-40B4-BE49-F238E27FC236}">
                <a16:creationId xmlns:a16="http://schemas.microsoft.com/office/drawing/2014/main" id="{820739CD-1405-44FB-9252-07D00BF5A420}"/>
              </a:ext>
            </a:extLst>
          </p:cNvPr>
          <p:cNvSpPr txBox="1">
            <a:spLocks/>
          </p:cNvSpPr>
          <p:nvPr/>
        </p:nvSpPr>
        <p:spPr>
          <a:xfrm>
            <a:off x="748602" y="2559675"/>
            <a:ext cx="8229600" cy="40364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50000"/>
              </a:lnSpc>
            </a:pPr>
            <a:r>
              <a:rPr lang="en-AU" sz="2400" dirty="0"/>
              <a:t>The patient may directly ask you.</a:t>
            </a:r>
          </a:p>
          <a:p>
            <a:pPr>
              <a:lnSpc>
                <a:spcPct val="150000"/>
              </a:lnSpc>
            </a:pPr>
            <a:r>
              <a:rPr lang="en-AU" sz="2400" dirty="0"/>
              <a:t>You may have updates from consultants and your team. </a:t>
            </a:r>
          </a:p>
          <a:p>
            <a:pPr>
              <a:lnSpc>
                <a:spcPct val="150000"/>
              </a:lnSpc>
            </a:pPr>
            <a:r>
              <a:rPr lang="en-AU" sz="2400" dirty="0"/>
              <a:t>You’ve discussed with the team.</a:t>
            </a:r>
          </a:p>
          <a:p>
            <a:pPr>
              <a:lnSpc>
                <a:spcPct val="150000"/>
              </a:lnSpc>
            </a:pPr>
            <a:r>
              <a:rPr lang="en-AU" sz="2400" dirty="0"/>
              <a:t>You’ve used a tool like the SPICT.</a:t>
            </a:r>
          </a:p>
        </p:txBody>
      </p:sp>
    </p:spTree>
    <p:extLst>
      <p:ext uri="{BB962C8B-B14F-4D97-AF65-F5344CB8AC3E}">
        <p14:creationId xmlns:p14="http://schemas.microsoft.com/office/powerpoint/2010/main" val="101495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296091" y="920768"/>
            <a:ext cx="8717279" cy="1325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solidFill>
                  <a:srgbClr val="7C8033"/>
                </a:solidFill>
              </a:rPr>
              <a:t>What can you do?</a:t>
            </a:r>
          </a:p>
        </p:txBody>
      </p:sp>
      <p:sp>
        <p:nvSpPr>
          <p:cNvPr id="7" name="Text Placeholder 2">
            <a:extLst>
              <a:ext uri="{FF2B5EF4-FFF2-40B4-BE49-F238E27FC236}">
                <a16:creationId xmlns:a16="http://schemas.microsoft.com/office/drawing/2014/main" id="{934CCB1C-D41C-4687-A95D-6C8F99E99A2A}"/>
              </a:ext>
            </a:extLst>
          </p:cNvPr>
          <p:cNvSpPr txBox="1">
            <a:spLocks/>
          </p:cNvSpPr>
          <p:nvPr/>
        </p:nvSpPr>
        <p:spPr>
          <a:xfrm>
            <a:off x="457200" y="2340907"/>
            <a:ext cx="8229600" cy="32660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ctr">
              <a:buNone/>
            </a:pPr>
            <a:r>
              <a:rPr lang="en-AU" sz="4400" dirty="0"/>
              <a:t>Offer to discuss the future </a:t>
            </a:r>
          </a:p>
          <a:p>
            <a:endParaRPr lang="en-AU" sz="2000" i="1" dirty="0"/>
          </a:p>
          <a:p>
            <a:pPr marL="0" indent="0" algn="ctr">
              <a:buNone/>
            </a:pPr>
            <a:r>
              <a:rPr lang="en-US" sz="2000" dirty="0">
                <a:solidFill>
                  <a:srgbClr val="7C8033"/>
                </a:solidFill>
              </a:rPr>
              <a:t>“</a:t>
            </a:r>
            <a:r>
              <a:rPr lang="en-US" sz="2000" i="1" dirty="0">
                <a:solidFill>
                  <a:srgbClr val="7C8033"/>
                </a:solidFill>
              </a:rPr>
              <a:t>Some people like to know everything that is going on with them and what may happen in the future, others prefer not to know too many details. What do you prefer?</a:t>
            </a:r>
            <a:r>
              <a:rPr lang="en-US" sz="2000" dirty="0">
                <a:solidFill>
                  <a:srgbClr val="7C8033"/>
                </a:solidFill>
              </a:rPr>
              <a:t>”</a:t>
            </a:r>
          </a:p>
          <a:p>
            <a:pPr marL="0" indent="0">
              <a:buNone/>
            </a:pPr>
            <a:endParaRPr lang="en-US" sz="2000" i="1" dirty="0"/>
          </a:p>
          <a:p>
            <a:pPr marL="0" indent="0">
              <a:buNone/>
            </a:pPr>
            <a:endParaRPr lang="en-US" sz="2000" i="1" dirty="0"/>
          </a:p>
          <a:p>
            <a:pPr marL="0" indent="0">
              <a:buNone/>
            </a:pPr>
            <a:r>
              <a:rPr lang="en-US" sz="800" dirty="0">
                <a:latin typeface="Arial" panose="020B0604020202020204" pitchFamily="34" charset="0"/>
                <a:cs typeface="Arial" panose="020B0604020202020204" pitchFamily="34" charset="0"/>
              </a:rPr>
              <a:t>Clayton JM, Hancock KM, </a:t>
            </a:r>
            <a:r>
              <a:rPr lang="en-US" sz="800" dirty="0" err="1">
                <a:latin typeface="Arial" panose="020B0604020202020204" pitchFamily="34" charset="0"/>
                <a:cs typeface="Arial" panose="020B0604020202020204" pitchFamily="34" charset="0"/>
              </a:rPr>
              <a:t>Butow</a:t>
            </a:r>
            <a:r>
              <a:rPr lang="en-US" sz="800" dirty="0">
                <a:latin typeface="Arial" panose="020B0604020202020204" pitchFamily="34" charset="0"/>
                <a:cs typeface="Arial" panose="020B0604020202020204" pitchFamily="34" charset="0"/>
              </a:rPr>
              <a:t> PN, et al. Clinical practice guidelines for communicating prognosis and </a:t>
            </a:r>
            <a:r>
              <a:rPr lang="en-US" sz="800" dirty="0" err="1">
                <a:latin typeface="Arial" panose="020B0604020202020204" pitchFamily="34" charset="0"/>
                <a:cs typeface="Arial" panose="020B0604020202020204" pitchFamily="34" charset="0"/>
              </a:rPr>
              <a:t>end-of-life</a:t>
            </a:r>
            <a:r>
              <a:rPr lang="en-US" sz="800" dirty="0">
                <a:latin typeface="Arial" panose="020B0604020202020204" pitchFamily="34" charset="0"/>
                <a:cs typeface="Arial" panose="020B0604020202020204" pitchFamily="34" charset="0"/>
              </a:rPr>
              <a:t> issues with adults in the advanced stages of a life-limiting illness, and their caregivers. Med J Aust 2007; 286(12): S79-S108</a:t>
            </a:r>
            <a:endParaRPr lang="en-AU" sz="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666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89609" y="938186"/>
            <a:ext cx="8132173" cy="1325631"/>
          </a:xfrm>
        </p:spPr>
        <p:txBody>
          <a:bodyPr/>
          <a:lstStyle/>
          <a:p>
            <a:r>
              <a:rPr lang="en-US" dirty="0">
                <a:solidFill>
                  <a:srgbClr val="7C8033"/>
                </a:solidFill>
              </a:rPr>
              <a:t>Adapt and Adopt</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7" name="Text Placeholder 2">
            <a:extLst>
              <a:ext uri="{FF2B5EF4-FFF2-40B4-BE49-F238E27FC236}">
                <a16:creationId xmlns:a16="http://schemas.microsoft.com/office/drawing/2014/main" id="{EE44F89D-880E-4B6F-B073-2C1C7A037750}"/>
              </a:ext>
            </a:extLst>
          </p:cNvPr>
          <p:cNvSpPr txBox="1">
            <a:spLocks/>
          </p:cNvSpPr>
          <p:nvPr/>
        </p:nvSpPr>
        <p:spPr>
          <a:xfrm>
            <a:off x="667322" y="1952196"/>
            <a:ext cx="8229600" cy="403642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nSpc>
                <a:spcPct val="120000"/>
              </a:lnSpc>
              <a:buNone/>
            </a:pPr>
            <a:r>
              <a:rPr lang="en-AU" sz="2400" dirty="0"/>
              <a:t>“What are your most important [hopes/expectations] about the future?” </a:t>
            </a:r>
          </a:p>
          <a:p>
            <a:pPr>
              <a:lnSpc>
                <a:spcPct val="120000"/>
              </a:lnSpc>
            </a:pPr>
            <a:endParaRPr lang="en-AU" sz="2400" dirty="0"/>
          </a:p>
          <a:p>
            <a:pPr marL="0" indent="0">
              <a:lnSpc>
                <a:spcPct val="120000"/>
              </a:lnSpc>
              <a:buNone/>
            </a:pPr>
            <a:r>
              <a:rPr lang="en-AU" sz="2400" dirty="0"/>
              <a:t>“As you think about the future and that you may not have a very long time to live, what is most important to you? Are there any aspects of your life that you want to attend to?”</a:t>
            </a:r>
          </a:p>
          <a:p>
            <a:pPr>
              <a:lnSpc>
                <a:spcPct val="120000"/>
              </a:lnSpc>
            </a:pPr>
            <a:endParaRPr lang="en-AU" sz="2400" dirty="0"/>
          </a:p>
          <a:p>
            <a:pPr marL="0" indent="0">
              <a:lnSpc>
                <a:spcPct val="120000"/>
              </a:lnSpc>
              <a:buNone/>
            </a:pPr>
            <a:r>
              <a:rPr lang="en-AU" sz="2400" dirty="0"/>
              <a:t>“What are the things you most want to invest your time and energy in?” “What are the things you want to do in the time you have?” “Is there any particular event that you are looking forward to?”</a:t>
            </a:r>
          </a:p>
          <a:p>
            <a:endParaRPr lang="en-AU" sz="1400" dirty="0"/>
          </a:p>
        </p:txBody>
      </p:sp>
      <p:sp>
        <p:nvSpPr>
          <p:cNvPr id="3" name="TextBox 2">
            <a:extLst>
              <a:ext uri="{FF2B5EF4-FFF2-40B4-BE49-F238E27FC236}">
                <a16:creationId xmlns:a16="http://schemas.microsoft.com/office/drawing/2014/main" id="{1F837EE8-597E-4A16-8654-AE1BFEE49313}"/>
              </a:ext>
            </a:extLst>
          </p:cNvPr>
          <p:cNvSpPr txBox="1"/>
          <p:nvPr/>
        </p:nvSpPr>
        <p:spPr>
          <a:xfrm>
            <a:off x="703384" y="6209882"/>
            <a:ext cx="6672106" cy="461665"/>
          </a:xfrm>
          <a:prstGeom prst="rect">
            <a:avLst/>
          </a:prstGeom>
          <a:noFill/>
        </p:spPr>
        <p:txBody>
          <a:bodyPr wrap="square" rtlCol="0">
            <a:spAutoFit/>
          </a:bodyPr>
          <a:lstStyle/>
          <a:p>
            <a:pPr marL="0" indent="0">
              <a:buNone/>
            </a:pPr>
            <a:r>
              <a:rPr lang="en-AU" sz="800" dirty="0"/>
              <a:t>Clayton JM, Hancock KM, </a:t>
            </a:r>
            <a:r>
              <a:rPr lang="en-AU" sz="800" dirty="0" err="1"/>
              <a:t>Butow</a:t>
            </a:r>
            <a:r>
              <a:rPr lang="en-AU" sz="800" dirty="0"/>
              <a:t> PN, et al. Clinical practice guidelines for communicating prognosis and </a:t>
            </a:r>
            <a:r>
              <a:rPr lang="en-AU" sz="800" dirty="0" err="1"/>
              <a:t>end-of-life</a:t>
            </a:r>
            <a:r>
              <a:rPr lang="en-AU" sz="800" dirty="0"/>
              <a:t> issues with adults in the advanced stages of a life-limiting illness, and their caregivers. Med J Aust 2007; 286(12): S79-S108. © Copyright 2007 The Medical Journal of Australia – reproduced with permission.</a:t>
            </a:r>
          </a:p>
        </p:txBody>
      </p:sp>
    </p:spTree>
    <p:extLst>
      <p:ext uri="{BB962C8B-B14F-4D97-AF65-F5344CB8AC3E}">
        <p14:creationId xmlns:p14="http://schemas.microsoft.com/office/powerpoint/2010/main" val="74073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down)">
                                      <p:cBhvr>
                                        <p:cTn id="19" dur="580">
                                          <p:stCondLst>
                                            <p:cond delay="0"/>
                                          </p:stCondLst>
                                        </p:cTn>
                                        <p:tgtEl>
                                          <p:spTgt spid="7">
                                            <p:txEl>
                                              <p:pRg st="4" end="4"/>
                                            </p:txEl>
                                          </p:spTgt>
                                        </p:tgtEl>
                                      </p:cBhvr>
                                    </p:animEffect>
                                    <p:anim calcmode="lin" valueType="num">
                                      <p:cBhvr>
                                        <p:cTn id="20"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xEl>
                                              <p:pRg st="4" end="4"/>
                                            </p:txEl>
                                          </p:spTgt>
                                        </p:tgtEl>
                                      </p:cBhvr>
                                      <p:to x="100000" y="60000"/>
                                    </p:animScale>
                                    <p:animScale>
                                      <p:cBhvr>
                                        <p:cTn id="26" dur="166" decel="50000">
                                          <p:stCondLst>
                                            <p:cond delay="676"/>
                                          </p:stCondLst>
                                        </p:cTn>
                                        <p:tgtEl>
                                          <p:spTgt spid="7">
                                            <p:txEl>
                                              <p:pRg st="4" end="4"/>
                                            </p:txEl>
                                          </p:spTgt>
                                        </p:tgtEl>
                                      </p:cBhvr>
                                      <p:to x="100000" y="100000"/>
                                    </p:animScale>
                                    <p:animScale>
                                      <p:cBhvr>
                                        <p:cTn id="27" dur="26">
                                          <p:stCondLst>
                                            <p:cond delay="1312"/>
                                          </p:stCondLst>
                                        </p:cTn>
                                        <p:tgtEl>
                                          <p:spTgt spid="7">
                                            <p:txEl>
                                              <p:pRg st="4" end="4"/>
                                            </p:txEl>
                                          </p:spTgt>
                                        </p:tgtEl>
                                      </p:cBhvr>
                                      <p:to x="100000" y="80000"/>
                                    </p:animScale>
                                    <p:animScale>
                                      <p:cBhvr>
                                        <p:cTn id="28" dur="166" decel="50000">
                                          <p:stCondLst>
                                            <p:cond delay="1338"/>
                                          </p:stCondLst>
                                        </p:cTn>
                                        <p:tgtEl>
                                          <p:spTgt spid="7">
                                            <p:txEl>
                                              <p:pRg st="4" end="4"/>
                                            </p:txEl>
                                          </p:spTgt>
                                        </p:tgtEl>
                                      </p:cBhvr>
                                      <p:to x="100000" y="100000"/>
                                    </p:animScale>
                                    <p:animScale>
                                      <p:cBhvr>
                                        <p:cTn id="29" dur="26">
                                          <p:stCondLst>
                                            <p:cond delay="1642"/>
                                          </p:stCondLst>
                                        </p:cTn>
                                        <p:tgtEl>
                                          <p:spTgt spid="7">
                                            <p:txEl>
                                              <p:pRg st="4" end="4"/>
                                            </p:txEl>
                                          </p:spTgt>
                                        </p:tgtEl>
                                      </p:cBhvr>
                                      <p:to x="100000" y="90000"/>
                                    </p:animScale>
                                    <p:animScale>
                                      <p:cBhvr>
                                        <p:cTn id="30" dur="166" decel="50000">
                                          <p:stCondLst>
                                            <p:cond delay="1668"/>
                                          </p:stCondLst>
                                        </p:cTn>
                                        <p:tgtEl>
                                          <p:spTgt spid="7">
                                            <p:txEl>
                                              <p:pRg st="4" end="4"/>
                                            </p:txEl>
                                          </p:spTgt>
                                        </p:tgtEl>
                                      </p:cBhvr>
                                      <p:to x="100000" y="100000"/>
                                    </p:animScale>
                                    <p:animScale>
                                      <p:cBhvr>
                                        <p:cTn id="31" dur="26">
                                          <p:stCondLst>
                                            <p:cond delay="1808"/>
                                          </p:stCondLst>
                                        </p:cTn>
                                        <p:tgtEl>
                                          <p:spTgt spid="7">
                                            <p:txEl>
                                              <p:pRg st="4" end="4"/>
                                            </p:txEl>
                                          </p:spTgt>
                                        </p:tgtEl>
                                      </p:cBhvr>
                                      <p:to x="100000" y="95000"/>
                                    </p:animScale>
                                    <p:animScale>
                                      <p:cBhvr>
                                        <p:cTn id="32" dur="166" decel="50000">
                                          <p:stCondLst>
                                            <p:cond delay="1834"/>
                                          </p:stCondLst>
                                        </p:cTn>
                                        <p:tgtEl>
                                          <p:spTgt spid="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pic>
        <p:nvPicPr>
          <p:cNvPr id="5" name="Picture 4">
            <a:extLst>
              <a:ext uri="{FF2B5EF4-FFF2-40B4-BE49-F238E27FC236}">
                <a16:creationId xmlns:a16="http://schemas.microsoft.com/office/drawing/2014/main" id="{0E4C6DF0-7D72-4C0A-8693-0CB1EC5A5D94}"/>
              </a:ext>
            </a:extLst>
          </p:cNvPr>
          <p:cNvPicPr>
            <a:picLocks noChangeAspect="1"/>
          </p:cNvPicPr>
          <p:nvPr/>
        </p:nvPicPr>
        <p:blipFill rotWithShape="1">
          <a:blip r:embed="rId3"/>
          <a:srcRect l="3109" t="2977" r="3514" b="3392"/>
          <a:stretch/>
        </p:blipFill>
        <p:spPr>
          <a:xfrm>
            <a:off x="2491990" y="1247292"/>
            <a:ext cx="3878663" cy="5505200"/>
          </a:xfrm>
          <a:prstGeom prst="rect">
            <a:avLst/>
          </a:prstGeom>
        </p:spPr>
      </p:pic>
      <p:sp>
        <p:nvSpPr>
          <p:cNvPr id="6" name="TextBox 5">
            <a:extLst>
              <a:ext uri="{FF2B5EF4-FFF2-40B4-BE49-F238E27FC236}">
                <a16:creationId xmlns:a16="http://schemas.microsoft.com/office/drawing/2014/main" id="{93CAAE42-48DF-4E1C-A32E-DEF78DFE1DA7}"/>
              </a:ext>
            </a:extLst>
          </p:cNvPr>
          <p:cNvSpPr txBox="1"/>
          <p:nvPr/>
        </p:nvSpPr>
        <p:spPr>
          <a:xfrm>
            <a:off x="6732396" y="6471138"/>
            <a:ext cx="2311120" cy="369332"/>
          </a:xfrm>
          <a:prstGeom prst="rect">
            <a:avLst/>
          </a:prstGeom>
          <a:noFill/>
        </p:spPr>
        <p:txBody>
          <a:bodyPr wrap="square" rtlCol="0">
            <a:spAutoFit/>
          </a:bodyPr>
          <a:lstStyle/>
          <a:p>
            <a:r>
              <a:rPr lang="en-US" sz="800" dirty="0"/>
              <a:t>Adopted from </a:t>
            </a:r>
            <a:r>
              <a:rPr lang="en-US" sz="800" u="sng" dirty="0">
                <a:hlinkClick r:id="rId4"/>
              </a:rPr>
              <a:t>VITAL talk REMAP</a:t>
            </a:r>
            <a:r>
              <a:rPr lang="en-US" sz="800" dirty="0"/>
              <a:t> </a:t>
            </a:r>
            <a:r>
              <a:rPr lang="en-US" dirty="0"/>
              <a:t> </a:t>
            </a:r>
            <a:endParaRPr lang="en-AU" dirty="0"/>
          </a:p>
        </p:txBody>
      </p:sp>
    </p:spTree>
    <p:extLst>
      <p:ext uri="{BB962C8B-B14F-4D97-AF65-F5344CB8AC3E}">
        <p14:creationId xmlns:p14="http://schemas.microsoft.com/office/powerpoint/2010/main" val="3466089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pic>
        <p:nvPicPr>
          <p:cNvPr id="9" name="Picture 2" descr="https://training.caresearch.com.au/files/image/EoLEssentials/Listen-to-patients.jpg">
            <a:extLst>
              <a:ext uri="{FF2B5EF4-FFF2-40B4-BE49-F238E27FC236}">
                <a16:creationId xmlns:a16="http://schemas.microsoft.com/office/drawing/2014/main" id="{4848A6D9-8DB0-4094-BF4D-68E8A6B39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35" y="1496401"/>
            <a:ext cx="8281448" cy="414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795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6" name="TextBox 5">
            <a:extLst>
              <a:ext uri="{FF2B5EF4-FFF2-40B4-BE49-F238E27FC236}">
                <a16:creationId xmlns:a16="http://schemas.microsoft.com/office/drawing/2014/main" id="{21CDA526-4CD0-4FBF-B3F6-9AB11AE0DED1}"/>
              </a:ext>
            </a:extLst>
          </p:cNvPr>
          <p:cNvSpPr txBox="1"/>
          <p:nvPr/>
        </p:nvSpPr>
        <p:spPr>
          <a:xfrm>
            <a:off x="444641" y="922830"/>
            <a:ext cx="8518490" cy="1384995"/>
          </a:xfrm>
          <a:prstGeom prst="rect">
            <a:avLst/>
          </a:prstGeom>
          <a:noFill/>
        </p:spPr>
        <p:txBody>
          <a:bodyPr wrap="square">
            <a:spAutoFit/>
          </a:bodyPr>
          <a:lstStyle/>
          <a:p>
            <a:r>
              <a:rPr lang="en-US" sz="4200" dirty="0">
                <a:solidFill>
                  <a:srgbClr val="7C8033"/>
                </a:solidFill>
              </a:rPr>
              <a:t>Common psycho-existential responses to end of life </a:t>
            </a:r>
          </a:p>
        </p:txBody>
      </p:sp>
      <p:sp>
        <p:nvSpPr>
          <p:cNvPr id="7" name="Text Placeholder 2">
            <a:extLst>
              <a:ext uri="{FF2B5EF4-FFF2-40B4-BE49-F238E27FC236}">
                <a16:creationId xmlns:a16="http://schemas.microsoft.com/office/drawing/2014/main" id="{74D2F6FC-357F-4352-B815-F056D28F125E}"/>
              </a:ext>
            </a:extLst>
          </p:cNvPr>
          <p:cNvSpPr txBox="1">
            <a:spLocks/>
          </p:cNvSpPr>
          <p:nvPr/>
        </p:nvSpPr>
        <p:spPr>
          <a:xfrm>
            <a:off x="433435" y="2155652"/>
            <a:ext cx="8539742" cy="40364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nSpc>
                <a:spcPct val="100000"/>
              </a:lnSpc>
              <a:buNone/>
            </a:pPr>
            <a:r>
              <a:rPr lang="en-AU" sz="1800" dirty="0"/>
              <a:t>Most Australians die an expected death after a normal course of chronic complex illness, around the age of 75 years.  </a:t>
            </a:r>
          </a:p>
          <a:p>
            <a:pPr>
              <a:lnSpc>
                <a:spcPct val="100000"/>
              </a:lnSpc>
            </a:pPr>
            <a:r>
              <a:rPr lang="en-AU" sz="1900" dirty="0"/>
              <a:t>Frailty</a:t>
            </a:r>
          </a:p>
          <a:p>
            <a:pPr>
              <a:lnSpc>
                <a:spcPct val="100000"/>
              </a:lnSpc>
            </a:pPr>
            <a:r>
              <a:rPr lang="en-AU" sz="1900" dirty="0"/>
              <a:t>Loneliness</a:t>
            </a:r>
          </a:p>
          <a:p>
            <a:pPr>
              <a:lnSpc>
                <a:spcPct val="100000"/>
              </a:lnSpc>
            </a:pPr>
            <a:r>
              <a:rPr lang="en-AU" sz="1900" dirty="0"/>
              <a:t>Multiple losses</a:t>
            </a:r>
          </a:p>
          <a:p>
            <a:pPr>
              <a:lnSpc>
                <a:spcPct val="100000"/>
              </a:lnSpc>
            </a:pPr>
            <a:r>
              <a:rPr lang="en-AU" sz="1900" dirty="0"/>
              <a:t>Very individual </a:t>
            </a:r>
          </a:p>
          <a:p>
            <a:pPr>
              <a:lnSpc>
                <a:spcPct val="100000"/>
              </a:lnSpc>
            </a:pPr>
            <a:r>
              <a:rPr lang="en-US" sz="1900" dirty="0"/>
              <a:t>Fear, grief, guilt, hope, denial, </a:t>
            </a:r>
          </a:p>
          <a:p>
            <a:pPr>
              <a:lnSpc>
                <a:spcPct val="100000"/>
              </a:lnSpc>
            </a:pPr>
            <a:r>
              <a:rPr lang="en-US" sz="1900" dirty="0"/>
              <a:t>Anger and sadness </a:t>
            </a:r>
            <a:endParaRPr lang="en-AU" sz="1900" dirty="0"/>
          </a:p>
          <a:p>
            <a:pPr marL="0" indent="0">
              <a:lnSpc>
                <a:spcPct val="100000"/>
              </a:lnSpc>
              <a:buNone/>
            </a:pPr>
            <a:r>
              <a:rPr lang="en-US" sz="1800" dirty="0"/>
              <a:t>However, many clinicians will report that most people approach the end of their lives the same way they have lived; thus, not everyone is overcome with and </a:t>
            </a:r>
            <a:r>
              <a:rPr lang="en-AU" sz="1800" dirty="0"/>
              <a:t>focussed</a:t>
            </a:r>
            <a:r>
              <a:rPr lang="en-US" sz="1800" dirty="0"/>
              <a:t> on negative emotions. There are ebbs and flows to the sadness and the joys of life when people approach death.</a:t>
            </a:r>
            <a:endParaRPr lang="en-AU" sz="1800" dirty="0"/>
          </a:p>
          <a:p>
            <a:endParaRPr lang="en-AU" sz="1800" dirty="0"/>
          </a:p>
          <a:p>
            <a:endParaRPr lang="en-AU" sz="1800" dirty="0"/>
          </a:p>
          <a:p>
            <a:endParaRPr lang="en-AU" sz="1800" dirty="0"/>
          </a:p>
          <a:p>
            <a:endParaRPr lang="en-AU" sz="1800" dirty="0"/>
          </a:p>
          <a:p>
            <a:r>
              <a:rPr lang="en-AU" sz="1800" dirty="0"/>
              <a:t>  </a:t>
            </a:r>
          </a:p>
        </p:txBody>
      </p:sp>
      <p:pic>
        <p:nvPicPr>
          <p:cNvPr id="3" name="Picture 2">
            <a:extLst>
              <a:ext uri="{FF2B5EF4-FFF2-40B4-BE49-F238E27FC236}">
                <a16:creationId xmlns:a16="http://schemas.microsoft.com/office/drawing/2014/main" id="{B7787795-C079-4A66-AEFC-996C0C2EDF08}"/>
              </a:ext>
            </a:extLst>
          </p:cNvPr>
          <p:cNvPicPr>
            <a:picLocks noChangeAspect="1"/>
          </p:cNvPicPr>
          <p:nvPr/>
        </p:nvPicPr>
        <p:blipFill>
          <a:blip r:embed="rId4"/>
          <a:stretch>
            <a:fillRect/>
          </a:stretch>
        </p:blipFill>
        <p:spPr>
          <a:xfrm>
            <a:off x="4480513" y="2815078"/>
            <a:ext cx="4182218" cy="2353260"/>
          </a:xfrm>
          <a:prstGeom prst="rect">
            <a:avLst/>
          </a:prstGeom>
        </p:spPr>
      </p:pic>
    </p:spTree>
    <p:extLst>
      <p:ext uri="{BB962C8B-B14F-4D97-AF65-F5344CB8AC3E}">
        <p14:creationId xmlns:p14="http://schemas.microsoft.com/office/powerpoint/2010/main" val="52013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500"/>
                                        <p:tgtEl>
                                          <p:spTgt spid="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500"/>
                                        <p:tgtEl>
                                          <p:spTgt spid="7">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wipe(down)">
                                      <p:cBhvr>
                                        <p:cTn id="2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37359" y="999145"/>
            <a:ext cx="7886700" cy="5150445"/>
          </a:xfrm>
        </p:spPr>
        <p:txBody>
          <a:bodyPr>
            <a:normAutofit/>
          </a:bodyPr>
          <a:lstStyle/>
          <a:p>
            <a:pPr algn="ctr"/>
            <a:r>
              <a:rPr lang="en-US" dirty="0">
                <a:solidFill>
                  <a:srgbClr val="7C8033"/>
                </a:solidFill>
              </a:rPr>
              <a:t>From the Patient </a:t>
            </a:r>
            <a:r>
              <a:rPr lang="en-US" dirty="0" err="1">
                <a:solidFill>
                  <a:srgbClr val="7C8033"/>
                </a:solidFill>
              </a:rPr>
              <a:t>Centred</a:t>
            </a:r>
            <a:r>
              <a:rPr lang="en-US" dirty="0">
                <a:solidFill>
                  <a:srgbClr val="7C8033"/>
                </a:solidFill>
              </a:rPr>
              <a:t> Communication and Shared Decision Making Module</a:t>
            </a:r>
            <a:br>
              <a:rPr lang="en-US" dirty="0">
                <a:solidFill>
                  <a:srgbClr val="1FA779"/>
                </a:solidFill>
              </a:rPr>
            </a:br>
            <a:br>
              <a:rPr lang="en-US" dirty="0">
                <a:solidFill>
                  <a:srgbClr val="1FA779"/>
                </a:solidFill>
              </a:rPr>
            </a:br>
            <a:r>
              <a:rPr lang="en-AU" sz="2800" b="0" i="0" dirty="0">
                <a:solidFill>
                  <a:srgbClr val="186487"/>
                </a:solidFill>
                <a:effectLst/>
                <a:latin typeface="+mn-lt"/>
              </a:rPr>
              <a:t>(See the accompanying Seminar Notes and References / Resources Documents)</a:t>
            </a:r>
            <a:br>
              <a:rPr lang="en-AU" sz="4400" b="0" i="0" dirty="0">
                <a:solidFill>
                  <a:srgbClr val="186487"/>
                </a:solidFill>
                <a:effectLst/>
                <a:latin typeface="+mn-lt"/>
              </a:rPr>
            </a:br>
            <a:endParaRPr lang="en-US" dirty="0">
              <a:solidFill>
                <a:srgbClr val="1FA779"/>
              </a:solidFill>
            </a:endParaRPr>
          </a:p>
        </p:txBody>
      </p:sp>
      <p:pic>
        <p:nvPicPr>
          <p:cNvPr id="7" name="Picture 6" descr="A picture containing company name&#10;&#10;Description automatically generated">
            <a:extLst>
              <a:ext uri="{FF2B5EF4-FFF2-40B4-BE49-F238E27FC236}">
                <a16:creationId xmlns:a16="http://schemas.microsoft.com/office/drawing/2014/main" id="{518CE964-0F1F-4BE2-B63A-74734F28C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Tree>
    <p:extLst>
      <p:ext uri="{BB962C8B-B14F-4D97-AF65-F5344CB8AC3E}">
        <p14:creationId xmlns:p14="http://schemas.microsoft.com/office/powerpoint/2010/main" val="1496506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Text Placeholder 2"/>
          <p:cNvSpPr>
            <a:spLocks noGrp="1"/>
          </p:cNvSpPr>
          <p:nvPr>
            <p:ph type="body" sz="half" idx="2"/>
          </p:nvPr>
        </p:nvSpPr>
        <p:spPr/>
        <p:txBody>
          <a:bodyPr/>
          <a:lstStyle/>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94" y="217193"/>
            <a:ext cx="8620082" cy="6465062"/>
          </a:xfrm>
          <a:prstGeom prst="rect">
            <a:avLst/>
          </a:prstGeom>
        </p:spPr>
      </p:pic>
      <p:sp>
        <p:nvSpPr>
          <p:cNvPr id="5" name="Oval 4"/>
          <p:cNvSpPr/>
          <p:nvPr/>
        </p:nvSpPr>
        <p:spPr>
          <a:xfrm>
            <a:off x="713432" y="465363"/>
            <a:ext cx="3386295" cy="2984361"/>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AU"/>
          </a:p>
        </p:txBody>
      </p:sp>
      <p:sp>
        <p:nvSpPr>
          <p:cNvPr id="6" name="Oval 5"/>
          <p:cNvSpPr/>
          <p:nvPr/>
        </p:nvSpPr>
        <p:spPr>
          <a:xfrm>
            <a:off x="5205047" y="373463"/>
            <a:ext cx="3657600" cy="2984361"/>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a:p>
        </p:txBody>
      </p:sp>
      <p:sp>
        <p:nvSpPr>
          <p:cNvPr id="7" name="Oval 6"/>
          <p:cNvSpPr/>
          <p:nvPr/>
        </p:nvSpPr>
        <p:spPr>
          <a:xfrm>
            <a:off x="5571558" y="3170892"/>
            <a:ext cx="3636650" cy="31367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AU"/>
          </a:p>
        </p:txBody>
      </p:sp>
      <p:sp>
        <p:nvSpPr>
          <p:cNvPr id="8" name="Oval 7"/>
          <p:cNvSpPr/>
          <p:nvPr/>
        </p:nvSpPr>
        <p:spPr>
          <a:xfrm>
            <a:off x="713432" y="3826314"/>
            <a:ext cx="3125143" cy="2427122"/>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2985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547300" y="2166764"/>
            <a:ext cx="8325395" cy="20535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7C8033"/>
                </a:solidFill>
              </a:rPr>
              <a:t>What is one aspect of your communication that you will develop further?</a:t>
            </a:r>
            <a:endParaRPr lang="en-US" dirty="0">
              <a:solidFill>
                <a:srgbClr val="7C8033"/>
              </a:solidFill>
            </a:endParaRPr>
          </a:p>
        </p:txBody>
      </p:sp>
    </p:spTree>
    <p:extLst>
      <p:ext uri="{BB962C8B-B14F-4D97-AF65-F5344CB8AC3E}">
        <p14:creationId xmlns:p14="http://schemas.microsoft.com/office/powerpoint/2010/main" val="1458562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pic>
        <p:nvPicPr>
          <p:cNvPr id="2" name="Picture 1">
            <a:extLst>
              <a:ext uri="{FF2B5EF4-FFF2-40B4-BE49-F238E27FC236}">
                <a16:creationId xmlns:a16="http://schemas.microsoft.com/office/drawing/2014/main" id="{C8C823C6-ED3D-4EEA-A035-DBA000C04EA4}"/>
              </a:ext>
            </a:extLst>
          </p:cNvPr>
          <p:cNvPicPr>
            <a:picLocks noChangeAspect="1"/>
          </p:cNvPicPr>
          <p:nvPr/>
        </p:nvPicPr>
        <p:blipFill>
          <a:blip r:embed="rId3"/>
          <a:stretch>
            <a:fillRect/>
          </a:stretch>
        </p:blipFill>
        <p:spPr>
          <a:xfrm>
            <a:off x="0" y="1615272"/>
            <a:ext cx="9234435" cy="4572000"/>
          </a:xfrm>
          <a:prstGeom prst="rect">
            <a:avLst/>
          </a:prstGeom>
        </p:spPr>
      </p:pic>
    </p:spTree>
    <p:extLst>
      <p:ext uri="{BB962C8B-B14F-4D97-AF65-F5344CB8AC3E}">
        <p14:creationId xmlns:p14="http://schemas.microsoft.com/office/powerpoint/2010/main" val="4026320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19685"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501749" y="938186"/>
            <a:ext cx="8168639" cy="10212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solidFill>
                  <a:srgbClr val="7C8033"/>
                </a:solidFill>
              </a:rPr>
              <a:t>In Summary</a:t>
            </a:r>
          </a:p>
        </p:txBody>
      </p:sp>
      <p:sp>
        <p:nvSpPr>
          <p:cNvPr id="6" name="Text Placeholder 2">
            <a:extLst>
              <a:ext uri="{FF2B5EF4-FFF2-40B4-BE49-F238E27FC236}">
                <a16:creationId xmlns:a16="http://schemas.microsoft.com/office/drawing/2014/main" id="{D9C94045-184F-4931-87F8-C963ABE5E0B9}"/>
              </a:ext>
            </a:extLst>
          </p:cNvPr>
          <p:cNvSpPr txBox="1">
            <a:spLocks/>
          </p:cNvSpPr>
          <p:nvPr/>
        </p:nvSpPr>
        <p:spPr>
          <a:xfrm>
            <a:off x="467247" y="1771526"/>
            <a:ext cx="8365253" cy="45733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a:lnSpc>
                <a:spcPct val="100000"/>
              </a:lnSpc>
            </a:pPr>
            <a:r>
              <a:rPr lang="en-AU" sz="2600" dirty="0"/>
              <a:t>You can make a huge difference by giving patients and families the chance to talk and prepare for the end of life.</a:t>
            </a:r>
          </a:p>
          <a:p>
            <a:pPr algn="just">
              <a:lnSpc>
                <a:spcPct val="100000"/>
              </a:lnSpc>
            </a:pPr>
            <a:r>
              <a:rPr lang="en-AU" sz="2600" dirty="0"/>
              <a:t>You can prepare for unexpected but common questions from patients and families. </a:t>
            </a:r>
            <a:r>
              <a:rPr lang="en-AU" sz="2600" i="1" dirty="0"/>
              <a:t>What will happen to me?  Is this the end?</a:t>
            </a:r>
            <a:endParaRPr lang="en-AU" sz="2600" dirty="0"/>
          </a:p>
          <a:p>
            <a:pPr>
              <a:lnSpc>
                <a:spcPct val="100000"/>
              </a:lnSpc>
            </a:pPr>
            <a:r>
              <a:rPr lang="en-AU" sz="2600" dirty="0"/>
              <a:t>Resources are available for you to extend your practice by adapting and adopting </a:t>
            </a:r>
            <a:r>
              <a:rPr lang="en-AU" sz="2600" dirty="0" err="1"/>
              <a:t>end-of-life</a:t>
            </a:r>
            <a:r>
              <a:rPr lang="en-AU" sz="2600" dirty="0"/>
              <a:t> care skills.</a:t>
            </a:r>
          </a:p>
          <a:p>
            <a:pPr>
              <a:lnSpc>
                <a:spcPct val="100000"/>
              </a:lnSpc>
            </a:pPr>
            <a:r>
              <a:rPr lang="en-AU" sz="2600" dirty="0"/>
              <a:t>Self-care is highly recommended for all health professionals.</a:t>
            </a:r>
          </a:p>
        </p:txBody>
      </p:sp>
    </p:spTree>
    <p:extLst>
      <p:ext uri="{BB962C8B-B14F-4D97-AF65-F5344CB8AC3E}">
        <p14:creationId xmlns:p14="http://schemas.microsoft.com/office/powerpoint/2010/main" val="1889749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72192" y="990438"/>
            <a:ext cx="8132173" cy="968991"/>
          </a:xfrm>
        </p:spPr>
        <p:txBody>
          <a:bodyPr/>
          <a:lstStyle/>
          <a:p>
            <a:r>
              <a:rPr lang="en-US" dirty="0">
                <a:solidFill>
                  <a:srgbClr val="7C8033"/>
                </a:solidFill>
              </a:rPr>
              <a:t>Other EOLE eLearning Topics</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6" name="Text Placeholder 2">
            <a:extLst>
              <a:ext uri="{FF2B5EF4-FFF2-40B4-BE49-F238E27FC236}">
                <a16:creationId xmlns:a16="http://schemas.microsoft.com/office/drawing/2014/main" id="{27054A3A-C431-4091-9BAB-5CD4DCC93EDF}"/>
              </a:ext>
            </a:extLst>
          </p:cNvPr>
          <p:cNvSpPr txBox="1">
            <a:spLocks/>
          </p:cNvSpPr>
          <p:nvPr/>
        </p:nvSpPr>
        <p:spPr>
          <a:xfrm>
            <a:off x="635726" y="1816564"/>
            <a:ext cx="7358742" cy="47322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400" dirty="0"/>
              <a:t>Dying, a normal part of life</a:t>
            </a:r>
          </a:p>
          <a:p>
            <a:pPr marL="342900" indent="-342900">
              <a:buFont typeface="Arial" panose="020B0604020202020204" pitchFamily="34" charset="0"/>
              <a:buChar char="•"/>
            </a:pPr>
            <a:r>
              <a:rPr lang="en-US" sz="1400" dirty="0"/>
              <a:t>Patient-</a:t>
            </a:r>
            <a:r>
              <a:rPr lang="en-US" sz="1400" dirty="0" err="1"/>
              <a:t>Centred</a:t>
            </a:r>
            <a:r>
              <a:rPr lang="en-US" sz="1400" dirty="0"/>
              <a:t> Communication and Shared Decision-Making</a:t>
            </a:r>
          </a:p>
          <a:p>
            <a:pPr marL="342900" indent="-342900">
              <a:buFont typeface="Arial" panose="020B0604020202020204" pitchFamily="34" charset="0"/>
              <a:buChar char="•"/>
            </a:pPr>
            <a:r>
              <a:rPr lang="en-US" sz="1400" dirty="0" err="1"/>
              <a:t>Recognising</a:t>
            </a:r>
            <a:r>
              <a:rPr lang="en-US" sz="1400" dirty="0"/>
              <a:t> the End of Life</a:t>
            </a:r>
          </a:p>
          <a:p>
            <a:pPr marL="342900" indent="-342900">
              <a:buFont typeface="Arial" panose="020B0604020202020204" pitchFamily="34" charset="0"/>
              <a:buChar char="•"/>
            </a:pPr>
            <a:r>
              <a:rPr lang="en-US" sz="1400" dirty="0"/>
              <a:t>Responding to Concerns</a:t>
            </a:r>
          </a:p>
          <a:p>
            <a:pPr marL="342900" indent="-342900">
              <a:buFont typeface="Arial" panose="020B0604020202020204" pitchFamily="34" charset="0"/>
              <a:buChar char="•"/>
            </a:pPr>
            <a:r>
              <a:rPr lang="en-US" sz="1400" dirty="0"/>
              <a:t>Planning End-of-Life Care - Goals of Care</a:t>
            </a:r>
          </a:p>
          <a:p>
            <a:pPr marL="342900" indent="-342900">
              <a:buFont typeface="Arial" panose="020B0604020202020204" pitchFamily="34" charset="0"/>
              <a:buChar char="•"/>
            </a:pPr>
            <a:r>
              <a:rPr lang="en-US" sz="1400" dirty="0"/>
              <a:t>Teams and Continuity for the Patient</a:t>
            </a:r>
          </a:p>
          <a:p>
            <a:pPr marL="342900" indent="-342900">
              <a:buFont typeface="Arial" panose="020B0604020202020204" pitchFamily="34" charset="0"/>
              <a:buChar char="•"/>
            </a:pPr>
            <a:r>
              <a:rPr lang="en-US" sz="1400" dirty="0"/>
              <a:t>ED – EOL Care</a:t>
            </a:r>
          </a:p>
          <a:p>
            <a:pPr marL="342900" indent="-342900">
              <a:buFont typeface="Arial" panose="020B0604020202020204" pitchFamily="34" charset="0"/>
              <a:buChar char="•"/>
            </a:pPr>
            <a:r>
              <a:rPr lang="en-US" sz="1400" dirty="0" err="1"/>
              <a:t>Paediatrics</a:t>
            </a:r>
            <a:r>
              <a:rPr lang="en-US" sz="1400" dirty="0"/>
              <a:t> – EOL Care</a:t>
            </a:r>
          </a:p>
          <a:p>
            <a:pPr marL="342900" indent="-342900">
              <a:buFont typeface="Arial" panose="020B0604020202020204" pitchFamily="34" charset="0"/>
              <a:buChar char="•"/>
            </a:pPr>
            <a:r>
              <a:rPr lang="en-US" sz="1400" dirty="0"/>
              <a:t>Imminent Death – How to Respond</a:t>
            </a:r>
          </a:p>
          <a:p>
            <a:pPr marL="342900" indent="-342900">
              <a:buFont typeface="Arial" panose="020B0604020202020204" pitchFamily="34" charset="0"/>
              <a:buChar char="•"/>
            </a:pPr>
            <a:r>
              <a:rPr lang="en-US" sz="1400" dirty="0"/>
              <a:t>Chronic Complex Conditions – EOL Care</a:t>
            </a:r>
          </a:p>
          <a:p>
            <a:pPr marL="342900" indent="-342900">
              <a:buFont typeface="Arial" panose="020B0604020202020204" pitchFamily="34" charset="0"/>
              <a:buChar char="•"/>
            </a:pPr>
            <a:r>
              <a:rPr lang="en-US" sz="1400" dirty="0"/>
              <a:t>End-of-Life Care for Diverse Communities</a:t>
            </a:r>
          </a:p>
          <a:p>
            <a:pPr marL="342900" indent="-342900">
              <a:buFont typeface="Arial" panose="020B0604020202020204" pitchFamily="34" charset="0"/>
              <a:buChar char="•"/>
            </a:pPr>
            <a:r>
              <a:rPr lang="en-US" sz="1400" dirty="0"/>
              <a:t>The Importance of Coordinating Patient Care</a:t>
            </a:r>
          </a:p>
          <a:p>
            <a:pPr marL="342900" indent="-342900">
              <a:buFont typeface="Arial" panose="020B0604020202020204" pitchFamily="34" charset="0"/>
              <a:buChar char="•"/>
            </a:pPr>
            <a:r>
              <a:rPr lang="en-US" sz="1400" dirty="0"/>
              <a:t>States of Mind</a:t>
            </a:r>
          </a:p>
          <a:p>
            <a:pPr marL="800100" lvl="1" indent="-342900">
              <a:buFont typeface="Arial" panose="020B0604020202020204" pitchFamily="34" charset="0"/>
              <a:buChar char="•"/>
            </a:pPr>
            <a:r>
              <a:rPr lang="en-US" sz="1400" dirty="0"/>
              <a:t>States of Mind at the End of Life</a:t>
            </a:r>
          </a:p>
          <a:p>
            <a:pPr marL="800100" lvl="1" indent="-342900">
              <a:buFont typeface="Arial" panose="020B0604020202020204" pitchFamily="34" charset="0"/>
              <a:buChar char="•"/>
            </a:pPr>
            <a:r>
              <a:rPr lang="en-US" sz="1400" dirty="0"/>
              <a:t>Assessing Patient States of Mind at the End of Life</a:t>
            </a:r>
          </a:p>
          <a:p>
            <a:pPr marL="800100" lvl="1" indent="-342900">
              <a:buFont typeface="Arial" panose="020B0604020202020204" pitchFamily="34" charset="0"/>
              <a:buChar char="•"/>
            </a:pPr>
            <a:r>
              <a:rPr lang="en-US" sz="1400" dirty="0"/>
              <a:t>Clinical Management of Anxiety, Depression and More</a:t>
            </a:r>
          </a:p>
        </p:txBody>
      </p:sp>
      <p:pic>
        <p:nvPicPr>
          <p:cNvPr id="8" name="Picture 7">
            <a:extLst>
              <a:ext uri="{FF2B5EF4-FFF2-40B4-BE49-F238E27FC236}">
                <a16:creationId xmlns:a16="http://schemas.microsoft.com/office/drawing/2014/main" id="{A6374430-D0AF-4DE7-8AB6-20D810652B29}"/>
              </a:ext>
            </a:extLst>
          </p:cNvPr>
          <p:cNvPicPr>
            <a:picLocks noChangeAspect="1"/>
          </p:cNvPicPr>
          <p:nvPr/>
        </p:nvPicPr>
        <p:blipFill>
          <a:blip r:embed="rId4"/>
          <a:stretch>
            <a:fillRect/>
          </a:stretch>
        </p:blipFill>
        <p:spPr>
          <a:xfrm>
            <a:off x="5031666" y="2786743"/>
            <a:ext cx="3841415" cy="2209391"/>
          </a:xfrm>
          <a:prstGeom prst="rect">
            <a:avLst/>
          </a:prstGeom>
        </p:spPr>
      </p:pic>
      <p:sp>
        <p:nvSpPr>
          <p:cNvPr id="9" name="TextBox 8">
            <a:extLst>
              <a:ext uri="{FF2B5EF4-FFF2-40B4-BE49-F238E27FC236}">
                <a16:creationId xmlns:a16="http://schemas.microsoft.com/office/drawing/2014/main" id="{CFD7EACD-BE92-4728-B981-5488959DB3B5}"/>
              </a:ext>
            </a:extLst>
          </p:cNvPr>
          <p:cNvSpPr txBox="1"/>
          <p:nvPr/>
        </p:nvSpPr>
        <p:spPr>
          <a:xfrm>
            <a:off x="5077097" y="5094514"/>
            <a:ext cx="3605347" cy="523220"/>
          </a:xfrm>
          <a:prstGeom prst="rect">
            <a:avLst/>
          </a:prstGeom>
          <a:noFill/>
        </p:spPr>
        <p:txBody>
          <a:bodyPr wrap="square" rtlCol="0">
            <a:spAutoFit/>
          </a:bodyPr>
          <a:lstStyle/>
          <a:p>
            <a:pPr marL="0" indent="0" algn="ctr">
              <a:buNone/>
            </a:pPr>
            <a:r>
              <a:rPr lang="en-US" sz="1400" dirty="0">
                <a:hlinkClick r:id="rId5"/>
              </a:rPr>
              <a:t>End-of-Life Essentials (endoflifeessentials.com.au)</a:t>
            </a:r>
            <a:endParaRPr lang="en-US" sz="1400" dirty="0"/>
          </a:p>
        </p:txBody>
      </p:sp>
    </p:spTree>
    <p:extLst>
      <p:ext uri="{BB962C8B-B14F-4D97-AF65-F5344CB8AC3E}">
        <p14:creationId xmlns:p14="http://schemas.microsoft.com/office/powerpoint/2010/main" val="211362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37359" y="999146"/>
            <a:ext cx="7886700" cy="1325631"/>
          </a:xfrm>
        </p:spPr>
        <p:txBody>
          <a:bodyPr/>
          <a:lstStyle/>
          <a:p>
            <a:r>
              <a:rPr lang="en-US" dirty="0">
                <a:solidFill>
                  <a:srgbClr val="7C8033"/>
                </a:solidFill>
              </a:rPr>
              <a:t>Aims and Objectives</a:t>
            </a:r>
          </a:p>
        </p:txBody>
      </p:sp>
      <p:pic>
        <p:nvPicPr>
          <p:cNvPr id="7" name="Picture 6" descr="A picture containing company name&#10;&#10;Description automatically generated">
            <a:extLst>
              <a:ext uri="{FF2B5EF4-FFF2-40B4-BE49-F238E27FC236}">
                <a16:creationId xmlns:a16="http://schemas.microsoft.com/office/drawing/2014/main" id="{518CE964-0F1F-4BE2-B63A-74734F28C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6" name="Text Placeholder 2">
            <a:extLst>
              <a:ext uri="{FF2B5EF4-FFF2-40B4-BE49-F238E27FC236}">
                <a16:creationId xmlns:a16="http://schemas.microsoft.com/office/drawing/2014/main" id="{E9A5A592-883A-4F83-A344-9E0E4BD1748E}"/>
              </a:ext>
            </a:extLst>
          </p:cNvPr>
          <p:cNvSpPr txBox="1">
            <a:spLocks/>
          </p:cNvSpPr>
          <p:nvPr/>
        </p:nvSpPr>
        <p:spPr>
          <a:xfrm>
            <a:off x="497393" y="2228079"/>
            <a:ext cx="8229600" cy="4036420"/>
          </a:xfrm>
          <a:prstGeom prst="rect">
            <a:avLst/>
          </a:prstGeo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defTabSz="342900">
              <a:lnSpc>
                <a:spcPct val="100000"/>
              </a:lnSpc>
              <a:spcBef>
                <a:spcPct val="20000"/>
              </a:spcBef>
              <a:buFont typeface="Arial"/>
              <a:buNone/>
              <a:defRPr/>
            </a:pPr>
            <a:r>
              <a:rPr lang="en-AU" sz="2000" dirty="0">
                <a:latin typeface="Arial"/>
                <a:cs typeface="Arial"/>
              </a:rPr>
              <a:t>You’ll develop an understanding of the importance of communication in </a:t>
            </a:r>
            <a:r>
              <a:rPr lang="en-AU" sz="2000" dirty="0" err="1">
                <a:latin typeface="Arial"/>
                <a:cs typeface="Arial"/>
              </a:rPr>
              <a:t>end-of-life</a:t>
            </a:r>
            <a:r>
              <a:rPr lang="en-AU" sz="2000" dirty="0">
                <a:latin typeface="Arial"/>
                <a:cs typeface="Arial"/>
              </a:rPr>
              <a:t> care.  </a:t>
            </a:r>
          </a:p>
          <a:p>
            <a:pPr marL="0" indent="0" defTabSz="342900">
              <a:lnSpc>
                <a:spcPct val="100000"/>
              </a:lnSpc>
              <a:spcBef>
                <a:spcPct val="20000"/>
              </a:spcBef>
              <a:buFont typeface="Arial"/>
              <a:buNone/>
              <a:defRPr/>
            </a:pPr>
            <a:endParaRPr lang="en-AU" sz="2000" dirty="0">
              <a:latin typeface="Arial"/>
              <a:cs typeface="Arial"/>
            </a:endParaRPr>
          </a:p>
          <a:p>
            <a:pPr marL="0" indent="0" defTabSz="342900">
              <a:lnSpc>
                <a:spcPct val="100000"/>
              </a:lnSpc>
              <a:spcBef>
                <a:spcPct val="20000"/>
              </a:spcBef>
              <a:buFont typeface="Arial"/>
              <a:buNone/>
              <a:defRPr/>
            </a:pPr>
            <a:r>
              <a:rPr lang="en-AU" sz="2000" dirty="0">
                <a:latin typeface="Arial"/>
                <a:cs typeface="Arial"/>
              </a:rPr>
              <a:t>After completing this talk you should be able to:</a:t>
            </a:r>
          </a:p>
          <a:p>
            <a:pPr marL="285750" indent="-285750" defTabSz="342900">
              <a:lnSpc>
                <a:spcPct val="100000"/>
              </a:lnSpc>
              <a:spcBef>
                <a:spcPct val="20000"/>
              </a:spcBef>
              <a:buFont typeface="Arial" panose="020B0604020202020204" pitchFamily="34" charset="0"/>
              <a:buChar char="•"/>
              <a:defRPr/>
            </a:pPr>
            <a:r>
              <a:rPr lang="en-AU" sz="2000" dirty="0">
                <a:solidFill>
                  <a:srgbClr val="7C8033"/>
                </a:solidFill>
                <a:latin typeface="Arial"/>
                <a:cs typeface="Arial"/>
              </a:rPr>
              <a:t>Analyse the challenges to your shared decision-making and communication skills </a:t>
            </a:r>
          </a:p>
          <a:p>
            <a:pPr marL="285750" indent="-285750" defTabSz="342900">
              <a:lnSpc>
                <a:spcPct val="100000"/>
              </a:lnSpc>
              <a:spcBef>
                <a:spcPct val="20000"/>
              </a:spcBef>
              <a:buFont typeface="Arial" panose="020B0604020202020204" pitchFamily="34" charset="0"/>
              <a:buChar char="•"/>
              <a:defRPr/>
            </a:pPr>
            <a:r>
              <a:rPr lang="en-AU" sz="2000" dirty="0">
                <a:solidFill>
                  <a:srgbClr val="7C8033"/>
                </a:solidFill>
                <a:latin typeface="Arial"/>
                <a:cs typeface="Arial"/>
              </a:rPr>
              <a:t>Begin to identify your own capabilities in communicating at the </a:t>
            </a:r>
            <a:r>
              <a:rPr lang="en-AU" sz="2000" dirty="0" err="1">
                <a:solidFill>
                  <a:srgbClr val="7C8033"/>
                </a:solidFill>
                <a:latin typeface="Arial"/>
                <a:cs typeface="Arial"/>
              </a:rPr>
              <a:t>end-of-life</a:t>
            </a:r>
            <a:endParaRPr lang="en-AU" sz="2000" dirty="0">
              <a:solidFill>
                <a:srgbClr val="7C8033"/>
              </a:solidFill>
              <a:latin typeface="Arial"/>
              <a:cs typeface="Arial"/>
            </a:endParaRPr>
          </a:p>
          <a:p>
            <a:pPr marL="285750" indent="-285750" defTabSz="342900">
              <a:lnSpc>
                <a:spcPct val="100000"/>
              </a:lnSpc>
              <a:spcBef>
                <a:spcPct val="20000"/>
              </a:spcBef>
              <a:buFont typeface="Arial" panose="020B0604020202020204" pitchFamily="34" charset="0"/>
              <a:buChar char="•"/>
              <a:defRPr/>
            </a:pPr>
            <a:r>
              <a:rPr lang="en-AU" sz="2000" dirty="0">
                <a:solidFill>
                  <a:srgbClr val="7C8033"/>
                </a:solidFill>
                <a:latin typeface="Arial"/>
                <a:cs typeface="Arial"/>
              </a:rPr>
              <a:t>Identify phrases to adapt and adopt </a:t>
            </a:r>
          </a:p>
          <a:p>
            <a:pPr marL="285750" indent="-285750" defTabSz="342900">
              <a:lnSpc>
                <a:spcPct val="100000"/>
              </a:lnSpc>
              <a:spcBef>
                <a:spcPct val="20000"/>
              </a:spcBef>
              <a:buFont typeface="Arial" panose="020B0604020202020204" pitchFamily="34" charset="0"/>
              <a:buChar char="•"/>
              <a:defRPr/>
            </a:pPr>
            <a:r>
              <a:rPr lang="en-AU" sz="2000" dirty="0">
                <a:solidFill>
                  <a:srgbClr val="7C8033"/>
                </a:solidFill>
                <a:latin typeface="Arial"/>
                <a:cs typeface="Arial"/>
              </a:rPr>
              <a:t>Identify which End-of-Life Essentials module to complete next </a:t>
            </a:r>
          </a:p>
          <a:p>
            <a:endParaRPr lang="en-A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3"/>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522514" y="860479"/>
            <a:ext cx="8490857" cy="15209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7C8033"/>
                </a:solidFill>
              </a:rPr>
              <a:t>Key Points </a:t>
            </a:r>
          </a:p>
        </p:txBody>
      </p:sp>
      <p:sp>
        <p:nvSpPr>
          <p:cNvPr id="7" name="Text Placeholder 2">
            <a:extLst>
              <a:ext uri="{FF2B5EF4-FFF2-40B4-BE49-F238E27FC236}">
                <a16:creationId xmlns:a16="http://schemas.microsoft.com/office/drawing/2014/main" id="{A8A24D4B-17B2-4FA9-BE01-EC1727299797}"/>
              </a:ext>
            </a:extLst>
          </p:cNvPr>
          <p:cNvSpPr txBox="1">
            <a:spLocks/>
          </p:cNvSpPr>
          <p:nvPr/>
        </p:nvSpPr>
        <p:spPr>
          <a:xfrm>
            <a:off x="538965" y="1996635"/>
            <a:ext cx="8229600" cy="3921845"/>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nSpc>
                <a:spcPct val="120000"/>
              </a:lnSpc>
              <a:buNone/>
            </a:pPr>
            <a:r>
              <a:rPr lang="en-AU" sz="8000" dirty="0"/>
              <a:t>Key points to remember </a:t>
            </a:r>
            <a:r>
              <a:rPr lang="en-AU" sz="8000" baseline="30000" dirty="0"/>
              <a:t>1-4</a:t>
            </a:r>
          </a:p>
          <a:p>
            <a:pPr>
              <a:lnSpc>
                <a:spcPct val="120000"/>
              </a:lnSpc>
            </a:pPr>
            <a:r>
              <a:rPr lang="en-AU" sz="8000" dirty="0"/>
              <a:t>Offering to discuss </a:t>
            </a:r>
            <a:r>
              <a:rPr lang="en-AU" sz="8000" dirty="0" err="1"/>
              <a:t>end-of-life</a:t>
            </a:r>
            <a:r>
              <a:rPr lang="en-AU" sz="8000" dirty="0"/>
              <a:t> issues will not cause harm to your patients.</a:t>
            </a:r>
            <a:br>
              <a:rPr lang="en-AU" sz="8000" dirty="0"/>
            </a:br>
            <a:r>
              <a:rPr lang="en-AU" sz="8000" dirty="0"/>
              <a:t> </a:t>
            </a:r>
          </a:p>
          <a:p>
            <a:pPr>
              <a:lnSpc>
                <a:spcPct val="120000"/>
              </a:lnSpc>
            </a:pPr>
            <a:r>
              <a:rPr lang="en-AU" sz="8000" dirty="0"/>
              <a:t>Anxiety for patients and clinicians is normal when discussing </a:t>
            </a:r>
            <a:r>
              <a:rPr lang="en-AU" sz="8000" dirty="0" err="1"/>
              <a:t>end-of-life</a:t>
            </a:r>
            <a:r>
              <a:rPr lang="en-AU" sz="8000" dirty="0"/>
              <a:t> issues.</a:t>
            </a:r>
            <a:br>
              <a:rPr lang="en-AU" sz="8000" dirty="0"/>
            </a:br>
            <a:r>
              <a:rPr lang="en-AU" sz="8000" dirty="0"/>
              <a:t> </a:t>
            </a:r>
          </a:p>
          <a:p>
            <a:pPr>
              <a:lnSpc>
                <a:spcPct val="120000"/>
              </a:lnSpc>
            </a:pPr>
            <a:r>
              <a:rPr lang="en-AU" sz="8000" dirty="0"/>
              <a:t>You can make a huge difference by giving patients and their families the chance to talk and prepare for the end of life.</a:t>
            </a:r>
          </a:p>
          <a:p>
            <a:pPr lvl="1">
              <a:lnSpc>
                <a:spcPct val="120000"/>
              </a:lnSpc>
              <a:buFont typeface="Arial" panose="020B0604020202020204" pitchFamily="34" charset="0"/>
              <a:buChar char="•"/>
            </a:pPr>
            <a:endParaRPr lang="en-AU" sz="3200" dirty="0">
              <a:solidFill>
                <a:srgbClr val="186487"/>
              </a:solidFill>
              <a:latin typeface="Source Sans Pro" panose="020B0503030403020204" pitchFamily="34" charset="0"/>
            </a:endParaRPr>
          </a:p>
          <a:p>
            <a:pPr lvl="1">
              <a:lnSpc>
                <a:spcPct val="120000"/>
              </a:lnSpc>
              <a:buFont typeface="+mj-lt"/>
              <a:buAutoNum type="arabicPeriod"/>
            </a:pPr>
            <a:r>
              <a:rPr lang="en-AU" sz="2800" dirty="0">
                <a:solidFill>
                  <a:srgbClr val="186487"/>
                </a:solidFill>
                <a:latin typeface="Source Sans Pro" panose="020B0503030403020204" pitchFamily="34" charset="0"/>
              </a:rPr>
              <a:t>Fried TR, Bradley EH, O’Leary J. </a:t>
            </a:r>
            <a:r>
              <a:rPr lang="en-AU" sz="2800" dirty="0">
                <a:solidFill>
                  <a:srgbClr val="416393"/>
                </a:solidFill>
                <a:latin typeface="Source Sans Pro" panose="020B0503030403020204" pitchFamily="34" charset="0"/>
                <a:hlinkClick r:id="rId4"/>
              </a:rPr>
              <a:t>Prognosis communication in serious illness: perceptions of older patients, caregivers, and clinicians.</a:t>
            </a:r>
            <a:r>
              <a:rPr lang="en-AU" sz="2800" dirty="0">
                <a:solidFill>
                  <a:srgbClr val="186487"/>
                </a:solidFill>
                <a:latin typeface="Source Sans Pro" panose="020B0503030403020204" pitchFamily="34" charset="0"/>
              </a:rPr>
              <a:t> J Am </a:t>
            </a:r>
            <a:r>
              <a:rPr lang="en-AU" sz="2800" dirty="0" err="1">
                <a:solidFill>
                  <a:srgbClr val="186487"/>
                </a:solidFill>
                <a:latin typeface="Source Sans Pro" panose="020B0503030403020204" pitchFamily="34" charset="0"/>
              </a:rPr>
              <a:t>Geriatr</a:t>
            </a:r>
            <a:r>
              <a:rPr lang="en-AU" sz="2800" dirty="0">
                <a:solidFill>
                  <a:srgbClr val="186487"/>
                </a:solidFill>
                <a:latin typeface="Source Sans Pro" panose="020B0503030403020204" pitchFamily="34" charset="0"/>
              </a:rPr>
              <a:t> Soc. 2003 Oct;51(10):1398-403.</a:t>
            </a:r>
            <a:endParaRPr lang="en-AU" sz="2800" dirty="0">
              <a:solidFill>
                <a:srgbClr val="6B747A"/>
              </a:solidFill>
              <a:latin typeface="Source Sans Pro" panose="020B0503030403020204" pitchFamily="34" charset="0"/>
            </a:endParaRPr>
          </a:p>
          <a:p>
            <a:pPr lvl="1">
              <a:lnSpc>
                <a:spcPct val="120000"/>
              </a:lnSpc>
              <a:buFont typeface="+mj-lt"/>
              <a:buAutoNum type="arabicPeriod"/>
            </a:pPr>
            <a:r>
              <a:rPr lang="en-AU" sz="2800" dirty="0">
                <a:solidFill>
                  <a:srgbClr val="186487"/>
                </a:solidFill>
                <a:latin typeface="Source Sans Pro" panose="020B0503030403020204" pitchFamily="34" charset="0"/>
              </a:rPr>
              <a:t>Wright AA, Zhang B, Ray A, Mack JW, Trice E, </a:t>
            </a:r>
            <a:r>
              <a:rPr lang="en-AU" sz="2800" dirty="0" err="1">
                <a:solidFill>
                  <a:srgbClr val="186487"/>
                </a:solidFill>
                <a:latin typeface="Source Sans Pro" panose="020B0503030403020204" pitchFamily="34" charset="0"/>
              </a:rPr>
              <a:t>Balboni</a:t>
            </a:r>
            <a:r>
              <a:rPr lang="en-AU" sz="2800" dirty="0">
                <a:solidFill>
                  <a:srgbClr val="186487"/>
                </a:solidFill>
                <a:latin typeface="Source Sans Pro" panose="020B0503030403020204" pitchFamily="34" charset="0"/>
              </a:rPr>
              <a:t> T, et al. </a:t>
            </a:r>
            <a:r>
              <a:rPr lang="en-AU" sz="2800" dirty="0">
                <a:solidFill>
                  <a:srgbClr val="416393"/>
                </a:solidFill>
                <a:latin typeface="Source Sans Pro" panose="020B0503030403020204" pitchFamily="34" charset="0"/>
                <a:hlinkClick r:id="rId5"/>
              </a:rPr>
              <a:t>Associations between </a:t>
            </a:r>
            <a:r>
              <a:rPr lang="en-AU" sz="2800" dirty="0" err="1">
                <a:solidFill>
                  <a:srgbClr val="416393"/>
                </a:solidFill>
                <a:latin typeface="Source Sans Pro" panose="020B0503030403020204" pitchFamily="34" charset="0"/>
                <a:hlinkClick r:id="rId5"/>
              </a:rPr>
              <a:t>end-of-life</a:t>
            </a:r>
            <a:r>
              <a:rPr lang="en-AU" sz="2800" dirty="0">
                <a:solidFill>
                  <a:srgbClr val="416393"/>
                </a:solidFill>
                <a:latin typeface="Source Sans Pro" panose="020B0503030403020204" pitchFamily="34" charset="0"/>
                <a:hlinkClick r:id="rId5"/>
              </a:rPr>
              <a:t> discussions, patient mental  health, medical care near death, and caregiver bereavement adjustment.</a:t>
            </a:r>
            <a:r>
              <a:rPr lang="en-AU" sz="2800" dirty="0">
                <a:solidFill>
                  <a:srgbClr val="186487"/>
                </a:solidFill>
                <a:latin typeface="Source Sans Pro" panose="020B0503030403020204" pitchFamily="34" charset="0"/>
              </a:rPr>
              <a:t> JAMA. 2008 Oct 8;300(14):1665-73.</a:t>
            </a:r>
            <a:endParaRPr lang="en-AU" sz="2800" dirty="0">
              <a:solidFill>
                <a:srgbClr val="6B747A"/>
              </a:solidFill>
              <a:latin typeface="Source Sans Pro" panose="020B0503030403020204" pitchFamily="34" charset="0"/>
            </a:endParaRPr>
          </a:p>
          <a:p>
            <a:pPr lvl="1">
              <a:lnSpc>
                <a:spcPct val="120000"/>
              </a:lnSpc>
              <a:buFont typeface="+mj-lt"/>
              <a:buAutoNum type="arabicPeriod"/>
            </a:pPr>
            <a:r>
              <a:rPr lang="en-AU" sz="2800" dirty="0">
                <a:solidFill>
                  <a:srgbClr val="186487"/>
                </a:solidFill>
                <a:latin typeface="Source Sans Pro" panose="020B0503030403020204" pitchFamily="34" charset="0"/>
              </a:rPr>
              <a:t>Block SD. </a:t>
            </a:r>
            <a:r>
              <a:rPr lang="en-AU" sz="2800" dirty="0">
                <a:solidFill>
                  <a:srgbClr val="416393"/>
                </a:solidFill>
                <a:latin typeface="Source Sans Pro" panose="020B0503030403020204" pitchFamily="34" charset="0"/>
                <a:hlinkClick r:id="rId6"/>
              </a:rPr>
              <a:t>Perspectives on care at the close of life: psychological considerations, growth, and transcendence at the end of life: the art of the possible.</a:t>
            </a:r>
            <a:r>
              <a:rPr lang="en-AU" sz="2800" dirty="0">
                <a:solidFill>
                  <a:srgbClr val="186487"/>
                </a:solidFill>
                <a:latin typeface="Source Sans Pro" panose="020B0503030403020204" pitchFamily="34" charset="0"/>
              </a:rPr>
              <a:t> JAMA. 2001 Jun 13;285(22):2898-905.</a:t>
            </a:r>
            <a:endParaRPr lang="en-AU" sz="2800" dirty="0">
              <a:solidFill>
                <a:srgbClr val="6B747A"/>
              </a:solidFill>
              <a:latin typeface="Source Sans Pro" panose="020B0503030403020204" pitchFamily="34" charset="0"/>
            </a:endParaRPr>
          </a:p>
          <a:p>
            <a:pPr lvl="1">
              <a:lnSpc>
                <a:spcPct val="120000"/>
              </a:lnSpc>
              <a:buFont typeface="+mj-lt"/>
              <a:buAutoNum type="arabicPeriod"/>
            </a:pPr>
            <a:r>
              <a:rPr lang="en-AU" sz="2800" dirty="0" err="1">
                <a:solidFill>
                  <a:srgbClr val="186487"/>
                </a:solidFill>
                <a:latin typeface="Source Sans Pro" panose="020B0503030403020204" pitchFamily="34" charset="0"/>
              </a:rPr>
              <a:t>Steinhauser</a:t>
            </a:r>
            <a:r>
              <a:rPr lang="en-AU" sz="2800" dirty="0">
                <a:solidFill>
                  <a:srgbClr val="186487"/>
                </a:solidFill>
                <a:latin typeface="Source Sans Pro" panose="020B0503030403020204" pitchFamily="34" charset="0"/>
              </a:rPr>
              <a:t> KE, Christakis NA, </a:t>
            </a:r>
            <a:r>
              <a:rPr lang="en-AU" sz="2800" dirty="0" err="1">
                <a:solidFill>
                  <a:srgbClr val="186487"/>
                </a:solidFill>
                <a:latin typeface="Source Sans Pro" panose="020B0503030403020204" pitchFamily="34" charset="0"/>
              </a:rPr>
              <a:t>Clipp</a:t>
            </a:r>
            <a:r>
              <a:rPr lang="en-AU" sz="2800" dirty="0">
                <a:solidFill>
                  <a:srgbClr val="186487"/>
                </a:solidFill>
                <a:latin typeface="Source Sans Pro" panose="020B0503030403020204" pitchFamily="34" charset="0"/>
              </a:rPr>
              <a:t> EC, McNeilly M, McIntyre L, </a:t>
            </a:r>
            <a:r>
              <a:rPr lang="en-AU" sz="2800" dirty="0" err="1">
                <a:solidFill>
                  <a:srgbClr val="186487"/>
                </a:solidFill>
                <a:latin typeface="Source Sans Pro" panose="020B0503030403020204" pitchFamily="34" charset="0"/>
              </a:rPr>
              <a:t>Tulsky</a:t>
            </a:r>
            <a:r>
              <a:rPr lang="en-AU" sz="2800" dirty="0">
                <a:solidFill>
                  <a:srgbClr val="186487"/>
                </a:solidFill>
                <a:latin typeface="Source Sans Pro" panose="020B0503030403020204" pitchFamily="34" charset="0"/>
              </a:rPr>
              <a:t> JA. </a:t>
            </a:r>
            <a:r>
              <a:rPr lang="en-AU" sz="2800" dirty="0">
                <a:solidFill>
                  <a:srgbClr val="416393"/>
                </a:solidFill>
                <a:latin typeface="Source Sans Pro" panose="020B0503030403020204" pitchFamily="34" charset="0"/>
                <a:hlinkClick r:id="rId7"/>
              </a:rPr>
              <a:t>Factors considered important at the end of life by patients, family, physicians, and other care providers.</a:t>
            </a:r>
            <a:r>
              <a:rPr lang="en-AU" sz="2800" dirty="0">
                <a:solidFill>
                  <a:srgbClr val="186487"/>
                </a:solidFill>
                <a:latin typeface="Source Sans Pro" panose="020B0503030403020204" pitchFamily="34" charset="0"/>
              </a:rPr>
              <a:t> JAMA. 2000 Nov 15; 284(19):2476-82.</a:t>
            </a:r>
            <a:endParaRPr lang="en-AU" sz="2800" dirty="0">
              <a:solidFill>
                <a:srgbClr val="6B747A"/>
              </a:solidFill>
              <a:latin typeface="Source Sans Pro" panose="020B0503030403020204" pitchFamily="34" charset="0"/>
            </a:endParaRPr>
          </a:p>
          <a:p>
            <a:pPr lvl="1">
              <a:lnSpc>
                <a:spcPct val="120000"/>
              </a:lnSpc>
              <a:buFont typeface="Arial" panose="020B0604020202020204" pitchFamily="34" charset="0"/>
              <a:buChar char="•"/>
            </a:pPr>
            <a:endParaRPr lang="en-AU" sz="3200" dirty="0">
              <a:solidFill>
                <a:srgbClr val="6B747A"/>
              </a:solidFill>
              <a:latin typeface="Source Sans Pro" panose="020B0503030403020204" pitchFamily="34" charset="0"/>
            </a:endParaRPr>
          </a:p>
          <a:p>
            <a:pPr>
              <a:lnSpc>
                <a:spcPct val="120000"/>
              </a:lnSpc>
            </a:pPr>
            <a:endParaRPr lang="en-AU" sz="3600" dirty="0">
              <a:solidFill>
                <a:srgbClr val="6B747A"/>
              </a:solidFill>
              <a:latin typeface="Source Sans Pro" panose="020B0503030403020204" pitchFamily="34" charset="0"/>
            </a:endParaRPr>
          </a:p>
          <a:p>
            <a:pPr>
              <a:lnSpc>
                <a:spcPct val="120000"/>
              </a:lnSpc>
            </a:pPr>
            <a:endParaRPr lang="en-AU" sz="3600" dirty="0">
              <a:solidFill>
                <a:srgbClr val="6B747A"/>
              </a:solidFill>
              <a:latin typeface="Source Sans Pro" panose="020B0503030403020204" pitchFamily="34" charset="0"/>
            </a:endParaRPr>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dirty="0"/>
          </a:p>
          <a:p>
            <a:pPr>
              <a:lnSpc>
                <a:spcPct val="120000"/>
              </a:lnSpc>
            </a:pPr>
            <a:endParaRPr lang="en-US" sz="1500" dirty="0"/>
          </a:p>
        </p:txBody>
      </p:sp>
    </p:spTree>
    <p:extLst>
      <p:ext uri="{BB962C8B-B14F-4D97-AF65-F5344CB8AC3E}">
        <p14:creationId xmlns:p14="http://schemas.microsoft.com/office/powerpoint/2010/main" val="303014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3"/>
          <a:srcRect/>
          <a:stretch>
            <a:fillRect/>
          </a:stretch>
        </p:blipFill>
        <p:spPr>
          <a:xfrm>
            <a:off x="0" y="0"/>
            <a:ext cx="9234170" cy="6944360"/>
          </a:xfrm>
          <a:prstGeom prst="rect">
            <a:avLst/>
          </a:prstGeom>
        </p:spPr>
      </p:pic>
      <p:sp>
        <p:nvSpPr>
          <p:cNvPr id="2" name="Title 1"/>
          <p:cNvSpPr>
            <a:spLocks noGrp="1"/>
          </p:cNvSpPr>
          <p:nvPr>
            <p:ph type="title"/>
          </p:nvPr>
        </p:nvSpPr>
        <p:spPr>
          <a:xfrm>
            <a:off x="689609" y="938186"/>
            <a:ext cx="8132173" cy="1325631"/>
          </a:xfrm>
        </p:spPr>
        <p:txBody>
          <a:bodyPr/>
          <a:lstStyle/>
          <a:p>
            <a:r>
              <a:rPr lang="en-AU" sz="4400" dirty="0">
                <a:solidFill>
                  <a:srgbClr val="7C8033"/>
                </a:solidFill>
                <a:latin typeface="+mn-lt"/>
              </a:rPr>
              <a:t>Shared Decision Making, Patient Centred </a:t>
            </a:r>
            <a:r>
              <a:rPr lang="en-AU" dirty="0">
                <a:solidFill>
                  <a:srgbClr val="7C8033"/>
                </a:solidFill>
                <a:latin typeface="+mn-lt"/>
              </a:rPr>
              <a:t>C</a:t>
            </a:r>
            <a:r>
              <a:rPr lang="en-AU" sz="4400" dirty="0">
                <a:solidFill>
                  <a:srgbClr val="7C8033"/>
                </a:solidFill>
                <a:latin typeface="+mn-lt"/>
              </a:rPr>
              <a:t>are and Communication</a:t>
            </a:r>
            <a:endParaRPr lang="en-US" dirty="0">
              <a:solidFill>
                <a:srgbClr val="7C8033"/>
              </a:solidFill>
            </a:endParaRP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8" name="Text Placeholder 2">
            <a:extLst>
              <a:ext uri="{FF2B5EF4-FFF2-40B4-BE49-F238E27FC236}">
                <a16:creationId xmlns:a16="http://schemas.microsoft.com/office/drawing/2014/main" id="{968D07E7-1357-4645-AEBA-C79B2137EE7C}"/>
              </a:ext>
            </a:extLst>
          </p:cNvPr>
          <p:cNvSpPr txBox="1">
            <a:spLocks/>
          </p:cNvSpPr>
          <p:nvPr/>
        </p:nvSpPr>
        <p:spPr>
          <a:xfrm>
            <a:off x="457200" y="2393876"/>
            <a:ext cx="8229600" cy="3404023"/>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nSpc>
                <a:spcPct val="120000"/>
              </a:lnSpc>
              <a:buNone/>
            </a:pPr>
            <a:r>
              <a:rPr lang="en-AU" sz="3600" dirty="0"/>
              <a:t>The following concepts define patient-centred care:</a:t>
            </a:r>
          </a:p>
          <a:p>
            <a:pPr marL="800100" lvl="1" indent="-457200">
              <a:lnSpc>
                <a:spcPct val="120000"/>
              </a:lnSpc>
              <a:buFont typeface="Arial" panose="020B0604020202020204" pitchFamily="34" charset="0"/>
              <a:buChar char="•"/>
            </a:pPr>
            <a:r>
              <a:rPr lang="en-AU" sz="3450" dirty="0"/>
              <a:t>Informing and involving patients and those important to them</a:t>
            </a:r>
          </a:p>
          <a:p>
            <a:pPr marL="800100" lvl="1" indent="-457200">
              <a:lnSpc>
                <a:spcPct val="120000"/>
              </a:lnSpc>
              <a:buFont typeface="Arial" panose="020B0604020202020204" pitchFamily="34" charset="0"/>
              <a:buChar char="•"/>
            </a:pPr>
            <a:r>
              <a:rPr lang="en-AU" sz="3450" dirty="0"/>
              <a:t>Eliciting and respecting patient preferences</a:t>
            </a:r>
          </a:p>
          <a:p>
            <a:pPr marL="800100" lvl="1" indent="-457200">
              <a:lnSpc>
                <a:spcPct val="120000"/>
              </a:lnSpc>
              <a:buFont typeface="Arial" panose="020B0604020202020204" pitchFamily="34" charset="0"/>
              <a:buChar char="•"/>
            </a:pPr>
            <a:r>
              <a:rPr lang="en-AU" sz="3450" dirty="0"/>
              <a:t>Engaging patients in the care process</a:t>
            </a:r>
          </a:p>
          <a:p>
            <a:pPr marL="800100" lvl="1" indent="-457200">
              <a:lnSpc>
                <a:spcPct val="120000"/>
              </a:lnSpc>
              <a:buFont typeface="Arial" panose="020B0604020202020204" pitchFamily="34" charset="0"/>
              <a:buChar char="•"/>
            </a:pPr>
            <a:r>
              <a:rPr lang="en-AU" sz="3450" dirty="0"/>
              <a:t>Treating patients with dignity</a:t>
            </a:r>
          </a:p>
          <a:p>
            <a:pPr marL="800100" lvl="1" indent="-457200">
              <a:lnSpc>
                <a:spcPct val="120000"/>
              </a:lnSpc>
              <a:buFont typeface="Arial" panose="020B0604020202020204" pitchFamily="34" charset="0"/>
              <a:buChar char="•"/>
            </a:pPr>
            <a:r>
              <a:rPr lang="en-AU" sz="3450" dirty="0"/>
              <a:t>Designing care processes to suit patient needs, not providers</a:t>
            </a:r>
          </a:p>
          <a:p>
            <a:pPr marL="800100" lvl="1" indent="-457200">
              <a:lnSpc>
                <a:spcPct val="120000"/>
              </a:lnSpc>
              <a:buFont typeface="Arial" panose="020B0604020202020204" pitchFamily="34" charset="0"/>
              <a:buChar char="•"/>
            </a:pPr>
            <a:r>
              <a:rPr lang="en-AU" sz="3450" dirty="0"/>
              <a:t>Ready access to health information</a:t>
            </a:r>
          </a:p>
          <a:p>
            <a:pPr marL="800100" lvl="1" indent="-457200">
              <a:lnSpc>
                <a:spcPct val="120000"/>
              </a:lnSpc>
              <a:buFont typeface="Arial" panose="020B0604020202020204" pitchFamily="34" charset="0"/>
              <a:buChar char="•"/>
            </a:pPr>
            <a:r>
              <a:rPr lang="en-AU" sz="3450" dirty="0"/>
              <a:t>Continuity of care.</a:t>
            </a:r>
            <a:r>
              <a:rPr lang="en-AU" sz="3450" baseline="30000" dirty="0"/>
              <a:t>6</a:t>
            </a:r>
          </a:p>
          <a:p>
            <a:pPr marL="800100" lvl="1" indent="-457200">
              <a:buFont typeface="Arial" panose="020B0604020202020204" pitchFamily="34" charset="0"/>
              <a:buChar char="•"/>
            </a:pPr>
            <a:endParaRPr lang="en-AU" sz="2500" dirty="0">
              <a:solidFill>
                <a:srgbClr val="186487"/>
              </a:solidFill>
              <a:latin typeface="Source Sans Pro" panose="020B0503030403020204" pitchFamily="34" charset="0"/>
            </a:endParaRPr>
          </a:p>
          <a:p>
            <a:pPr marL="457200" lvl="1" indent="0">
              <a:buNone/>
            </a:pPr>
            <a:endParaRPr lang="en-AU" sz="3450" dirty="0">
              <a:solidFill>
                <a:srgbClr val="6B747A"/>
              </a:solidFill>
              <a:latin typeface="Source Sans Pro" panose="020B0503030403020204" pitchFamily="34" charset="0"/>
            </a:endParaRPr>
          </a:p>
        </p:txBody>
      </p:sp>
      <p:sp>
        <p:nvSpPr>
          <p:cNvPr id="6" name="TextBox 5">
            <a:extLst>
              <a:ext uri="{FF2B5EF4-FFF2-40B4-BE49-F238E27FC236}">
                <a16:creationId xmlns:a16="http://schemas.microsoft.com/office/drawing/2014/main" id="{CB399E2B-8632-421A-AAF1-6A061DB74628}"/>
              </a:ext>
            </a:extLst>
          </p:cNvPr>
          <p:cNvSpPr txBox="1"/>
          <p:nvPr/>
        </p:nvSpPr>
        <p:spPr>
          <a:xfrm>
            <a:off x="0" y="6280221"/>
            <a:ext cx="7355393" cy="338554"/>
          </a:xfrm>
          <a:prstGeom prst="rect">
            <a:avLst/>
          </a:prstGeom>
          <a:noFill/>
        </p:spPr>
        <p:txBody>
          <a:bodyPr wrap="square" rtlCol="0">
            <a:spAutoFit/>
          </a:bodyPr>
          <a:lstStyle/>
          <a:p>
            <a:pPr marL="342900" lvl="1" indent="0">
              <a:buNone/>
            </a:pPr>
            <a:r>
              <a:rPr lang="en-AU" sz="800">
                <a:solidFill>
                  <a:srgbClr val="186487"/>
                </a:solidFill>
                <a:latin typeface="Source Sans Pro" panose="020B0503030403020204" pitchFamily="34" charset="0"/>
              </a:rPr>
              <a:t>Robb G, Seddon M. </a:t>
            </a:r>
            <a:r>
              <a:rPr lang="en-AU" sz="800">
                <a:solidFill>
                  <a:srgbClr val="416393"/>
                </a:solidFill>
                <a:latin typeface="Source Sans Pro" panose="020B0503030403020204" pitchFamily="34" charset="0"/>
                <a:hlinkClick r:id="rId5"/>
              </a:rPr>
              <a:t>Quality improvement in New Zealand healthcare. Part 6: keeping the patient front and centre to improve healthcare quality.</a:t>
            </a:r>
            <a:r>
              <a:rPr lang="en-AU" sz="800">
                <a:solidFill>
                  <a:srgbClr val="186487"/>
                </a:solidFill>
                <a:latin typeface="Source Sans Pro" panose="020B0503030403020204" pitchFamily="34" charset="0"/>
              </a:rPr>
              <a:t> N Z Med J. 2006 Sep 22;119(1242):U2174.</a:t>
            </a:r>
            <a:endParaRPr lang="en-AU" sz="800" dirty="0">
              <a:solidFill>
                <a:srgbClr val="6B747A"/>
              </a:solidFill>
              <a:latin typeface="Source Sans Pro" panose="020B0503030403020204" pitchFamily="34" charset="0"/>
            </a:endParaRPr>
          </a:p>
        </p:txBody>
      </p:sp>
    </p:spTree>
    <p:extLst>
      <p:ext uri="{BB962C8B-B14F-4D97-AF65-F5344CB8AC3E}">
        <p14:creationId xmlns:p14="http://schemas.microsoft.com/office/powerpoint/2010/main" val="224972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3"/>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361741" y="1051397"/>
            <a:ext cx="8621485" cy="1325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400" dirty="0">
                <a:solidFill>
                  <a:srgbClr val="7C8033"/>
                </a:solidFill>
                <a:latin typeface="+mn-lt"/>
              </a:rPr>
              <a:t>Shared Decision Making, Patient Centred </a:t>
            </a:r>
            <a:r>
              <a:rPr lang="en-AU" dirty="0">
                <a:solidFill>
                  <a:srgbClr val="7C8033"/>
                </a:solidFill>
                <a:latin typeface="+mn-lt"/>
              </a:rPr>
              <a:t>C</a:t>
            </a:r>
            <a:r>
              <a:rPr lang="en-AU" sz="4400" dirty="0">
                <a:solidFill>
                  <a:srgbClr val="7C8033"/>
                </a:solidFill>
                <a:latin typeface="+mn-lt"/>
              </a:rPr>
              <a:t>are and Communication</a:t>
            </a:r>
            <a:endParaRPr lang="en-US" dirty="0">
              <a:solidFill>
                <a:srgbClr val="1FA779"/>
              </a:solidFill>
            </a:endParaRPr>
          </a:p>
        </p:txBody>
      </p:sp>
      <p:pic>
        <p:nvPicPr>
          <p:cNvPr id="2" name="Picture 1">
            <a:extLst>
              <a:ext uri="{FF2B5EF4-FFF2-40B4-BE49-F238E27FC236}">
                <a16:creationId xmlns:a16="http://schemas.microsoft.com/office/drawing/2014/main" id="{D05BD1B8-3756-49DA-BB15-DC14F2AA7AB2}"/>
              </a:ext>
            </a:extLst>
          </p:cNvPr>
          <p:cNvPicPr>
            <a:picLocks noChangeAspect="1"/>
          </p:cNvPicPr>
          <p:nvPr/>
        </p:nvPicPr>
        <p:blipFill>
          <a:blip r:embed="rId4"/>
          <a:stretch>
            <a:fillRect/>
          </a:stretch>
        </p:blipFill>
        <p:spPr>
          <a:xfrm>
            <a:off x="5570232" y="2568288"/>
            <a:ext cx="3188484" cy="3188484"/>
          </a:xfrm>
          <a:prstGeom prst="rect">
            <a:avLst/>
          </a:prstGeom>
        </p:spPr>
      </p:pic>
      <p:sp>
        <p:nvSpPr>
          <p:cNvPr id="6" name="Text Placeholder 2">
            <a:extLst>
              <a:ext uri="{FF2B5EF4-FFF2-40B4-BE49-F238E27FC236}">
                <a16:creationId xmlns:a16="http://schemas.microsoft.com/office/drawing/2014/main" id="{43D32B4B-5108-4B41-99E6-30D823719434}"/>
              </a:ext>
            </a:extLst>
          </p:cNvPr>
          <p:cNvSpPr txBox="1">
            <a:spLocks/>
          </p:cNvSpPr>
          <p:nvPr/>
        </p:nvSpPr>
        <p:spPr>
          <a:xfrm>
            <a:off x="919424" y="2484311"/>
            <a:ext cx="4345912" cy="40364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lgn="just">
              <a:lnSpc>
                <a:spcPct val="100000"/>
              </a:lnSpc>
              <a:buNone/>
            </a:pPr>
            <a:r>
              <a:rPr lang="en-AU" sz="2400" dirty="0"/>
              <a:t>No matter what your role, no matter where you work, you can sharpen your skills to ensure that you are making a difference to a patient at the end of his or her life.</a:t>
            </a:r>
          </a:p>
          <a:p>
            <a:pPr marL="0" indent="0" algn="just">
              <a:lnSpc>
                <a:spcPct val="100000"/>
              </a:lnSpc>
              <a:buNone/>
            </a:pPr>
            <a:r>
              <a:rPr lang="en-AU" sz="2400" dirty="0"/>
              <a:t>We all are constantly learning more on our communication.</a:t>
            </a:r>
          </a:p>
        </p:txBody>
      </p:sp>
    </p:spTree>
    <p:extLst>
      <p:ext uri="{BB962C8B-B14F-4D97-AF65-F5344CB8AC3E}">
        <p14:creationId xmlns:p14="http://schemas.microsoft.com/office/powerpoint/2010/main" val="127688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pic>
        <p:nvPicPr>
          <p:cNvPr id="2" name="Picture 1">
            <a:extLst>
              <a:ext uri="{FF2B5EF4-FFF2-40B4-BE49-F238E27FC236}">
                <a16:creationId xmlns:a16="http://schemas.microsoft.com/office/drawing/2014/main" id="{AFA3625D-E289-49A6-9E5F-8C839212A179}"/>
              </a:ext>
            </a:extLst>
          </p:cNvPr>
          <p:cNvPicPr>
            <a:picLocks noChangeAspect="1"/>
          </p:cNvPicPr>
          <p:nvPr/>
        </p:nvPicPr>
        <p:blipFill>
          <a:blip r:embed="rId3"/>
          <a:stretch>
            <a:fillRect/>
          </a:stretch>
        </p:blipFill>
        <p:spPr>
          <a:xfrm>
            <a:off x="2050300" y="1279090"/>
            <a:ext cx="5364945" cy="5364945"/>
          </a:xfrm>
          <a:prstGeom prst="rect">
            <a:avLst/>
          </a:prstGeom>
        </p:spPr>
      </p:pic>
    </p:spTree>
    <p:extLst>
      <p:ext uri="{BB962C8B-B14F-4D97-AF65-F5344CB8AC3E}">
        <p14:creationId xmlns:p14="http://schemas.microsoft.com/office/powerpoint/2010/main" val="239667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2-01.jpgnew template_nologo2-01"/>
          <p:cNvPicPr>
            <a:picLocks noGrp="1" noChangeAspect="1"/>
          </p:cNvPicPr>
          <p:nvPr>
            <p:ph idx="1"/>
          </p:nvPr>
        </p:nvPicPr>
        <p:blipFill>
          <a:blip r:embed="rId2"/>
          <a:srcRect/>
          <a:stretch>
            <a:fillRect/>
          </a:stretch>
        </p:blipFill>
        <p:spPr>
          <a:xfrm>
            <a:off x="0" y="0"/>
            <a:ext cx="9124315" cy="6861175"/>
          </a:xfrm>
          <a:prstGeom prst="rect">
            <a:avLst/>
          </a:prstGeom>
        </p:spPr>
      </p:pic>
      <p:sp>
        <p:nvSpPr>
          <p:cNvPr id="5" name="Title 1">
            <a:extLst>
              <a:ext uri="{FF2B5EF4-FFF2-40B4-BE49-F238E27FC236}">
                <a16:creationId xmlns:a16="http://schemas.microsoft.com/office/drawing/2014/main" id="{319318B4-3584-4AC7-8C85-362332F798CD}"/>
              </a:ext>
            </a:extLst>
          </p:cNvPr>
          <p:cNvSpPr txBox="1">
            <a:spLocks/>
          </p:cNvSpPr>
          <p:nvPr/>
        </p:nvSpPr>
        <p:spPr>
          <a:xfrm>
            <a:off x="537252" y="1011203"/>
            <a:ext cx="8717279" cy="1325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solidFill>
                  <a:srgbClr val="7C8033"/>
                </a:solidFill>
              </a:rPr>
              <a:t>Film</a:t>
            </a:r>
          </a:p>
        </p:txBody>
      </p:sp>
      <p:pic>
        <p:nvPicPr>
          <p:cNvPr id="2" name="Picture 1">
            <a:extLst>
              <a:ext uri="{FF2B5EF4-FFF2-40B4-BE49-F238E27FC236}">
                <a16:creationId xmlns:a16="http://schemas.microsoft.com/office/drawing/2014/main" id="{2D91E97B-43BC-46F6-8DE2-1E477BDDC729}"/>
              </a:ext>
            </a:extLst>
          </p:cNvPr>
          <p:cNvPicPr>
            <a:picLocks noChangeAspect="1"/>
          </p:cNvPicPr>
          <p:nvPr/>
        </p:nvPicPr>
        <p:blipFill>
          <a:blip r:embed="rId3"/>
          <a:stretch>
            <a:fillRect/>
          </a:stretch>
        </p:blipFill>
        <p:spPr>
          <a:xfrm>
            <a:off x="3839235" y="1904191"/>
            <a:ext cx="4761389" cy="3170195"/>
          </a:xfrm>
          <a:prstGeom prst="rect">
            <a:avLst/>
          </a:prstGeom>
        </p:spPr>
      </p:pic>
      <p:sp>
        <p:nvSpPr>
          <p:cNvPr id="6" name="TextBox 5">
            <a:extLst>
              <a:ext uri="{FF2B5EF4-FFF2-40B4-BE49-F238E27FC236}">
                <a16:creationId xmlns:a16="http://schemas.microsoft.com/office/drawing/2014/main" id="{68F63565-82AC-4F15-B84A-988D058107A3}"/>
              </a:ext>
            </a:extLst>
          </p:cNvPr>
          <p:cNvSpPr txBox="1"/>
          <p:nvPr/>
        </p:nvSpPr>
        <p:spPr>
          <a:xfrm>
            <a:off x="517490" y="2764793"/>
            <a:ext cx="3280787" cy="1260345"/>
          </a:xfrm>
          <a:prstGeom prst="rect">
            <a:avLst/>
          </a:prstGeom>
          <a:noFill/>
        </p:spPr>
        <p:txBody>
          <a:bodyPr wrap="square" rtlCol="0">
            <a:spAutoFit/>
          </a:bodyPr>
          <a:lstStyle/>
          <a:p>
            <a:pPr>
              <a:lnSpc>
                <a:spcPct val="107000"/>
              </a:lnSpc>
              <a:spcAft>
                <a:spcPts val="800"/>
              </a:spcAft>
            </a:pPr>
            <a:r>
              <a:rPr lang="en-AU" sz="2400" dirty="0">
                <a:effectLst/>
                <a:latin typeface="Calibri" panose="020F0502020204030204" pitchFamily="34" charset="0"/>
                <a:ea typeface="Times New Roman" panose="02020603050405020304" pitchFamily="18" charset="0"/>
                <a:cs typeface="Calibri" panose="020F0502020204030204" pitchFamily="34" charset="0"/>
              </a:rPr>
              <a:t>Film - </a:t>
            </a:r>
            <a:r>
              <a:rPr lang="en-AU" sz="2400" dirty="0">
                <a:effectLst/>
                <a:latin typeface="Calibri" panose="020F0502020204030204" pitchFamily="34" charset="0"/>
                <a:ea typeface="Times New Roman" panose="02020603050405020304" pitchFamily="18" charset="0"/>
                <a:cs typeface="Calibri" panose="020F0502020204030204" pitchFamily="34" charset="0"/>
                <a:hlinkClick r:id="rId4"/>
              </a:rPr>
              <a:t>I thought I was going to die </a:t>
            </a:r>
            <a:r>
              <a:rPr lang="en-AU" sz="2400" dirty="0">
                <a:effectLst/>
                <a:latin typeface="Calibri" panose="020F0502020204030204" pitchFamily="34" charset="0"/>
                <a:ea typeface="Times New Roman" panose="02020603050405020304" pitchFamily="18" charset="0"/>
                <a:cs typeface="Calibri" panose="020F0502020204030204" pitchFamily="34" charset="0"/>
              </a:rPr>
              <a:t>(3mins 44 sec)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681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ers/samanthatipler/MEGA/Work files/27688 - EOLE/Powerpoint_May2022/slides/revised_300dpi_RGB/new template_nologo_notree2-01.jpgnew template_nologo_notree2-01"/>
          <p:cNvPicPr>
            <a:picLocks noGrp="1" noChangeAspect="1"/>
          </p:cNvPicPr>
          <p:nvPr>
            <p:ph idx="1"/>
          </p:nvPr>
        </p:nvPicPr>
        <p:blipFill>
          <a:blip r:embed="rId2"/>
          <a:srcRect/>
          <a:stretch>
            <a:fillRect/>
          </a:stretch>
        </p:blipFill>
        <p:spPr>
          <a:xfrm>
            <a:off x="0" y="0"/>
            <a:ext cx="9234170" cy="6944360"/>
          </a:xfrm>
          <a:prstGeom prst="rect">
            <a:avLst/>
          </a:prstGeom>
        </p:spPr>
      </p:pic>
      <p:sp>
        <p:nvSpPr>
          <p:cNvPr id="2" name="Title 1"/>
          <p:cNvSpPr>
            <a:spLocks noGrp="1"/>
          </p:cNvSpPr>
          <p:nvPr>
            <p:ph type="title"/>
          </p:nvPr>
        </p:nvSpPr>
        <p:spPr>
          <a:xfrm>
            <a:off x="689609" y="938186"/>
            <a:ext cx="8132173" cy="1325631"/>
          </a:xfrm>
        </p:spPr>
        <p:txBody>
          <a:bodyPr/>
          <a:lstStyle/>
          <a:p>
            <a:r>
              <a:rPr lang="en-US" dirty="0">
                <a:solidFill>
                  <a:srgbClr val="7C8033"/>
                </a:solidFill>
              </a:rPr>
              <a:t>Barriers </a:t>
            </a:r>
          </a:p>
        </p:txBody>
      </p:sp>
      <p:pic>
        <p:nvPicPr>
          <p:cNvPr id="5" name="Picture 4" descr="A picture containing company name&#10;&#10;Description automatically generated">
            <a:extLst>
              <a:ext uri="{FF2B5EF4-FFF2-40B4-BE49-F238E27FC236}">
                <a16:creationId xmlns:a16="http://schemas.microsoft.com/office/drawing/2014/main" id="{17713A40-5ED1-4A0F-AA67-5159333AB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0742" y="5913237"/>
            <a:ext cx="1903258" cy="944763"/>
          </a:xfrm>
          <a:prstGeom prst="rect">
            <a:avLst/>
          </a:prstGeom>
        </p:spPr>
      </p:pic>
      <p:sp>
        <p:nvSpPr>
          <p:cNvPr id="7" name="Text Placeholder 2">
            <a:extLst>
              <a:ext uri="{FF2B5EF4-FFF2-40B4-BE49-F238E27FC236}">
                <a16:creationId xmlns:a16="http://schemas.microsoft.com/office/drawing/2014/main" id="{9E2616E7-EE8D-420C-B1B4-4D97B7A12A1F}"/>
              </a:ext>
            </a:extLst>
          </p:cNvPr>
          <p:cNvSpPr txBox="1">
            <a:spLocks/>
          </p:cNvSpPr>
          <p:nvPr/>
        </p:nvSpPr>
        <p:spPr>
          <a:xfrm>
            <a:off x="708409" y="2022758"/>
            <a:ext cx="8229600" cy="40364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AU" sz="2400" dirty="0"/>
              <a:t>Spend a few moments now and consider how you would respond to the patient in the film.</a:t>
            </a:r>
          </a:p>
          <a:p>
            <a:endParaRPr lang="en-AU" sz="2400" dirty="0"/>
          </a:p>
          <a:p>
            <a:pPr marL="0" indent="0">
              <a:buNone/>
            </a:pPr>
            <a:r>
              <a:rPr lang="en-AU" sz="2400" dirty="0"/>
              <a:t>Be honest.</a:t>
            </a:r>
          </a:p>
          <a:p>
            <a:endParaRPr lang="en-AU" sz="2400" dirty="0"/>
          </a:p>
          <a:p>
            <a:pPr marL="0" indent="0">
              <a:buNone/>
            </a:pPr>
            <a:r>
              <a:rPr lang="en-AU" sz="2400" dirty="0">
                <a:solidFill>
                  <a:srgbClr val="7C8033"/>
                </a:solidFill>
              </a:rPr>
              <a:t>How would you respond?</a:t>
            </a:r>
          </a:p>
          <a:p>
            <a:endParaRPr lang="en-AU" sz="2400" dirty="0"/>
          </a:p>
          <a:p>
            <a:pPr marL="0" indent="0">
              <a:buNone/>
            </a:pPr>
            <a:r>
              <a:rPr lang="en-AU" sz="2400" dirty="0"/>
              <a:t>If you feel comfortable, share and discuss in your group.</a:t>
            </a:r>
          </a:p>
          <a:p>
            <a:endParaRPr lang="en-AU" sz="2400" dirty="0"/>
          </a:p>
          <a:p>
            <a:endParaRPr lang="en-AU" sz="2400" dirty="0"/>
          </a:p>
        </p:txBody>
      </p:sp>
    </p:spTree>
    <p:extLst>
      <p:ext uri="{BB962C8B-B14F-4D97-AF65-F5344CB8AC3E}">
        <p14:creationId xmlns:p14="http://schemas.microsoft.com/office/powerpoint/2010/main" val="2962563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1269</Words>
  <Application>Microsoft Office PowerPoint</Application>
  <PresentationFormat>On-screen Show (4:3)</PresentationFormat>
  <Paragraphs>130</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Courier New</vt:lpstr>
      <vt:lpstr>Source Sans Pro</vt:lpstr>
      <vt:lpstr>Office Theme</vt:lpstr>
      <vt:lpstr>Develop communication in the context of: an individual’s response to understanding that life is limited, and discussion of changing goals of care</vt:lpstr>
      <vt:lpstr>From the Patient Centred Communication and Shared Decision Making Module  (See the accompanying Seminar Notes and References / Resources Documents) </vt:lpstr>
      <vt:lpstr>Aims and Objectives</vt:lpstr>
      <vt:lpstr>PowerPoint Presentation</vt:lpstr>
      <vt:lpstr>Shared Decision Making, Patient Centred Care and Communication</vt:lpstr>
      <vt:lpstr>PowerPoint Presentation</vt:lpstr>
      <vt:lpstr>PowerPoint Presentation</vt:lpstr>
      <vt:lpstr>PowerPoint Presentation</vt:lpstr>
      <vt:lpstr>Barriers </vt:lpstr>
      <vt:lpstr>PowerPoint Presentation</vt:lpstr>
      <vt:lpstr>Facilitators</vt:lpstr>
      <vt:lpstr>PowerPoint Presentation</vt:lpstr>
      <vt:lpstr>PowerPoint Presentation</vt:lpstr>
      <vt:lpstr>How do you know when to discuss EOLC?</vt:lpstr>
      <vt:lpstr>PowerPoint Presentation</vt:lpstr>
      <vt:lpstr>Adapt and Adopt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EOLE eLearning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samanthatipler</dc:creator>
  <cp:lastModifiedBy>Vanessa Heading</cp:lastModifiedBy>
  <cp:revision>19</cp:revision>
  <dcterms:created xsi:type="dcterms:W3CDTF">2022-05-30T08:48:07Z</dcterms:created>
  <dcterms:modified xsi:type="dcterms:W3CDTF">2022-11-16T08:42:43Z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1033-2.7.0.4476</vt:lpwstr>
  </property>
</Properties>
</file>