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8" r:id="rId2"/>
    <p:sldId id="272" r:id="rId3"/>
    <p:sldId id="278" r:id="rId4"/>
    <p:sldId id="274" r:id="rId5"/>
    <p:sldId id="279" r:id="rId6"/>
    <p:sldId id="277" r:id="rId7"/>
    <p:sldId id="276" r:id="rId8"/>
    <p:sldId id="280" r:id="rId9"/>
    <p:sldId id="292" r:id="rId10"/>
    <p:sldId id="282" r:id="rId11"/>
    <p:sldId id="283" r:id="rId12"/>
    <p:sldId id="284" r:id="rId13"/>
    <p:sldId id="285" r:id="rId14"/>
    <p:sldId id="286" r:id="rId15"/>
    <p:sldId id="287" r:id="rId16"/>
    <p:sldId id="290" r:id="rId17"/>
    <p:sldId id="291" r:id="rId1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779"/>
    <a:srgbClr val="18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5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E7E2-D9CD-4CAE-8FDB-2CBE0A6F1B3E}" type="datetimeFigureOut">
              <a:rPr lang="en-AU" smtClean="0"/>
              <a:t>16/11/2022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0958-CC61-4DE1-9A01-678A28177A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7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44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52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21"/>
            <a:ext cx="6858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224"/>
            <a:ext cx="6858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44"/>
            <a:ext cx="7886700" cy="5812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6"/>
            <a:ext cx="78867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0"/>
            <a:ext cx="78867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4"/>
            <a:ext cx="7886700" cy="132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250"/>
            <a:ext cx="3868340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204"/>
            <a:ext cx="3868340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250"/>
            <a:ext cx="3887391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204"/>
            <a:ext cx="3887391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44"/>
            <a:ext cx="1971675" cy="5812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44"/>
            <a:ext cx="5800725" cy="5812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78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doflifeessentials.com.au/tabid/5126/Default.aspx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299579543/3b1e7636e5?embedded=true&amp;source=video_title&amp;owner=568390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EOLOlogolarge2-01.jpgnew template_EOLOlogolarg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415"/>
            <a:ext cx="9147810" cy="6876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98" y="2570046"/>
            <a:ext cx="8215909" cy="220292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FA779"/>
                </a:solidFill>
              </a:rPr>
              <a:t>Imminent Death: Understanding the skill set required by health care professionals to give </a:t>
            </a:r>
            <a:r>
              <a:rPr lang="en-US" b="1" dirty="0" err="1">
                <a:solidFill>
                  <a:srgbClr val="1FA779"/>
                </a:solidFill>
              </a:rPr>
              <a:t>end-of-life</a:t>
            </a:r>
            <a:r>
              <a:rPr lang="en-US" b="1" dirty="0">
                <a:solidFill>
                  <a:srgbClr val="1FA779"/>
                </a:solidFill>
              </a:rPr>
              <a:t>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7C2F4-F4BB-4599-ACD7-F874CE9F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92" y="6145663"/>
            <a:ext cx="1505222" cy="542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AE376-6ACB-47C1-9D8C-A3A8D7A205C8}"/>
              </a:ext>
            </a:extLst>
          </p:cNvPr>
          <p:cNvSpPr txBox="1"/>
          <p:nvPr/>
        </p:nvSpPr>
        <p:spPr>
          <a:xfrm>
            <a:off x="2333897" y="6487886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/>
              <a:t>EOLE is funded by the Australian Government Department of Health and Aged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346333" y="1061445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FA779"/>
                </a:solidFill>
              </a:rPr>
              <a:t>Consider patients who have died an expected death in your care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72CE5C-239F-4FFC-8BA2-EBBDB117164F}"/>
              </a:ext>
            </a:extLst>
          </p:cNvPr>
          <p:cNvSpPr txBox="1">
            <a:spLocks/>
          </p:cNvSpPr>
          <p:nvPr/>
        </p:nvSpPr>
        <p:spPr>
          <a:xfrm>
            <a:off x="698361" y="2429046"/>
            <a:ext cx="8229600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Was there a pattern or common features to the deaths?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Was there noisy breathing?  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Were patient’s conscious or increasingly sleepy?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How did the families or loved ones manage or react?</a:t>
            </a:r>
          </a:p>
          <a:p>
            <a:pPr>
              <a:lnSpc>
                <a:spcPct val="150000"/>
              </a:lnSpc>
            </a:pPr>
            <a:r>
              <a:rPr lang="en-AU" sz="2000" dirty="0"/>
              <a:t>How did you or fellow staff show compassion?</a:t>
            </a:r>
          </a:p>
        </p:txBody>
      </p:sp>
    </p:spTree>
    <p:extLst>
      <p:ext uri="{BB962C8B-B14F-4D97-AF65-F5344CB8AC3E}">
        <p14:creationId xmlns:p14="http://schemas.microsoft.com/office/powerpoint/2010/main" val="192644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Signs of Imminent Death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08BBFB-924B-4465-8F3A-349A098555FE}"/>
              </a:ext>
            </a:extLst>
          </p:cNvPr>
          <p:cNvSpPr txBox="1">
            <a:spLocks/>
          </p:cNvSpPr>
          <p:nvPr/>
        </p:nvSpPr>
        <p:spPr>
          <a:xfrm>
            <a:off x="728505" y="2007015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Increasing weakness and spending more time in bed asleep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Some periods of unconsciousness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Difficulty swallowing and not eating or drinking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Cool and mottled skin on peripheries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Breathing changes, such as</a:t>
            </a:r>
          </a:p>
          <a:p>
            <a:pPr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Cheyne-stokes (a period of no breath followed by several deep breaths)</a:t>
            </a:r>
          </a:p>
          <a:p>
            <a:pPr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noisy breathing, caused by the build up of saliva in the throat</a:t>
            </a:r>
            <a:r>
              <a:rPr lang="en-US" sz="2000" i="1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3635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296091" y="920768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FA779"/>
                </a:solidFill>
              </a:rPr>
              <a:t>Families and friends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2ED176-984A-4ABE-B11E-48627DF45910}"/>
              </a:ext>
            </a:extLst>
          </p:cNvPr>
          <p:cNvSpPr txBox="1">
            <a:spLocks/>
          </p:cNvSpPr>
          <p:nvPr/>
        </p:nvSpPr>
        <p:spPr>
          <a:xfrm>
            <a:off x="492369" y="1886434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000" dirty="0"/>
              <a:t>Families and friends can react in various ways when their loved one is near death, for example: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AU" sz="2000" dirty="0"/>
              <a:t>Wailing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AU" sz="2000" dirty="0"/>
              <a:t>Crying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AU" sz="2000" dirty="0"/>
              <a:t>Making jokes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AU" sz="2000" dirty="0"/>
              <a:t>Quiet contemplation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AU" sz="2000" dirty="0"/>
              <a:t>Asking about death and dying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Always listen to families and respond to their questions, even if you don’t know the answers.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623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There is so much you can do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60B9FC-C7BF-438F-A0F7-72AB985B3885}"/>
              </a:ext>
            </a:extLst>
          </p:cNvPr>
          <p:cNvSpPr txBox="1">
            <a:spLocks/>
          </p:cNvSpPr>
          <p:nvPr/>
        </p:nvSpPr>
        <p:spPr>
          <a:xfrm>
            <a:off x="638070" y="2187885"/>
            <a:ext cx="8229600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Revisit </a:t>
            </a:r>
            <a:r>
              <a:rPr lang="en-AU" sz="2400" dirty="0" err="1"/>
              <a:t>end-of-life</a:t>
            </a:r>
            <a:r>
              <a:rPr lang="en-AU" sz="2400" dirty="0"/>
              <a:t> essentials and refresh your clinical skills in </a:t>
            </a:r>
            <a:r>
              <a:rPr lang="en-AU" sz="2400" dirty="0" err="1"/>
              <a:t>end-of-life</a:t>
            </a:r>
            <a:r>
              <a:rPr lang="en-AU" sz="2400" dirty="0"/>
              <a:t> care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/>
              <a:t>Personal </a:t>
            </a:r>
            <a:r>
              <a:rPr lang="en-AU" dirty="0" err="1"/>
              <a:t>end-of-life</a:t>
            </a:r>
            <a:r>
              <a:rPr lang="en-AU" dirty="0"/>
              <a:t> care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/>
              <a:t>Symptom control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dirty="0"/>
              <a:t>Communication and documentation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How can you support yourself and your team?</a:t>
            </a:r>
          </a:p>
        </p:txBody>
      </p:sp>
    </p:spTree>
    <p:extLst>
      <p:ext uri="{BB962C8B-B14F-4D97-AF65-F5344CB8AC3E}">
        <p14:creationId xmlns:p14="http://schemas.microsoft.com/office/powerpoint/2010/main" val="10149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296091" y="920768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FA779"/>
                </a:solidFill>
              </a:rPr>
              <a:t>Symptom control is so much more than administering medication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8D3A18-6B39-4A97-B76E-BE6A34D1F540}"/>
              </a:ext>
            </a:extLst>
          </p:cNvPr>
          <p:cNvSpPr txBox="1">
            <a:spLocks/>
          </p:cNvSpPr>
          <p:nvPr/>
        </p:nvSpPr>
        <p:spPr>
          <a:xfrm>
            <a:off x="823965" y="2197934"/>
            <a:ext cx="8098970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Ensure that medications for common symptoms such as breathlessness, pain, nausea and constipation are prescribed for PRN use. There are several common symptoms that may cause distress in dying patients.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Restlessness can occur, always try non pharmacological interventions before anything else. Repositioning, playing soft music, checking for a full bladder, giving a foot or hand massage, (a volunteer may be able to assist you in sitting with a patient) can all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More information in </a:t>
            </a:r>
            <a:r>
              <a:rPr lang="en-AU" sz="2400" i="1" dirty="0"/>
              <a:t>references</a:t>
            </a:r>
            <a:r>
              <a:rPr lang="en-AU" sz="2400" dirty="0"/>
              <a:t> to these slides.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6966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Families and friends 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C9B49C-CB9B-4947-B087-20B607B0582A}"/>
              </a:ext>
            </a:extLst>
          </p:cNvPr>
          <p:cNvSpPr txBox="1">
            <a:spLocks/>
          </p:cNvSpPr>
          <p:nvPr/>
        </p:nvSpPr>
        <p:spPr>
          <a:xfrm>
            <a:off x="718457" y="2147692"/>
            <a:ext cx="8229600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400" dirty="0"/>
              <a:t>After the patient has died, family and friends still need support, and direction on what happens next.</a:t>
            </a:r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2400" dirty="0"/>
              <a:t>Think about what this may require of you.</a:t>
            </a:r>
          </a:p>
        </p:txBody>
      </p:sp>
    </p:spTree>
    <p:extLst>
      <p:ext uri="{BB962C8B-B14F-4D97-AF65-F5344CB8AC3E}">
        <p14:creationId xmlns:p14="http://schemas.microsoft.com/office/powerpoint/2010/main" val="74073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330927" y="938186"/>
            <a:ext cx="8168639" cy="102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FA779"/>
                </a:solidFill>
              </a:rPr>
              <a:t>In Summary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F90A8F-701A-4A61-9759-7C02A3B8C99A}"/>
              </a:ext>
            </a:extLst>
          </p:cNvPr>
          <p:cNvSpPr txBox="1">
            <a:spLocks/>
          </p:cNvSpPr>
          <p:nvPr/>
        </p:nvSpPr>
        <p:spPr>
          <a:xfrm>
            <a:off x="457200" y="1932298"/>
            <a:ext cx="8229600" cy="45733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Skilled and compassionate care at the end of life can make a big and lasting impact.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Signs of impending death can allow you to prepare the family and your team.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There are many uncertainties in providing health care to patients at the end of life.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Respectful compassionate communication to challenging questions can be learnt.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rgbClr val="373737"/>
              </a:solidFill>
              <a:latin typeface="Source Sans Pro" panose="020B05030304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2" y="990438"/>
            <a:ext cx="8132173" cy="96899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Other EOLE eLearning Topics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054A3A-C431-4091-9BAB-5CD4DCC93EDF}"/>
              </a:ext>
            </a:extLst>
          </p:cNvPr>
          <p:cNvSpPr txBox="1">
            <a:spLocks/>
          </p:cNvSpPr>
          <p:nvPr/>
        </p:nvSpPr>
        <p:spPr>
          <a:xfrm>
            <a:off x="635726" y="1816564"/>
            <a:ext cx="7358742" cy="4732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Dying, a normal part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Patient-</a:t>
            </a:r>
            <a:r>
              <a:rPr lang="en-US" sz="1400" dirty="0" err="1"/>
              <a:t>Centred</a:t>
            </a:r>
            <a:r>
              <a:rPr lang="en-US" sz="1400" dirty="0"/>
              <a:t> Communication and Shared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Recognising</a:t>
            </a:r>
            <a:r>
              <a:rPr lang="en-US" sz="1400" dirty="0"/>
              <a:t> the End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Responding to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Planning End-of-Life Care - Goals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Teams and Continuity for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ED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Paediatrics</a:t>
            </a:r>
            <a:r>
              <a:rPr lang="en-US" sz="1400" dirty="0"/>
              <a:t>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Imminent Death – How to Respond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Chronic Complex Conditions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End-of-Life Care for Diverse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Importance of Coordinating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Assessing Patient 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Clinical Management of Anxiety, Depression and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74430-D0AF-4DE7-8AB6-20D81065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66" y="2786743"/>
            <a:ext cx="3841415" cy="2209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7EACD-BE92-4728-B981-5488959DB3B5}"/>
              </a:ext>
            </a:extLst>
          </p:cNvPr>
          <p:cNvSpPr txBox="1"/>
          <p:nvPr/>
        </p:nvSpPr>
        <p:spPr>
          <a:xfrm>
            <a:off x="5077097" y="5094514"/>
            <a:ext cx="360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hlinkClick r:id="rId5"/>
              </a:rPr>
              <a:t>End-of-Life Essentials (endoflifeessentials.com.au)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62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9" y="999146"/>
            <a:ext cx="7886700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Aims and Objectives</a:t>
            </a:r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18CE964-0F1F-4BE2-B63A-74734F28C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1D097F-7A79-4FA5-91C1-CE28DBE163C7}"/>
              </a:ext>
            </a:extLst>
          </p:cNvPr>
          <p:cNvSpPr txBox="1">
            <a:spLocks/>
          </p:cNvSpPr>
          <p:nvPr/>
        </p:nvSpPr>
        <p:spPr>
          <a:xfrm>
            <a:off x="457199" y="2280976"/>
            <a:ext cx="8375301" cy="4395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800" dirty="0">
                <a:latin typeface="Arial"/>
                <a:cs typeface="Arial"/>
              </a:rPr>
              <a:t>You’ll develop an understanding of how to respond to a patient who is expectedly dying.  </a:t>
            </a: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endParaRPr lang="en-AU" sz="1800" dirty="0">
              <a:latin typeface="Arial"/>
              <a:cs typeface="Arial"/>
            </a:endParaRP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800" dirty="0">
                <a:latin typeface="Arial"/>
                <a:cs typeface="Arial"/>
              </a:rPr>
              <a:t>After completing this seminar you should be able to:</a:t>
            </a:r>
          </a:p>
          <a:p>
            <a:pPr defTabSz="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AU" sz="1800" dirty="0">
                <a:solidFill>
                  <a:srgbClr val="1FA779"/>
                </a:solidFill>
                <a:cs typeface="Arial"/>
              </a:rPr>
              <a:t>Analyse the factors that may challenge your own skill set</a:t>
            </a:r>
          </a:p>
          <a:p>
            <a:pPr defTabSz="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AU" sz="1800" dirty="0">
                <a:solidFill>
                  <a:srgbClr val="1FA779"/>
                </a:solidFill>
                <a:cs typeface="Arial"/>
              </a:rPr>
              <a:t>Begin to identify your own capabilities in identifying end of life</a:t>
            </a:r>
          </a:p>
          <a:p>
            <a:pPr defTabSz="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AU" sz="1800" dirty="0">
                <a:solidFill>
                  <a:srgbClr val="1FA779"/>
                </a:solidFill>
                <a:cs typeface="Arial"/>
              </a:rPr>
              <a:t>Identify signs of imminent death </a:t>
            </a:r>
          </a:p>
          <a:p>
            <a:pPr defTabSz="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AU" sz="1800" dirty="0">
                <a:solidFill>
                  <a:srgbClr val="1FA779"/>
                </a:solidFill>
              </a:rPr>
              <a:t>Identify where to go to for more training </a:t>
            </a:r>
            <a:endParaRPr lang="en-AU" sz="1800" dirty="0">
              <a:solidFill>
                <a:srgbClr val="1FA779"/>
              </a:solidFill>
              <a:cs typeface="Arial"/>
            </a:endParaRPr>
          </a:p>
          <a:p>
            <a:pPr defTabSz="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AU" sz="1800" dirty="0">
                <a:solidFill>
                  <a:srgbClr val="1FA779"/>
                </a:solidFill>
                <a:cs typeface="Arial"/>
              </a:rPr>
              <a:t>Identify which End-of-Life Essentials module to complete next 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482321" y="1051397"/>
            <a:ext cx="8490857" cy="152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FA779"/>
                </a:solidFill>
              </a:rPr>
              <a:t>Think about the last time you provided care to a patient who was imminently dying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B6851E0-312D-4553-AB32-1C4A59E5D965}"/>
              </a:ext>
            </a:extLst>
          </p:cNvPr>
          <p:cNvSpPr txBox="1">
            <a:spLocks/>
          </p:cNvSpPr>
          <p:nvPr/>
        </p:nvSpPr>
        <p:spPr>
          <a:xfrm>
            <a:off x="528917" y="2029995"/>
            <a:ext cx="8229600" cy="37478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AU" dirty="0"/>
              <a:t>Do you remember not knowing what to do?</a:t>
            </a:r>
          </a:p>
          <a:p>
            <a:pPr>
              <a:lnSpc>
                <a:spcPct val="150000"/>
              </a:lnSpc>
            </a:pPr>
            <a:r>
              <a:rPr lang="en-AU" dirty="0"/>
              <a:t>Did you sometimes not know what to say to the family?</a:t>
            </a:r>
          </a:p>
          <a:p>
            <a:pPr>
              <a:lnSpc>
                <a:spcPct val="150000"/>
              </a:lnSpc>
            </a:pPr>
            <a:r>
              <a:rPr lang="en-AU" dirty="0"/>
              <a:t>Did you feel overcome emotionally when the patient died?</a:t>
            </a:r>
          </a:p>
          <a:p>
            <a:endParaRPr lang="en-AU" dirty="0">
              <a:solidFill>
                <a:srgbClr val="186487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1FA779"/>
                </a:solidFill>
              </a:rPr>
              <a:t>If you answered YES to any question – you are not alone</a:t>
            </a:r>
          </a:p>
          <a:p>
            <a:endParaRPr lang="en-AU" sz="3600" dirty="0">
              <a:solidFill>
                <a:srgbClr val="6B747A"/>
              </a:solidFill>
              <a:latin typeface="Source Sans Pro" panose="020B0503030403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30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Why is </a:t>
            </a:r>
            <a:r>
              <a:rPr lang="en-US" dirty="0" err="1">
                <a:solidFill>
                  <a:srgbClr val="1FA779"/>
                </a:solidFill>
              </a:rPr>
              <a:t>end-of-life</a:t>
            </a:r>
            <a:r>
              <a:rPr lang="en-US" dirty="0">
                <a:solidFill>
                  <a:srgbClr val="1FA779"/>
                </a:solidFill>
              </a:rPr>
              <a:t> care a challenge?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6176F3-8DED-4605-8EF3-A9E40540CBC1}"/>
              </a:ext>
            </a:extLst>
          </p:cNvPr>
          <p:cNvSpPr txBox="1">
            <a:spLocks/>
          </p:cNvSpPr>
          <p:nvPr/>
        </p:nvSpPr>
        <p:spPr>
          <a:xfrm>
            <a:off x="607925" y="1929283"/>
            <a:ext cx="8229600" cy="4261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2600" dirty="0"/>
              <a:t>Few of us have had training in delivery of </a:t>
            </a:r>
            <a:r>
              <a:rPr lang="en-AU" sz="2600" dirty="0" err="1"/>
              <a:t>end-of-life</a:t>
            </a:r>
            <a:r>
              <a:rPr lang="en-AU" sz="2600" dirty="0"/>
              <a:t> care.</a:t>
            </a:r>
          </a:p>
          <a:p>
            <a:pPr algn="just">
              <a:lnSpc>
                <a:spcPct val="120000"/>
              </a:lnSpc>
            </a:pPr>
            <a:r>
              <a:rPr lang="en-AU" sz="2600" dirty="0"/>
              <a:t>Hospitals and clinicians primarily work to restore health and patient function, when a patient dies it may feel like a clinical failure.</a:t>
            </a:r>
          </a:p>
          <a:p>
            <a:pPr>
              <a:lnSpc>
                <a:spcPct val="120000"/>
              </a:lnSpc>
            </a:pPr>
            <a:r>
              <a:rPr lang="en-AU" sz="2600" dirty="0"/>
              <a:t>We live in a society that doesn’t readily talk about or plan for death.</a:t>
            </a:r>
          </a:p>
          <a:p>
            <a:pPr>
              <a:lnSpc>
                <a:spcPct val="120000"/>
              </a:lnSpc>
            </a:pPr>
            <a:r>
              <a:rPr lang="en-AU" sz="2600" dirty="0"/>
              <a:t>We may lack work place mentors.</a:t>
            </a:r>
          </a:p>
          <a:p>
            <a:endParaRPr lang="en-AU" dirty="0"/>
          </a:p>
          <a:p>
            <a:pPr marL="0" indent="0">
              <a:lnSpc>
                <a:spcPct val="160000"/>
              </a:lnSpc>
              <a:buNone/>
            </a:pPr>
            <a:r>
              <a:rPr lang="en-AU" dirty="0"/>
              <a:t>Talk with another in the room about what you consider the challenges to be about providing quality </a:t>
            </a:r>
            <a:r>
              <a:rPr lang="en-AU" dirty="0" err="1"/>
              <a:t>end-of-life</a:t>
            </a:r>
            <a:r>
              <a:rPr lang="en-AU" dirty="0"/>
              <a:t> care.</a:t>
            </a:r>
          </a:p>
          <a:p>
            <a:pPr marL="0" indent="0">
              <a:lnSpc>
                <a:spcPct val="160000"/>
              </a:lnSpc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3D6AD-902E-474D-A071-6B8D5B12E3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104514"/>
            <a:ext cx="11705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361741" y="1051397"/>
            <a:ext cx="8621485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>
                <a:solidFill>
                  <a:srgbClr val="1FA779"/>
                </a:solidFill>
              </a:rPr>
              <a:t>Being comfortable with not knowing the answers</a:t>
            </a:r>
            <a:endParaRPr lang="en-US" dirty="0">
              <a:solidFill>
                <a:srgbClr val="1FA779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C16496-D903-4669-8E92-D4BA3208A705}"/>
              </a:ext>
            </a:extLst>
          </p:cNvPr>
          <p:cNvSpPr txBox="1">
            <a:spLocks/>
          </p:cNvSpPr>
          <p:nvPr/>
        </p:nvSpPr>
        <p:spPr>
          <a:xfrm>
            <a:off x="467248" y="2231618"/>
            <a:ext cx="8375301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2400" dirty="0"/>
              <a:t>End of life is a time of great mystery.  Not just in an existential sense, even in practical things – such as the timing of death.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AU" sz="800" dirty="0"/>
          </a:p>
          <a:p>
            <a:pPr>
              <a:lnSpc>
                <a:spcPct val="150000"/>
              </a:lnSpc>
            </a:pPr>
            <a:r>
              <a:rPr lang="en-AU" sz="2400" dirty="0"/>
              <a:t>Families and even patients will often ask clinicians questions about prognosis or further treatment options.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AU" sz="800" dirty="0"/>
          </a:p>
          <a:p>
            <a:pPr>
              <a:lnSpc>
                <a:spcPct val="150000"/>
              </a:lnSpc>
            </a:pPr>
            <a:r>
              <a:rPr lang="en-AU" sz="2400" dirty="0"/>
              <a:t>How should you respond when you don’t know what to say?</a:t>
            </a:r>
          </a:p>
        </p:txBody>
      </p:sp>
    </p:spTree>
    <p:extLst>
      <p:ext uri="{BB962C8B-B14F-4D97-AF65-F5344CB8AC3E}">
        <p14:creationId xmlns:p14="http://schemas.microsoft.com/office/powerpoint/2010/main" val="12768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Examples of challenging questions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F3A792-FF71-4F7A-9ED5-546CBF146D29}"/>
              </a:ext>
            </a:extLst>
          </p:cNvPr>
          <p:cNvSpPr txBox="1">
            <a:spLocks/>
          </p:cNvSpPr>
          <p:nvPr/>
        </p:nvSpPr>
        <p:spPr>
          <a:xfrm>
            <a:off x="728506" y="2318514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How many more days will Mum live?</a:t>
            </a:r>
          </a:p>
          <a:p>
            <a:endParaRPr lang="en-AU" sz="2400" dirty="0"/>
          </a:p>
          <a:p>
            <a:r>
              <a:rPr lang="en-AU" sz="2400" dirty="0"/>
              <a:t>Do you believe in life after death?</a:t>
            </a:r>
          </a:p>
          <a:p>
            <a:endParaRPr lang="en-AU" sz="2400" dirty="0"/>
          </a:p>
          <a:p>
            <a:r>
              <a:rPr lang="en-AU" sz="2400" dirty="0"/>
              <a:t>Do you think she can hear me?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792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7A7F6-F5CA-439A-85AA-058C01F1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47" y="1039856"/>
            <a:ext cx="7669433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296091" y="920768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FA779"/>
                </a:solidFill>
              </a:rPr>
              <a:t>It can be a challenge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649306-6D73-433C-93BE-3BC35FB65EEF}"/>
              </a:ext>
            </a:extLst>
          </p:cNvPr>
          <p:cNvSpPr txBox="1">
            <a:spLocks/>
          </p:cNvSpPr>
          <p:nvPr/>
        </p:nvSpPr>
        <p:spPr>
          <a:xfrm>
            <a:off x="296426" y="2067830"/>
            <a:ext cx="8435592" cy="4036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000" dirty="0"/>
              <a:t>It can be a challenge to feel the expectation that you have an ‘answer’ when you actually don’t.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000" dirty="0"/>
              <a:t>Discuss the Compassionate Response in the previous slide.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Do you think you could use this in practice?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Do you have another way to respond that you’d like to share with the group?</a:t>
            </a:r>
          </a:p>
          <a:p>
            <a:pPr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Have you been in a situation where </a:t>
            </a:r>
            <a:r>
              <a:rPr lang="en-AU" sz="2000" i="1" dirty="0"/>
              <a:t>you received </a:t>
            </a:r>
            <a:r>
              <a:rPr lang="en-AU" sz="2000" dirty="0"/>
              <a:t>a compassionate response? How did it feel?  What worked from your perspective?</a:t>
            </a:r>
          </a:p>
        </p:txBody>
      </p:sp>
    </p:spTree>
    <p:extLst>
      <p:ext uri="{BB962C8B-B14F-4D97-AF65-F5344CB8AC3E}">
        <p14:creationId xmlns:p14="http://schemas.microsoft.com/office/powerpoint/2010/main" val="214681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09" y="938186"/>
            <a:ext cx="8132173" cy="1325631"/>
          </a:xfrm>
        </p:spPr>
        <p:txBody>
          <a:bodyPr/>
          <a:lstStyle/>
          <a:p>
            <a:r>
              <a:rPr lang="en-US" dirty="0">
                <a:solidFill>
                  <a:srgbClr val="1FA779"/>
                </a:solidFill>
              </a:rPr>
              <a:t>If one of your patients is dying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5A488F-E5E9-4DD3-B5A3-B59BB3574F17}"/>
              </a:ext>
            </a:extLst>
          </p:cNvPr>
          <p:cNvSpPr txBox="1">
            <a:spLocks/>
          </p:cNvSpPr>
          <p:nvPr/>
        </p:nvSpPr>
        <p:spPr>
          <a:xfrm>
            <a:off x="678264" y="2248175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AU" sz="2400" dirty="0"/>
              <a:t>How do you respond when a patient is dying?  What care becomes vital? Watch the next film and write down relevant practice points.</a:t>
            </a:r>
          </a:p>
          <a:p>
            <a:endParaRPr lang="en-AU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AU" sz="12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Imminent Death – how to respond  </a:t>
            </a:r>
            <a:r>
              <a:rPr lang="en-AU" sz="1200" dirty="0"/>
              <a:t>(3 mins and 35 sec)</a:t>
            </a:r>
          </a:p>
        </p:txBody>
      </p:sp>
    </p:spTree>
    <p:extLst>
      <p:ext uri="{BB962C8B-B14F-4D97-AF65-F5344CB8AC3E}">
        <p14:creationId xmlns:p14="http://schemas.microsoft.com/office/powerpoint/2010/main" val="296256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970</Words>
  <Application>Microsoft Office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Source Sans Pro</vt:lpstr>
      <vt:lpstr>Office Theme</vt:lpstr>
      <vt:lpstr>Imminent Death: Understanding the skill set required by health care professionals to give end-of-life care</vt:lpstr>
      <vt:lpstr>Aims and Objectives</vt:lpstr>
      <vt:lpstr>PowerPoint Presentation</vt:lpstr>
      <vt:lpstr>Why is end-of-life care a challenge?</vt:lpstr>
      <vt:lpstr>PowerPoint Presentation</vt:lpstr>
      <vt:lpstr>Examples of challenging questions</vt:lpstr>
      <vt:lpstr>PowerPoint Presentation</vt:lpstr>
      <vt:lpstr>PowerPoint Presentation</vt:lpstr>
      <vt:lpstr>If one of your patients is dying</vt:lpstr>
      <vt:lpstr>PowerPoint Presentation</vt:lpstr>
      <vt:lpstr>Signs of Imminent Death</vt:lpstr>
      <vt:lpstr>PowerPoint Presentation</vt:lpstr>
      <vt:lpstr>There is so much you can do</vt:lpstr>
      <vt:lpstr>PowerPoint Presentation</vt:lpstr>
      <vt:lpstr>Families and friends </vt:lpstr>
      <vt:lpstr>PowerPoint Presentation</vt:lpstr>
      <vt:lpstr>Other EOLE eLearning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samanthatipler</dc:creator>
  <cp:lastModifiedBy>Vanessa Heading</cp:lastModifiedBy>
  <cp:revision>15</cp:revision>
  <dcterms:created xsi:type="dcterms:W3CDTF">2022-05-30T08:48:07Z</dcterms:created>
  <dcterms:modified xsi:type="dcterms:W3CDTF">2022-11-16T06:13:19Z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