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66" r:id="rId2"/>
    <p:sldId id="267" r:id="rId3"/>
    <p:sldId id="268" r:id="rId4"/>
    <p:sldId id="269" r:id="rId5"/>
    <p:sldId id="271" r:id="rId6"/>
    <p:sldId id="273" r:id="rId7"/>
    <p:sldId id="272" r:id="rId8"/>
    <p:sldId id="274" r:id="rId9"/>
    <p:sldId id="275" r:id="rId10"/>
    <p:sldId id="276" r:id="rId11"/>
    <p:sldId id="278" r:id="rId12"/>
    <p:sldId id="277" r:id="rId13"/>
    <p:sldId id="279" r:id="rId14"/>
    <p:sldId id="280" r:id="rId15"/>
    <p:sldId id="270" r:id="rId16"/>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845F"/>
    <a:srgbClr val="186487"/>
    <a:srgbClr val="995C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4660"/>
  </p:normalViewPr>
  <p:slideViewPr>
    <p:cSldViewPr snapToGrid="0">
      <p:cViewPr varScale="1">
        <p:scale>
          <a:sx n="102" d="100"/>
          <a:sy n="102" d="100"/>
        </p:scale>
        <p:origin x="1740" y="102"/>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23481DD1-7956-469D-A7BA-BE8BE337F786}" type="datetimeFigureOut">
              <a:rPr lang="en-AU" smtClean="0"/>
              <a:t>13/02/2025</a:t>
            </a:fld>
            <a:endParaRPr lang="en-AU"/>
          </a:p>
        </p:txBody>
      </p:sp>
      <p:sp>
        <p:nvSpPr>
          <p:cNvPr id="4" name="Slide Image Placeholder 3"/>
          <p:cNvSpPr>
            <a:spLocks noGrp="1" noRot="1" noChangeAspect="1"/>
          </p:cNvSpPr>
          <p:nvPr>
            <p:ph type="sldImg" idx="2"/>
          </p:nvPr>
        </p:nvSpPr>
        <p:spPr>
          <a:xfrm>
            <a:off x="1249363" y="1279525"/>
            <a:ext cx="4606925" cy="34544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4AB4869E-2D7E-4EFA-9C13-742EE14444C5}" type="slidenum">
              <a:rPr lang="en-AU" smtClean="0"/>
              <a:t>‹#›</a:t>
            </a:fld>
            <a:endParaRPr lang="en-AU"/>
          </a:p>
        </p:txBody>
      </p:sp>
    </p:spTree>
    <p:extLst>
      <p:ext uri="{BB962C8B-B14F-4D97-AF65-F5344CB8AC3E}">
        <p14:creationId xmlns:p14="http://schemas.microsoft.com/office/powerpoint/2010/main" val="4150172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00" dirty="0">
                <a:effectLst/>
                <a:latin typeface="Calibri" panose="020F0502020204030204" pitchFamily="34" charset="0"/>
                <a:ea typeface="Aptos" panose="020B0004020202020204" pitchFamily="34" charset="0"/>
                <a:cs typeface="Times New Roman" panose="02020603050405020304" pitchFamily="18" charset="0"/>
              </a:rPr>
              <a:t>The imminent death period differs from end of life. The </a:t>
            </a:r>
            <a:r>
              <a:rPr lang="en-AU" sz="1200" kern="100" dirty="0" err="1">
                <a:effectLst/>
                <a:latin typeface="Calibri" panose="020F0502020204030204" pitchFamily="34" charset="0"/>
                <a:ea typeface="Aptos" panose="020B0004020202020204" pitchFamily="34" charset="0"/>
                <a:cs typeface="Times New Roman" panose="02020603050405020304" pitchFamily="18" charset="0"/>
              </a:rPr>
              <a:t>end-of-life</a:t>
            </a:r>
            <a:r>
              <a:rPr lang="en-AU" sz="1200" kern="100" dirty="0">
                <a:effectLst/>
                <a:latin typeface="Calibri" panose="020F0502020204030204" pitchFamily="34" charset="0"/>
                <a:ea typeface="Aptos" panose="020B0004020202020204" pitchFamily="34" charset="0"/>
                <a:cs typeface="Times New Roman" panose="02020603050405020304" pitchFamily="18" charset="0"/>
              </a:rPr>
              <a:t> period is harder to define, often 12 months or more before death. </a:t>
            </a:r>
          </a:p>
          <a:p>
            <a:endParaRPr lang="en-AU" dirty="0"/>
          </a:p>
        </p:txBody>
      </p:sp>
      <p:sp>
        <p:nvSpPr>
          <p:cNvPr id="4" name="Slide Number Placeholder 3"/>
          <p:cNvSpPr>
            <a:spLocks noGrp="1"/>
          </p:cNvSpPr>
          <p:nvPr>
            <p:ph type="sldNum" sz="quarter" idx="5"/>
          </p:nvPr>
        </p:nvSpPr>
        <p:spPr/>
        <p:txBody>
          <a:bodyPr/>
          <a:lstStyle/>
          <a:p>
            <a:fld id="{4AB4869E-2D7E-4EFA-9C13-742EE14444C5}" type="slidenum">
              <a:rPr lang="en-AU" smtClean="0"/>
              <a:t>3</a:t>
            </a:fld>
            <a:endParaRPr lang="en-AU"/>
          </a:p>
        </p:txBody>
      </p:sp>
    </p:spTree>
    <p:extLst>
      <p:ext uri="{BB962C8B-B14F-4D97-AF65-F5344CB8AC3E}">
        <p14:creationId xmlns:p14="http://schemas.microsoft.com/office/powerpoint/2010/main" val="3228231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AU" sz="1800" kern="100" dirty="0">
                <a:effectLst/>
                <a:latin typeface="Calibri" panose="020F0502020204030204" pitchFamily="34" charset="0"/>
                <a:ea typeface="Aptos" panose="020B0004020202020204" pitchFamily="34" charset="0"/>
                <a:cs typeface="Times New Roman" panose="02020603050405020304" pitchFamily="18" charset="0"/>
              </a:rPr>
              <a:t>This may seem straightforward, however, what if it is outside your scope of practice to certify death? It is unhelpful to say </a:t>
            </a:r>
            <a:r>
              <a:rPr lang="en-AU" sz="1800" i="1" kern="100" dirty="0">
                <a:effectLst/>
                <a:latin typeface="Calibri" panose="020F0502020204030204" pitchFamily="34" charset="0"/>
                <a:ea typeface="Aptos" panose="020B0004020202020204" pitchFamily="34" charset="0"/>
                <a:cs typeface="Times New Roman" panose="02020603050405020304" pitchFamily="18" charset="0"/>
              </a:rPr>
              <a:t>'I’ll just call the doctor to ask her to come and ascertain if she has died.'</a:t>
            </a:r>
            <a:r>
              <a:rPr lang="en-AU" sz="1800" kern="100" dirty="0">
                <a:effectLst/>
                <a:latin typeface="Calibri" panose="020F0502020204030204" pitchFamily="34" charset="0"/>
                <a:ea typeface="Aptos" panose="020B0004020202020204" pitchFamily="34" charset="0"/>
                <a:cs typeface="Times New Roman" panose="02020603050405020304" pitchFamily="18" charset="0"/>
              </a:rPr>
              <a:t> So how can you respond? </a:t>
            </a:r>
          </a:p>
          <a:p>
            <a:pPr>
              <a:lnSpc>
                <a:spcPct val="107000"/>
              </a:lnSpc>
              <a:spcAft>
                <a:spcPts val="800"/>
              </a:spcAft>
            </a:pPr>
            <a:r>
              <a:rPr lang="en-AU" sz="1800" kern="100" dirty="0">
                <a:effectLst/>
                <a:latin typeface="Calibri" panose="020F0502020204030204" pitchFamily="34" charset="0"/>
                <a:ea typeface="Aptos" panose="020B0004020202020204" pitchFamily="34" charset="0"/>
                <a:cs typeface="Times New Roman" panose="02020603050405020304" pitchFamily="18" charset="0"/>
              </a:rPr>
              <a:t>Here are some examples.</a:t>
            </a:r>
          </a:p>
          <a:p>
            <a:pPr>
              <a:lnSpc>
                <a:spcPct val="107000"/>
              </a:lnSpc>
              <a:spcAft>
                <a:spcPts val="800"/>
              </a:spcAft>
            </a:pPr>
            <a:endParaRPr lang="en-AU" sz="1800" kern="100" dirty="0">
              <a:effectLst/>
              <a:latin typeface="Calibri" panose="020F050202020403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AU" sz="1800" i="1" kern="100" dirty="0">
                <a:effectLst/>
                <a:latin typeface="Calibri" panose="020F0502020204030204" pitchFamily="34" charset="0"/>
                <a:ea typeface="Aptos" panose="020B0004020202020204" pitchFamily="34" charset="0"/>
                <a:cs typeface="Times New Roman" panose="02020603050405020304" pitchFamily="18" charset="0"/>
              </a:rPr>
              <a:t>'Can I sit here with you for a moment, sometimes at this time, breathing can be so slow, let’s just see.'</a:t>
            </a:r>
            <a:endParaRPr lang="en-AU" sz="1800" kern="100" dirty="0">
              <a:effectLst/>
              <a:latin typeface="Calibri" panose="020F050202020403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AU" sz="1800" i="1" kern="100" dirty="0">
                <a:effectLst/>
                <a:latin typeface="Calibri" panose="020F0502020204030204" pitchFamily="34" charset="0"/>
                <a:ea typeface="Aptos" panose="020B0004020202020204" pitchFamily="34" charset="0"/>
                <a:cs typeface="Times New Roman" panose="02020603050405020304" pitchFamily="18" charset="0"/>
              </a:rPr>
              <a:t>'It looks like she has died, I am so sorry for your loss.'</a:t>
            </a:r>
            <a:endParaRPr lang="en-AU" sz="1800" kern="100" dirty="0">
              <a:effectLst/>
              <a:latin typeface="Calibri" panose="020F050202020403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AU" sz="1800" i="1" kern="100" dirty="0">
                <a:effectLst/>
                <a:latin typeface="Calibri" panose="020F0502020204030204" pitchFamily="34" charset="0"/>
                <a:ea typeface="Aptos" panose="020B0004020202020204" pitchFamily="34" charset="0"/>
                <a:cs typeface="Times New Roman" panose="02020603050405020304" pitchFamily="18" charset="0"/>
              </a:rPr>
              <a:t>'I will call the doctor as they will need to see her. How are you? Can I get you a cup of tea? Can I call someone to be here with you?'</a:t>
            </a:r>
            <a:endParaRPr lang="en-AU" sz="1800" kern="100" dirty="0">
              <a:effectLst/>
              <a:latin typeface="Calibri" panose="020F050202020403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AB4869E-2D7E-4EFA-9C13-742EE14444C5}" type="slidenum">
              <a:rPr lang="en-AU" smtClean="0"/>
              <a:t>12</a:t>
            </a:fld>
            <a:endParaRPr lang="en-AU"/>
          </a:p>
        </p:txBody>
      </p:sp>
    </p:spTree>
    <p:extLst>
      <p:ext uri="{BB962C8B-B14F-4D97-AF65-F5344CB8AC3E}">
        <p14:creationId xmlns:p14="http://schemas.microsoft.com/office/powerpoint/2010/main" val="1697413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00" dirty="0">
                <a:effectLst/>
                <a:latin typeface="Calibri" panose="020F0502020204030204" pitchFamily="34" charset="0"/>
                <a:ea typeface="Aptos" panose="020B0004020202020204" pitchFamily="34" charset="0"/>
                <a:cs typeface="Times New Roman" panose="02020603050405020304" pitchFamily="18" charset="0"/>
              </a:rPr>
              <a:t>Recognising when a patient is approaching their last weeks, days or hours of death can be a complex task. There are a range of signs and symptoms that commonly herald the last 48 hours preceding death. </a:t>
            </a:r>
          </a:p>
          <a:p>
            <a:endParaRPr lang="en-AU" dirty="0"/>
          </a:p>
        </p:txBody>
      </p:sp>
      <p:sp>
        <p:nvSpPr>
          <p:cNvPr id="4" name="Slide Number Placeholder 3"/>
          <p:cNvSpPr>
            <a:spLocks noGrp="1"/>
          </p:cNvSpPr>
          <p:nvPr>
            <p:ph type="sldNum" sz="quarter" idx="5"/>
          </p:nvPr>
        </p:nvSpPr>
        <p:spPr/>
        <p:txBody>
          <a:bodyPr/>
          <a:lstStyle/>
          <a:p>
            <a:fld id="{4AB4869E-2D7E-4EFA-9C13-742EE14444C5}" type="slidenum">
              <a:rPr lang="en-AU" smtClean="0"/>
              <a:t>4</a:t>
            </a:fld>
            <a:endParaRPr lang="en-AU"/>
          </a:p>
        </p:txBody>
      </p:sp>
    </p:spTree>
    <p:extLst>
      <p:ext uri="{BB962C8B-B14F-4D97-AF65-F5344CB8AC3E}">
        <p14:creationId xmlns:p14="http://schemas.microsoft.com/office/powerpoint/2010/main" val="829886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AB4869E-2D7E-4EFA-9C13-742EE14444C5}" type="slidenum">
              <a:rPr lang="en-AU" smtClean="0"/>
              <a:t>5</a:t>
            </a:fld>
            <a:endParaRPr lang="en-AU"/>
          </a:p>
        </p:txBody>
      </p:sp>
    </p:spTree>
    <p:extLst>
      <p:ext uri="{BB962C8B-B14F-4D97-AF65-F5344CB8AC3E}">
        <p14:creationId xmlns:p14="http://schemas.microsoft.com/office/powerpoint/2010/main" val="4123098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AU" sz="1200" b="1" kern="100" dirty="0">
                <a:effectLst/>
                <a:latin typeface="Calibri" panose="020F0502020204030204" pitchFamily="34" charset="0"/>
                <a:ea typeface="Aptos" panose="020B0004020202020204" pitchFamily="34" charset="0"/>
                <a:cs typeface="Times New Roman" panose="02020603050405020304" pitchFamily="18" charset="0"/>
              </a:rPr>
              <a:t>What causes terminal restlessness?</a:t>
            </a:r>
            <a:endParaRPr lang="en-AU" sz="1200" kern="100" dirty="0">
              <a:effectLst/>
              <a:latin typeface="Calibri" panose="020F050202020403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n-AU" sz="1200" kern="100" dirty="0">
                <a:effectLst/>
                <a:latin typeface="Calibri" panose="020F0502020204030204" pitchFamily="34" charset="0"/>
                <a:ea typeface="Aptos" panose="020B0004020202020204" pitchFamily="34" charset="0"/>
                <a:cs typeface="Times New Roman" panose="02020603050405020304" pitchFamily="18" charset="0"/>
              </a:rPr>
              <a:t>The process of dying causes physical changes to the body and is often mentally and emotionally overwhelming. Terminal restlessness can be caused by several things associated with dying, including: </a:t>
            </a:r>
          </a:p>
          <a:p>
            <a:pPr algn="just">
              <a:lnSpc>
                <a:spcPct val="107000"/>
              </a:lnSpc>
              <a:spcAft>
                <a:spcPts val="800"/>
              </a:spcAft>
            </a:pPr>
            <a:r>
              <a:rPr lang="en-AU" sz="1200" b="1" kern="100" dirty="0">
                <a:effectLst/>
                <a:latin typeface="Calibri" panose="020F0502020204030204" pitchFamily="34" charset="0"/>
                <a:ea typeface="Aptos" panose="020B0004020202020204" pitchFamily="34" charset="0"/>
                <a:cs typeface="Times New Roman" panose="02020603050405020304" pitchFamily="18" charset="0"/>
              </a:rPr>
              <a:t>Spiritual and emotional distress:</a:t>
            </a:r>
            <a:r>
              <a:rPr lang="en-AU" sz="1200" kern="100" dirty="0">
                <a:effectLst/>
                <a:latin typeface="Calibri" panose="020F0502020204030204" pitchFamily="34" charset="0"/>
                <a:ea typeface="Aptos" panose="020B0004020202020204" pitchFamily="34" charset="0"/>
                <a:cs typeface="Times New Roman" panose="02020603050405020304" pitchFamily="18" charset="0"/>
              </a:rPr>
              <a:t> Many people fear dying, it is common for patients to experience grief, stress, fear, and other strong emotions. </a:t>
            </a:r>
          </a:p>
          <a:p>
            <a:pPr algn="just">
              <a:lnSpc>
                <a:spcPct val="107000"/>
              </a:lnSpc>
              <a:spcAft>
                <a:spcPts val="800"/>
              </a:spcAft>
            </a:pPr>
            <a:r>
              <a:rPr lang="en-AU" sz="1200" b="1" kern="100" dirty="0">
                <a:effectLst/>
                <a:latin typeface="Calibri" panose="020F0502020204030204" pitchFamily="34" charset="0"/>
                <a:ea typeface="Aptos" panose="020B0004020202020204" pitchFamily="34" charset="0"/>
                <a:cs typeface="Times New Roman" panose="02020603050405020304" pitchFamily="18" charset="0"/>
              </a:rPr>
              <a:t>Pain</a:t>
            </a:r>
            <a:r>
              <a:rPr lang="en-AU" sz="1200" kern="100" dirty="0">
                <a:effectLst/>
                <a:latin typeface="Calibri" panose="020F0502020204030204" pitchFamily="34" charset="0"/>
                <a:ea typeface="Aptos" panose="020B0004020202020204" pitchFamily="34" charset="0"/>
                <a:cs typeface="Times New Roman" panose="02020603050405020304" pitchFamily="18" charset="0"/>
              </a:rPr>
              <a:t>: Severe pain that isn’t well controlled can cause terminal restlessness.</a:t>
            </a:r>
          </a:p>
          <a:p>
            <a:pPr algn="just">
              <a:lnSpc>
                <a:spcPct val="107000"/>
              </a:lnSpc>
              <a:spcAft>
                <a:spcPts val="800"/>
              </a:spcAft>
            </a:pPr>
            <a:r>
              <a:rPr lang="en-AU" sz="1200" b="1" kern="100" dirty="0">
                <a:effectLst/>
                <a:latin typeface="Calibri" panose="020F0502020204030204" pitchFamily="34" charset="0"/>
                <a:ea typeface="Aptos" panose="020B0004020202020204" pitchFamily="34" charset="0"/>
                <a:cs typeface="Times New Roman" panose="02020603050405020304" pitchFamily="18" charset="0"/>
              </a:rPr>
              <a:t>Opioids:</a:t>
            </a:r>
            <a:r>
              <a:rPr lang="en-AU" sz="1200" b="1" kern="10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 </a:t>
            </a:r>
            <a:r>
              <a:rPr lang="en-AU" sz="1200" kern="100" dirty="0">
                <a:effectLst/>
                <a:latin typeface="Calibri" panose="020F0502020204030204" pitchFamily="34" charset="0"/>
                <a:ea typeface="Aptos" panose="020B0004020202020204" pitchFamily="34" charset="0"/>
                <a:cs typeface="Times New Roman" panose="02020603050405020304" pitchFamily="18" charset="0"/>
              </a:rPr>
              <a:t>Patients experiencing pain at the end of life are often prescribed an opioid medication. Opioids effect the central nervous system by altering neurotransmitter release and neuronal activity. In some cases this alternation can lead to neuropsychiatric outcomes, including cognitive impairment and delirium. </a:t>
            </a:r>
          </a:p>
          <a:p>
            <a:pPr>
              <a:lnSpc>
                <a:spcPct val="107000"/>
              </a:lnSpc>
              <a:spcAft>
                <a:spcPts val="800"/>
              </a:spcAft>
            </a:pPr>
            <a:r>
              <a:rPr lang="en-AU" sz="1200" b="1" kern="100" dirty="0">
                <a:effectLst/>
                <a:latin typeface="Calibri" panose="020F0502020204030204" pitchFamily="34" charset="0"/>
                <a:ea typeface="Aptos" panose="020B0004020202020204" pitchFamily="34" charset="0"/>
                <a:cs typeface="Times New Roman" panose="02020603050405020304" pitchFamily="18" charset="0"/>
              </a:rPr>
              <a:t>Organ failure:</a:t>
            </a:r>
            <a:r>
              <a:rPr lang="en-AU" sz="1200" b="1" kern="10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 </a:t>
            </a:r>
            <a:r>
              <a:rPr lang="en-AU" sz="1200" kern="100" dirty="0">
                <a:effectLst/>
                <a:latin typeface="Calibri" panose="020F0502020204030204" pitchFamily="34" charset="0"/>
                <a:ea typeface="Aptos" panose="020B0004020202020204" pitchFamily="34" charset="0"/>
                <a:cs typeface="Times New Roman" panose="02020603050405020304" pitchFamily="18" charset="0"/>
              </a:rPr>
              <a:t>Basic bodily functions can be disrupted by organ failure, causing a change in the brain chemistry which may lead to terminal restlessness or delirium. </a:t>
            </a:r>
          </a:p>
          <a:p>
            <a:pPr>
              <a:lnSpc>
                <a:spcPct val="107000"/>
              </a:lnSpc>
              <a:spcAft>
                <a:spcPts val="800"/>
              </a:spcAft>
            </a:pPr>
            <a:r>
              <a:rPr lang="en-AU" sz="1200" b="1" kern="100" dirty="0">
                <a:effectLst/>
                <a:latin typeface="Calibri" panose="020F0502020204030204" pitchFamily="34" charset="0"/>
                <a:ea typeface="Aptos" panose="020B0004020202020204" pitchFamily="34" charset="0"/>
                <a:cs typeface="Times New Roman" panose="02020603050405020304" pitchFamily="18" charset="0"/>
              </a:rPr>
              <a:t>Chemotherapy:</a:t>
            </a:r>
            <a:r>
              <a:rPr lang="en-AU" sz="1200" kern="100" dirty="0">
                <a:effectLst/>
                <a:latin typeface="Calibri" panose="020F0502020204030204" pitchFamily="34" charset="0"/>
                <a:ea typeface="Aptos" panose="020B0004020202020204" pitchFamily="34" charset="0"/>
                <a:cs typeface="Times New Roman" panose="02020603050405020304" pitchFamily="18" charset="0"/>
              </a:rPr>
              <a:t> Chemotherapy may cause confusion due to metabolic changes or damage to nerve cells.</a:t>
            </a:r>
          </a:p>
          <a:p>
            <a:pPr>
              <a:lnSpc>
                <a:spcPct val="107000"/>
              </a:lnSpc>
              <a:spcAft>
                <a:spcPts val="800"/>
              </a:spcAft>
            </a:pPr>
            <a:r>
              <a:rPr lang="en-AU" sz="1200" b="1" kern="100" dirty="0">
                <a:effectLst/>
                <a:latin typeface="Calibri" panose="020F0502020204030204" pitchFamily="34" charset="0"/>
                <a:ea typeface="Aptos" panose="020B0004020202020204" pitchFamily="34" charset="0"/>
                <a:cs typeface="Times New Roman" panose="02020603050405020304" pitchFamily="18" charset="0"/>
              </a:rPr>
              <a:t>Medical complications:</a:t>
            </a:r>
            <a:r>
              <a:rPr lang="en-AU" sz="1200" b="1" kern="10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 </a:t>
            </a:r>
            <a:r>
              <a:rPr lang="en-AU" sz="1200" kern="100" dirty="0">
                <a:effectLst/>
                <a:latin typeface="Calibri" panose="020F0502020204030204" pitchFamily="34" charset="0"/>
                <a:ea typeface="Aptos" panose="020B0004020202020204" pitchFamily="34" charset="0"/>
                <a:cs typeface="Times New Roman" panose="02020603050405020304" pitchFamily="18" charset="0"/>
              </a:rPr>
              <a:t>Complications such as infections, fevers and dehydration at the end of life weaken the patient’s body and impair brain function. </a:t>
            </a:r>
          </a:p>
          <a:p>
            <a:pPr>
              <a:lnSpc>
                <a:spcPct val="107000"/>
              </a:lnSpc>
              <a:spcAft>
                <a:spcPts val="800"/>
              </a:spcAft>
            </a:pPr>
            <a:r>
              <a:rPr lang="en-AU" sz="1200" b="1" kern="100" dirty="0">
                <a:effectLst/>
                <a:latin typeface="Calibri" panose="020F0502020204030204" pitchFamily="34" charset="0"/>
                <a:ea typeface="Aptos" panose="020B0004020202020204" pitchFamily="34" charset="0"/>
                <a:cs typeface="Times New Roman" panose="02020603050405020304" pitchFamily="18" charset="0"/>
              </a:rPr>
              <a:t>Urinary retention and constipation:</a:t>
            </a:r>
            <a:r>
              <a:rPr lang="en-AU" sz="1200" kern="100" dirty="0">
                <a:effectLst/>
                <a:latin typeface="Calibri" panose="020F0502020204030204" pitchFamily="34" charset="0"/>
                <a:ea typeface="Aptos" panose="020B0004020202020204" pitchFamily="34" charset="0"/>
                <a:cs typeface="Times New Roman" panose="02020603050405020304" pitchFamily="18" charset="0"/>
              </a:rPr>
              <a:t>  Constipation and urinary retention can be caused by weakening of the muscles at end of life, may lead to pain, agitation and cause terminal restlessness.  </a:t>
            </a:r>
          </a:p>
          <a:p>
            <a:endParaRPr lang="en-AU" dirty="0"/>
          </a:p>
        </p:txBody>
      </p:sp>
      <p:sp>
        <p:nvSpPr>
          <p:cNvPr id="4" name="Slide Number Placeholder 3"/>
          <p:cNvSpPr>
            <a:spLocks noGrp="1"/>
          </p:cNvSpPr>
          <p:nvPr>
            <p:ph type="sldNum" sz="quarter" idx="5"/>
          </p:nvPr>
        </p:nvSpPr>
        <p:spPr/>
        <p:txBody>
          <a:bodyPr/>
          <a:lstStyle/>
          <a:p>
            <a:fld id="{4AB4869E-2D7E-4EFA-9C13-742EE14444C5}" type="slidenum">
              <a:rPr lang="en-AU" smtClean="0"/>
              <a:t>6</a:t>
            </a:fld>
            <a:endParaRPr lang="en-AU"/>
          </a:p>
        </p:txBody>
      </p:sp>
    </p:spTree>
    <p:extLst>
      <p:ext uri="{BB962C8B-B14F-4D97-AF65-F5344CB8AC3E}">
        <p14:creationId xmlns:p14="http://schemas.microsoft.com/office/powerpoint/2010/main" val="619162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dirty="0">
                <a:effectLst/>
                <a:latin typeface="Calibri" panose="020F0502020204030204" pitchFamily="34" charset="0"/>
                <a:ea typeface="Aptos" panose="020B0004020202020204" pitchFamily="34" charset="0"/>
                <a:cs typeface="Times New Roman" panose="02020603050405020304" pitchFamily="18" charset="0"/>
              </a:rPr>
              <a:t>When determining whether a patient is imminent dying, always consider ruling out reversible causes of deterioration. </a:t>
            </a:r>
            <a:endParaRPr lang="en-AU" dirty="0"/>
          </a:p>
        </p:txBody>
      </p:sp>
      <p:sp>
        <p:nvSpPr>
          <p:cNvPr id="4" name="Slide Number Placeholder 3"/>
          <p:cNvSpPr>
            <a:spLocks noGrp="1"/>
          </p:cNvSpPr>
          <p:nvPr>
            <p:ph type="sldNum" sz="quarter" idx="5"/>
          </p:nvPr>
        </p:nvSpPr>
        <p:spPr/>
        <p:txBody>
          <a:bodyPr/>
          <a:lstStyle/>
          <a:p>
            <a:fld id="{4AB4869E-2D7E-4EFA-9C13-742EE14444C5}" type="slidenum">
              <a:rPr lang="en-AU" smtClean="0"/>
              <a:t>7</a:t>
            </a:fld>
            <a:endParaRPr lang="en-AU"/>
          </a:p>
        </p:txBody>
      </p:sp>
    </p:spTree>
    <p:extLst>
      <p:ext uri="{BB962C8B-B14F-4D97-AF65-F5344CB8AC3E}">
        <p14:creationId xmlns:p14="http://schemas.microsoft.com/office/powerpoint/2010/main" val="131593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00" dirty="0">
                <a:effectLst/>
                <a:latin typeface="Calibri" panose="020F0502020204030204" pitchFamily="34" charset="0"/>
                <a:ea typeface="Aptos" panose="020B0004020202020204" pitchFamily="34" charset="0"/>
                <a:cs typeface="Times New Roman" panose="02020603050405020304" pitchFamily="18" charset="0"/>
              </a:rPr>
              <a:t>It is always important to understand the progress of the individual patient’s illness, the goals of care, the patient and family’s wishes and the benefits and burdens of investigations or potential treatments.  Remember, that just because a blood test or investigation can be ordered, does not mean it should be ordered.   A team and family approach to confirm goals of care should steer care and services at the end of life.</a:t>
            </a:r>
          </a:p>
          <a:p>
            <a:endParaRPr lang="en-AU" dirty="0"/>
          </a:p>
        </p:txBody>
      </p:sp>
      <p:sp>
        <p:nvSpPr>
          <p:cNvPr id="4" name="Slide Number Placeholder 3"/>
          <p:cNvSpPr>
            <a:spLocks noGrp="1"/>
          </p:cNvSpPr>
          <p:nvPr>
            <p:ph type="sldNum" sz="quarter" idx="5"/>
          </p:nvPr>
        </p:nvSpPr>
        <p:spPr/>
        <p:txBody>
          <a:bodyPr/>
          <a:lstStyle/>
          <a:p>
            <a:fld id="{4AB4869E-2D7E-4EFA-9C13-742EE14444C5}" type="slidenum">
              <a:rPr lang="en-AU" smtClean="0"/>
              <a:t>8</a:t>
            </a:fld>
            <a:endParaRPr lang="en-AU"/>
          </a:p>
        </p:txBody>
      </p:sp>
    </p:spTree>
    <p:extLst>
      <p:ext uri="{BB962C8B-B14F-4D97-AF65-F5344CB8AC3E}">
        <p14:creationId xmlns:p14="http://schemas.microsoft.com/office/powerpoint/2010/main" val="726523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00" dirty="0">
                <a:effectLst/>
                <a:latin typeface="Calibri" panose="020F0502020204030204" pitchFamily="34" charset="0"/>
                <a:ea typeface="Aptos" panose="020B0004020202020204" pitchFamily="34" charset="0"/>
                <a:cs typeface="Times New Roman" panose="02020603050405020304" pitchFamily="18" charset="0"/>
              </a:rPr>
              <a:t>Symptom control for patients and end of life may include pharmacological and  non-pharmacological approaches, continual assessment, review of interventions, referral to appropriate service providers, involvement of patient and family in decision making and accurate documentation.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00" dirty="0">
                <a:effectLst/>
                <a:latin typeface="Calibri" panose="020F0502020204030204" pitchFamily="34" charset="0"/>
                <a:ea typeface="Aptos" panose="020B0004020202020204" pitchFamily="34" charset="0"/>
                <a:cs typeface="Times New Roman" panose="02020603050405020304" pitchFamily="18" charset="0"/>
              </a:rPr>
              <a:t>Judicious consideration of the benefits and burdens of treatments and interventions is vital.  While  medical treatments and </a:t>
            </a:r>
            <a:r>
              <a:rPr lang="en-AU" sz="1800" kern="100" dirty="0" err="1">
                <a:effectLst/>
                <a:latin typeface="Calibri" panose="020F0502020204030204" pitchFamily="34" charset="0"/>
                <a:ea typeface="Aptos" panose="020B0004020202020204" pitchFamily="34" charset="0"/>
                <a:cs typeface="Times New Roman" panose="02020603050405020304" pitchFamily="18" charset="0"/>
              </a:rPr>
              <a:t>end-of-life</a:t>
            </a:r>
            <a:r>
              <a:rPr lang="en-AU" sz="1800" kern="100" dirty="0">
                <a:effectLst/>
                <a:latin typeface="Calibri" panose="020F0502020204030204" pitchFamily="34" charset="0"/>
                <a:ea typeface="Aptos" panose="020B0004020202020204" pitchFamily="34" charset="0"/>
                <a:cs typeface="Times New Roman" panose="02020603050405020304" pitchFamily="18" charset="0"/>
              </a:rPr>
              <a:t> care are not mutually exclusive, a family and team collaborative decision-making approach following agreed goals of care is best for any patient.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00" dirty="0">
              <a:effectLst/>
              <a:latin typeface="Calibri" panose="020F0502020204030204" pitchFamily="34" charset="0"/>
              <a:ea typeface="Aptos" panose="020B0004020202020204" pitchFamily="34" charset="0"/>
              <a:cs typeface="Times New Roman" panose="02020603050405020304" pitchFamily="18" charset="0"/>
            </a:endParaRPr>
          </a:p>
          <a:p>
            <a:endParaRPr lang="en-AU" dirty="0"/>
          </a:p>
        </p:txBody>
      </p:sp>
      <p:sp>
        <p:nvSpPr>
          <p:cNvPr id="4" name="Slide Number Placeholder 3"/>
          <p:cNvSpPr>
            <a:spLocks noGrp="1"/>
          </p:cNvSpPr>
          <p:nvPr>
            <p:ph type="sldNum" sz="quarter" idx="5"/>
          </p:nvPr>
        </p:nvSpPr>
        <p:spPr/>
        <p:txBody>
          <a:bodyPr/>
          <a:lstStyle/>
          <a:p>
            <a:fld id="{4AB4869E-2D7E-4EFA-9C13-742EE14444C5}" type="slidenum">
              <a:rPr lang="en-AU" smtClean="0"/>
              <a:t>9</a:t>
            </a:fld>
            <a:endParaRPr lang="en-AU"/>
          </a:p>
        </p:txBody>
      </p:sp>
    </p:spTree>
    <p:extLst>
      <p:ext uri="{BB962C8B-B14F-4D97-AF65-F5344CB8AC3E}">
        <p14:creationId xmlns:p14="http://schemas.microsoft.com/office/powerpoint/2010/main" val="334649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spcAft>
                <a:spcPts val="800"/>
              </a:spcAft>
            </a:pPr>
            <a:r>
              <a:rPr lang="en-AU" sz="1800" kern="100" dirty="0">
                <a:effectLst/>
                <a:latin typeface="Calibri" panose="020F0502020204030204" pitchFamily="34" charset="0"/>
                <a:ea typeface="Aptos" panose="020B0004020202020204" pitchFamily="34" charset="0"/>
                <a:cs typeface="Times New Roman" panose="02020603050405020304" pitchFamily="18" charset="0"/>
              </a:rPr>
              <a:t>Multiple medications may be prescribed to patients near the end of life, many of these medications are used to address chronic conditions and not address symptom alleviation. To improve prescribing practices near the end of life, it is important for providers to diligently reconcile medications with patients and identify unnecessary medications.</a:t>
            </a:r>
          </a:p>
          <a:p>
            <a:pPr algn="just">
              <a:lnSpc>
                <a:spcPct val="115000"/>
              </a:lnSpc>
              <a:spcAft>
                <a:spcPts val="800"/>
              </a:spcAft>
            </a:pPr>
            <a:r>
              <a:rPr lang="en-AU" sz="1800" kern="100" dirty="0">
                <a:effectLst/>
                <a:latin typeface="Calibri" panose="020F0502020204030204" pitchFamily="34" charset="0"/>
                <a:ea typeface="Aptos" panose="020B0004020202020204" pitchFamily="34" charset="0"/>
                <a:cs typeface="Times New Roman" panose="02020603050405020304" pitchFamily="18" charset="0"/>
              </a:rPr>
              <a:t>Remember, deprescribe and critically review all medication. </a:t>
            </a:r>
          </a:p>
          <a:p>
            <a:pPr algn="just">
              <a:lnSpc>
                <a:spcPct val="115000"/>
              </a:lnSpc>
              <a:spcAft>
                <a:spcPts val="800"/>
              </a:spcAft>
            </a:pPr>
            <a:endParaRPr lang="en-AU" sz="1800" kern="100" dirty="0">
              <a:effectLst/>
              <a:latin typeface="Calibri" panose="020F0502020204030204" pitchFamily="34" charset="0"/>
              <a:ea typeface="Aptos" panose="020B0004020202020204" pitchFamily="34" charset="0"/>
              <a:cs typeface="Times New Roman" panose="02020603050405020304" pitchFamily="18" charset="0"/>
            </a:endParaRPr>
          </a:p>
          <a:p>
            <a:pPr algn="just">
              <a:lnSpc>
                <a:spcPct val="115000"/>
              </a:lnSpc>
              <a:spcAft>
                <a:spcPts val="800"/>
              </a:spcAft>
            </a:pPr>
            <a:r>
              <a:rPr lang="en-AU" sz="1800" kern="100" dirty="0">
                <a:effectLst/>
                <a:latin typeface="Calibri" panose="020F0502020204030204" pitchFamily="34" charset="0"/>
                <a:ea typeface="Aptos" panose="020B0004020202020204" pitchFamily="34" charset="0"/>
                <a:cs typeface="Times New Roman" panose="02020603050405020304" pitchFamily="18" charset="0"/>
              </a:rPr>
              <a:t>Deprescribing is </a:t>
            </a:r>
            <a:r>
              <a:rPr lang="en-AU" sz="1800" b="1" kern="100" dirty="0">
                <a:effectLst/>
                <a:latin typeface="Calibri" panose="020F0502020204030204" pitchFamily="34" charset="0"/>
                <a:ea typeface="Aptos" panose="020B0004020202020204" pitchFamily="34" charset="0"/>
                <a:cs typeface="Times New Roman" panose="02020603050405020304" pitchFamily="18" charset="0"/>
              </a:rPr>
              <a:t>not</a:t>
            </a:r>
            <a:r>
              <a:rPr lang="en-AU" sz="1800" kern="100" dirty="0">
                <a:effectLst/>
                <a:latin typeface="Calibri" panose="020F0502020204030204" pitchFamily="34" charset="0"/>
                <a:ea typeface="Aptos" panose="020B0004020202020204" pitchFamily="34" charset="0"/>
                <a:cs typeface="Times New Roman" panose="02020603050405020304" pitchFamily="18" charset="0"/>
              </a:rPr>
              <a:t> withdrawal of care. </a:t>
            </a:r>
          </a:p>
          <a:p>
            <a:endParaRPr lang="en-AU" dirty="0"/>
          </a:p>
        </p:txBody>
      </p:sp>
      <p:sp>
        <p:nvSpPr>
          <p:cNvPr id="4" name="Slide Number Placeholder 3"/>
          <p:cNvSpPr>
            <a:spLocks noGrp="1"/>
          </p:cNvSpPr>
          <p:nvPr>
            <p:ph type="sldNum" sz="quarter" idx="5"/>
          </p:nvPr>
        </p:nvSpPr>
        <p:spPr/>
        <p:txBody>
          <a:bodyPr/>
          <a:lstStyle/>
          <a:p>
            <a:fld id="{4AB4869E-2D7E-4EFA-9C13-742EE14444C5}" type="slidenum">
              <a:rPr lang="en-AU" smtClean="0"/>
              <a:t>10</a:t>
            </a:fld>
            <a:endParaRPr lang="en-AU"/>
          </a:p>
        </p:txBody>
      </p:sp>
    </p:spTree>
    <p:extLst>
      <p:ext uri="{BB962C8B-B14F-4D97-AF65-F5344CB8AC3E}">
        <p14:creationId xmlns:p14="http://schemas.microsoft.com/office/powerpoint/2010/main" val="745004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AU" sz="1800" kern="100" dirty="0">
                <a:effectLst/>
                <a:latin typeface="Calibri" panose="020F0502020204030204" pitchFamily="34" charset="0"/>
                <a:ea typeface="Aptos" panose="020B0004020202020204" pitchFamily="34" charset="0"/>
                <a:cs typeface="Times New Roman" panose="02020603050405020304" pitchFamily="18" charset="0"/>
              </a:rPr>
              <a:t>Melissa Bruno, Nurse Consultant at Northern Adelaide Local Health Network, and Lecturer (Clinical Teaching Specialist) College of Nursing and Health Sciences, Flinders University, talks through an example of imminent patient death in an acute hospital.</a:t>
            </a:r>
          </a:p>
          <a:p>
            <a:pPr algn="just">
              <a:lnSpc>
                <a:spcPct val="107000"/>
              </a:lnSpc>
              <a:spcAft>
                <a:spcPts val="800"/>
              </a:spcAft>
            </a:pPr>
            <a:r>
              <a:rPr lang="en-AU" sz="1800" kern="100" dirty="0">
                <a:effectLst/>
                <a:latin typeface="Calibri" panose="020F0502020204030204" pitchFamily="34" charset="0"/>
                <a:ea typeface="Aptos" panose="020B0004020202020204" pitchFamily="34" charset="0"/>
                <a:cs typeface="Times New Roman" panose="02020603050405020304" pitchFamily="18" charset="0"/>
              </a:rPr>
              <a:t>( 1 mins, 38 seconds). </a:t>
            </a:r>
          </a:p>
          <a:p>
            <a:endParaRPr lang="en-AU" dirty="0"/>
          </a:p>
        </p:txBody>
      </p:sp>
      <p:sp>
        <p:nvSpPr>
          <p:cNvPr id="4" name="Slide Number Placeholder 3"/>
          <p:cNvSpPr>
            <a:spLocks noGrp="1"/>
          </p:cNvSpPr>
          <p:nvPr>
            <p:ph type="sldNum" sz="quarter" idx="5"/>
          </p:nvPr>
        </p:nvSpPr>
        <p:spPr/>
        <p:txBody>
          <a:bodyPr/>
          <a:lstStyle/>
          <a:p>
            <a:fld id="{4AB4869E-2D7E-4EFA-9C13-742EE14444C5}" type="slidenum">
              <a:rPr lang="en-AU" smtClean="0"/>
              <a:t>11</a:t>
            </a:fld>
            <a:endParaRPr lang="en-AU"/>
          </a:p>
        </p:txBody>
      </p:sp>
    </p:spTree>
    <p:extLst>
      <p:ext uri="{BB962C8B-B14F-4D97-AF65-F5344CB8AC3E}">
        <p14:creationId xmlns:p14="http://schemas.microsoft.com/office/powerpoint/2010/main" val="1445630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421"/>
            <a:ext cx="6858000" cy="2387723"/>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224"/>
            <a:ext cx="6858000" cy="165584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835" indent="0" algn="ctr">
              <a:buNone/>
              <a:defRPr sz="1600"/>
            </a:lvl7pPr>
            <a:lvl8pPr marL="3201035" indent="0" algn="ctr">
              <a:buNone/>
              <a:defRPr sz="1600"/>
            </a:lvl8pPr>
            <a:lvl9pPr marL="3658235"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DE934FF-F4E1-47C5-9CA5-30A81DDE2BE4}" type="datetimeFigureOut">
              <a:rPr lang="en-US" smtClean="0"/>
              <a:t>2/13/2025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28650" y="365144"/>
            <a:ext cx="7886700" cy="58121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p:txBody>
          <a:bodyPr/>
          <a:lstStyle/>
          <a:p>
            <a:fld id="{FDE934FF-F4E1-47C5-9CA5-30A81DDE2BE4}" type="datetimeFigureOut">
              <a:rPr lang="en-US" smtClean="0"/>
              <a:t>2/13/2025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t>2/13/2025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826"/>
            <a:ext cx="7886700" cy="2852884"/>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700"/>
            <a:ext cx="7886700" cy="150026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835" indent="0">
              <a:buNone/>
              <a:defRPr sz="1600">
                <a:solidFill>
                  <a:schemeClr val="tx1">
                    <a:tint val="75000"/>
                  </a:schemeClr>
                </a:solidFill>
              </a:defRPr>
            </a:lvl7pPr>
            <a:lvl8pPr marL="3201035" indent="0">
              <a:buNone/>
              <a:defRPr sz="1600">
                <a:solidFill>
                  <a:schemeClr val="tx1">
                    <a:tint val="75000"/>
                  </a:schemeClr>
                </a:solidFill>
              </a:defRPr>
            </a:lvl8pPr>
            <a:lvl9pPr marL="3658235"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t>2/13/2025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719"/>
            <a:ext cx="3886200" cy="4351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719"/>
            <a:ext cx="3886200" cy="4351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E934FF-F4E1-47C5-9CA5-30A81DDE2BE4}" type="datetimeFigureOut">
              <a:rPr lang="en-US" smtClean="0"/>
              <a:t>2/13/2025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44"/>
            <a:ext cx="7886700" cy="1325631"/>
          </a:xfrm>
        </p:spPr>
        <p:txBody>
          <a:bodyPr/>
          <a:lstStyle/>
          <a:p>
            <a:r>
              <a:rPr lang="en-US"/>
              <a:t>Click to edit Master title style</a:t>
            </a:r>
          </a:p>
        </p:txBody>
      </p:sp>
      <p:sp>
        <p:nvSpPr>
          <p:cNvPr id="3" name="Text Placeholder 2"/>
          <p:cNvSpPr>
            <a:spLocks noGrp="1"/>
          </p:cNvSpPr>
          <p:nvPr>
            <p:ph type="body" idx="1"/>
          </p:nvPr>
        </p:nvSpPr>
        <p:spPr>
          <a:xfrm>
            <a:off x="629841" y="1681250"/>
            <a:ext cx="3868340" cy="8239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835" indent="0">
              <a:buNone/>
              <a:defRPr sz="1600" b="1"/>
            </a:lvl7pPr>
            <a:lvl8pPr marL="3201035" indent="0">
              <a:buNone/>
              <a:defRPr sz="1600" b="1"/>
            </a:lvl8pPr>
            <a:lvl9pPr marL="3658235"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1" y="2505204"/>
            <a:ext cx="3868340" cy="36847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250"/>
            <a:ext cx="3887391" cy="8239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835" indent="0">
              <a:buNone/>
              <a:defRPr sz="1600" b="1"/>
            </a:lvl7pPr>
            <a:lvl8pPr marL="3201035" indent="0">
              <a:buNone/>
              <a:defRPr sz="1600" b="1"/>
            </a:lvl8pPr>
            <a:lvl9pPr marL="365823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204"/>
            <a:ext cx="3887391" cy="36847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E934FF-F4E1-47C5-9CA5-30A81DDE2BE4}" type="datetimeFigureOut">
              <a:rPr lang="en-US" smtClean="0"/>
              <a:t>2/13/2025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E934FF-F4E1-47C5-9CA5-30A81DDE2BE4}" type="datetimeFigureOut">
              <a:rPr lang="en-US" smtClean="0"/>
              <a:t>2/13/2025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t>2/13/2025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24"/>
            <a:ext cx="2949178" cy="1600283"/>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76"/>
            <a:ext cx="4629150" cy="48738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835" indent="0">
              <a:buNone/>
              <a:defRPr sz="2000"/>
            </a:lvl7pPr>
            <a:lvl8pPr marL="3201035" indent="0">
              <a:buNone/>
              <a:defRPr sz="2000"/>
            </a:lvl8pPr>
            <a:lvl9pPr marL="3658235" indent="0">
              <a:buNone/>
              <a:defRPr sz="2000"/>
            </a:lvl9pPr>
          </a:lstStyle>
          <a:p>
            <a:r>
              <a:rPr lang="en-US"/>
              <a:t>Click icon to add picture</a:t>
            </a:r>
          </a:p>
        </p:txBody>
      </p:sp>
      <p:sp>
        <p:nvSpPr>
          <p:cNvPr id="4" name="Text Placeholder 3"/>
          <p:cNvSpPr>
            <a:spLocks noGrp="1"/>
          </p:cNvSpPr>
          <p:nvPr>
            <p:ph type="body" sz="half" idx="2"/>
          </p:nvPr>
        </p:nvSpPr>
        <p:spPr>
          <a:xfrm>
            <a:off x="629841" y="2057506"/>
            <a:ext cx="2949178" cy="38117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835" indent="0">
              <a:buNone/>
              <a:defRPr sz="1000"/>
            </a:lvl7pPr>
            <a:lvl8pPr marL="3201035" indent="0">
              <a:buNone/>
              <a:defRPr sz="1000"/>
            </a:lvl8pPr>
            <a:lvl9pPr marL="365823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t>2/13/2025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44"/>
            <a:ext cx="1971675" cy="58121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44"/>
            <a:ext cx="5800725" cy="58121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t>2/13/2025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44"/>
            <a:ext cx="7886700" cy="132563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719"/>
            <a:ext cx="7886700" cy="4351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678"/>
            <a:ext cx="2057400" cy="365144"/>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t>2/13/2025</a:t>
            </a:fld>
            <a:endParaRPr lang="en-US"/>
          </a:p>
        </p:txBody>
      </p:sp>
      <p:sp>
        <p:nvSpPr>
          <p:cNvPr id="5" name="Footer Placeholder 4"/>
          <p:cNvSpPr>
            <a:spLocks noGrp="1"/>
          </p:cNvSpPr>
          <p:nvPr>
            <p:ph type="ftr" sz="quarter" idx="3"/>
          </p:nvPr>
        </p:nvSpPr>
        <p:spPr>
          <a:xfrm>
            <a:off x="3028950" y="6356678"/>
            <a:ext cx="3086100" cy="3651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678"/>
            <a:ext cx="2057400" cy="365144"/>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5235"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2435"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635"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835" algn="l" defTabSz="914400" rtl="0" eaLnBrk="1" latinLnBrk="0" hangingPunct="1">
        <a:defRPr sz="1800" kern="1200">
          <a:solidFill>
            <a:schemeClr val="tx1"/>
          </a:solidFill>
          <a:latin typeface="+mn-lt"/>
          <a:ea typeface="+mn-ea"/>
          <a:cs typeface="+mn-cs"/>
        </a:defRPr>
      </a:lvl7pPr>
      <a:lvl8pPr marL="3201035" algn="l" defTabSz="914400" rtl="0" eaLnBrk="1" latinLnBrk="0" hangingPunct="1">
        <a:defRPr sz="1800" kern="1200">
          <a:solidFill>
            <a:schemeClr val="tx1"/>
          </a:solidFill>
          <a:latin typeface="+mn-lt"/>
          <a:ea typeface="+mn-ea"/>
          <a:cs typeface="+mn-cs"/>
        </a:defRPr>
      </a:lvl8pPr>
      <a:lvl9pPr marL="365823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vimeo.com/1003049938/b9101f87d2?activityReferer=1" TargetMode="External"/><Relationship Id="rId5" Type="http://schemas.openxmlformats.org/officeDocument/2006/relationships/image" Target="../media/image5.png"/><Relationship Id="rId4" Type="http://schemas.openxmlformats.org/officeDocument/2006/relationships/hyperlink" Target="https://vimeo.com/1003047828/7bc5fb38c7"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cid:image010.png@01DAE73D.21297F80" TargetMode="Externa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8" Type="http://schemas.openxmlformats.org/officeDocument/2006/relationships/hyperlink" Target="https://www.sciencedirect.com/science/article/pii/S2667276621000500" TargetMode="External"/><Relationship Id="rId3" Type="http://schemas.openxmlformats.org/officeDocument/2006/relationships/image" Target="../media/image2.png"/><Relationship Id="rId7" Type="http://schemas.openxmlformats.org/officeDocument/2006/relationships/hyperlink" Target="http://ebm.bmj.com/content/28/4/213.abstract"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doi.org/10.1089/jpm.2006.0112" TargetMode="External"/><Relationship Id="rId5" Type="http://schemas.openxmlformats.org/officeDocument/2006/relationships/hyperlink" Target="https://www.caresearch.com.au/Health-Professionals/Nurses/The-Dying-Patient"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vimeo.com/1003047828/7bc5fb38c7"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2"/>
          <a:stretch>
            <a:fillRect/>
          </a:stretch>
        </p:blipFill>
        <p:spPr>
          <a:xfrm>
            <a:off x="6883111" y="141856"/>
            <a:ext cx="2038635" cy="971686"/>
          </a:xfrm>
          <a:prstGeom prst="rect">
            <a:avLst/>
          </a:prstGeom>
        </p:spPr>
      </p:pic>
      <p:pic>
        <p:nvPicPr>
          <p:cNvPr id="12" name="Picture 11">
            <a:extLst>
              <a:ext uri="{FF2B5EF4-FFF2-40B4-BE49-F238E27FC236}">
                <a16:creationId xmlns:a16="http://schemas.microsoft.com/office/drawing/2014/main" id="{24E942AB-8965-2C9F-0DDB-BF4EDD950757}"/>
              </a:ext>
            </a:extLst>
          </p:cNvPr>
          <p:cNvPicPr>
            <a:picLocks noChangeAspect="1"/>
          </p:cNvPicPr>
          <p:nvPr/>
        </p:nvPicPr>
        <p:blipFill>
          <a:blip r:embed="rId3">
            <a:alphaModFix/>
          </a:blip>
          <a:stretch>
            <a:fillRect/>
          </a:stretch>
        </p:blipFill>
        <p:spPr>
          <a:xfrm>
            <a:off x="0" y="5305208"/>
            <a:ext cx="2505425" cy="1552792"/>
          </a:xfrm>
          <a:prstGeom prst="rect">
            <a:avLst/>
          </a:prstGeom>
        </p:spPr>
      </p:pic>
      <p:pic>
        <p:nvPicPr>
          <p:cNvPr id="20" name="Picture 19">
            <a:extLst>
              <a:ext uri="{FF2B5EF4-FFF2-40B4-BE49-F238E27FC236}">
                <a16:creationId xmlns:a16="http://schemas.microsoft.com/office/drawing/2014/main" id="{DF0F2C6F-1338-B712-3681-B083E3E38FC6}"/>
              </a:ext>
            </a:extLst>
          </p:cNvPr>
          <p:cNvPicPr>
            <a:picLocks noChangeAspect="1"/>
          </p:cNvPicPr>
          <p:nvPr/>
        </p:nvPicPr>
        <p:blipFill rotWithShape="1">
          <a:blip r:embed="rId4"/>
          <a:srcRect r="7538"/>
          <a:stretch/>
        </p:blipFill>
        <p:spPr>
          <a:xfrm>
            <a:off x="6883111" y="6081604"/>
            <a:ext cx="2038635" cy="701537"/>
          </a:xfrm>
          <a:prstGeom prst="rect">
            <a:avLst/>
          </a:prstGeom>
        </p:spPr>
      </p:pic>
      <p:sp>
        <p:nvSpPr>
          <p:cNvPr id="22" name="TextBox 21">
            <a:extLst>
              <a:ext uri="{FF2B5EF4-FFF2-40B4-BE49-F238E27FC236}">
                <a16:creationId xmlns:a16="http://schemas.microsoft.com/office/drawing/2014/main" id="{95C31AE2-5E78-2F02-529E-6660B52F3051}"/>
              </a:ext>
            </a:extLst>
          </p:cNvPr>
          <p:cNvSpPr txBox="1"/>
          <p:nvPr/>
        </p:nvSpPr>
        <p:spPr>
          <a:xfrm>
            <a:off x="2749020" y="6047651"/>
            <a:ext cx="3645958" cy="769441"/>
          </a:xfrm>
          <a:prstGeom prst="rect">
            <a:avLst/>
          </a:prstGeom>
          <a:noFill/>
          <a:ln w="19050">
            <a:noFill/>
            <a:prstDash val="dash"/>
          </a:ln>
        </p:spPr>
        <p:txBody>
          <a:bodyPr wrap="square">
            <a:spAutoFit/>
          </a:bodyPr>
          <a:lstStyle/>
          <a:p>
            <a:pPr algn="ctr"/>
            <a:r>
              <a:rPr lang="en-US" sz="1100" kern="100" dirty="0">
                <a:solidFill>
                  <a:srgbClr val="186487"/>
                </a:solidFill>
                <a:effectLst/>
                <a:latin typeface="Open Sans" panose="020B0606030504020204" pitchFamily="34" charset="0"/>
                <a:ea typeface="Open Sans" panose="020B0606030504020204" pitchFamily="34" charset="0"/>
                <a:cs typeface="Open Sans" panose="020B0606030504020204" pitchFamily="34" charset="0"/>
              </a:rPr>
              <a:t>End-of-Life Essentials (EOLE) is a National Palliative Care Project funded by the Australian Government Department of Health and Aged Care and delivered by Flinders University.</a:t>
            </a:r>
            <a:endParaRPr lang="en-AU" sz="1100" kern="100" dirty="0">
              <a:solidFill>
                <a:srgbClr val="186487"/>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3" name="TextBox 2">
            <a:extLst>
              <a:ext uri="{FF2B5EF4-FFF2-40B4-BE49-F238E27FC236}">
                <a16:creationId xmlns:a16="http://schemas.microsoft.com/office/drawing/2014/main" id="{B58999FD-29B6-7063-F27C-8B08CCA79A5D}"/>
              </a:ext>
            </a:extLst>
          </p:cNvPr>
          <p:cNvSpPr txBox="1"/>
          <p:nvPr/>
        </p:nvSpPr>
        <p:spPr>
          <a:xfrm>
            <a:off x="1990816" y="2809788"/>
            <a:ext cx="5162366" cy="1138773"/>
          </a:xfrm>
          <a:prstGeom prst="rect">
            <a:avLst/>
          </a:prstGeom>
          <a:noFill/>
        </p:spPr>
        <p:txBody>
          <a:bodyPr wrap="square">
            <a:spAutoFit/>
          </a:bodyPr>
          <a:lstStyle/>
          <a:p>
            <a:pPr algn="ctr"/>
            <a:r>
              <a:rPr lang="en-US" sz="4000" b="1" dirty="0">
                <a:solidFill>
                  <a:srgbClr val="15845F"/>
                </a:solidFill>
                <a:latin typeface="Open Sans" panose="020B0606030504020204" pitchFamily="34" charset="0"/>
                <a:ea typeface="Open Sans" panose="020B0606030504020204" pitchFamily="34" charset="0"/>
                <a:cs typeface="Open Sans" panose="020B0606030504020204" pitchFamily="34" charset="0"/>
              </a:rPr>
              <a:t>Imminent Death- </a:t>
            </a:r>
          </a:p>
          <a:p>
            <a:pPr algn="ctr"/>
            <a:r>
              <a:rPr lang="en-US" sz="2800" b="1" dirty="0">
                <a:solidFill>
                  <a:srgbClr val="15845F"/>
                </a:solidFill>
                <a:latin typeface="Open Sans" panose="020B0606030504020204" pitchFamily="34" charset="0"/>
                <a:ea typeface="Open Sans" panose="020B0606030504020204" pitchFamily="34" charset="0"/>
                <a:cs typeface="Open Sans" panose="020B0606030504020204" pitchFamily="34" charset="0"/>
              </a:rPr>
              <a:t>How to Recognise it</a:t>
            </a:r>
            <a:endParaRPr lang="en-AU" sz="2800" dirty="0">
              <a:solidFill>
                <a:srgbClr val="15845F"/>
              </a:solidFill>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3"/>
          <a:stretch>
            <a:fillRect/>
          </a:stretch>
        </p:blipFill>
        <p:spPr>
          <a:xfrm>
            <a:off x="6883111" y="141856"/>
            <a:ext cx="2038635" cy="971686"/>
          </a:xfrm>
          <a:prstGeom prst="rect">
            <a:avLst/>
          </a:prstGeom>
        </p:spPr>
      </p:pic>
      <p:sp>
        <p:nvSpPr>
          <p:cNvPr id="3" name="TextBox 2">
            <a:extLst>
              <a:ext uri="{FF2B5EF4-FFF2-40B4-BE49-F238E27FC236}">
                <a16:creationId xmlns:a16="http://schemas.microsoft.com/office/drawing/2014/main" id="{7E5E5D4C-3348-AE36-0071-97932355D60E}"/>
              </a:ext>
            </a:extLst>
          </p:cNvPr>
          <p:cNvSpPr txBox="1"/>
          <p:nvPr/>
        </p:nvSpPr>
        <p:spPr>
          <a:xfrm>
            <a:off x="339365" y="1236417"/>
            <a:ext cx="8418136" cy="6276077"/>
          </a:xfrm>
          <a:prstGeom prst="rect">
            <a:avLst/>
          </a:prstGeom>
          <a:noFill/>
        </p:spPr>
        <p:txBody>
          <a:bodyPr wrap="square">
            <a:spAutoFit/>
          </a:bodyPr>
          <a:lstStyle/>
          <a:p>
            <a:pPr algn="just">
              <a:lnSpc>
                <a:spcPct val="115000"/>
              </a:lnSpc>
              <a:spcAft>
                <a:spcPts val="800"/>
              </a:spcAft>
            </a:pPr>
            <a:r>
              <a:rPr lang="en-AU" b="1" dirty="0">
                <a:solidFill>
                  <a:srgbClr val="15845F"/>
                </a:solidFill>
                <a:highlight>
                  <a:srgbClr val="FFFFFF"/>
                </a:highlight>
                <a:latin typeface="Open Sans" panose="020B0606030504020204" pitchFamily="34" charset="0"/>
              </a:rPr>
              <a:t>Medication management </a:t>
            </a:r>
          </a:p>
          <a:p>
            <a:pPr algn="just">
              <a:lnSpc>
                <a:spcPct val="115000"/>
              </a:lnSpc>
              <a:spcAft>
                <a:spcPts val="800"/>
              </a:spcAft>
            </a:pPr>
            <a:endParaRPr lang="en-AU" sz="1800" b="1" kern="100" dirty="0">
              <a:solidFill>
                <a:srgbClr val="15845F"/>
              </a:solidFill>
              <a:effectLst/>
              <a:highlight>
                <a:srgbClr val="FFFFFF"/>
              </a:highlight>
              <a:latin typeface="Open Sans" panose="020B0606030504020204" pitchFamily="34" charset="0"/>
              <a:ea typeface="Open Sans" panose="020B0606030504020204" pitchFamily="34" charset="0"/>
              <a:cs typeface="Open Sans" panose="020B0606030504020204" pitchFamily="34" charset="0"/>
            </a:endParaRPr>
          </a:p>
          <a:p>
            <a:pPr algn="just">
              <a:lnSpc>
                <a:spcPct val="115000"/>
              </a:lnSpc>
              <a:spcAft>
                <a:spcPts val="800"/>
              </a:spcAft>
            </a:pPr>
            <a:r>
              <a:rPr lang="en-AU" b="1" kern="100" dirty="0">
                <a:latin typeface="Open Sans" panose="020B0606030504020204" pitchFamily="34" charset="0"/>
                <a:ea typeface="Open Sans" panose="020B0606030504020204" pitchFamily="34" charset="0"/>
                <a:cs typeface="Open Sans" panose="020B0606030504020204" pitchFamily="34" charset="0"/>
              </a:rPr>
              <a:t>Five s</a:t>
            </a:r>
            <a:r>
              <a:rPr lang="en-AU" sz="1800" b="1" kern="100" dirty="0">
                <a:effectLst/>
                <a:latin typeface="Open Sans" panose="020B0606030504020204" pitchFamily="34" charset="0"/>
                <a:ea typeface="Open Sans" panose="020B0606030504020204" pitchFamily="34" charset="0"/>
                <a:cs typeface="Open Sans" panose="020B0606030504020204" pitchFamily="34" charset="0"/>
              </a:rPr>
              <a:t>teps to deprescribing</a:t>
            </a:r>
            <a:r>
              <a:rPr lang="en-AU" b="1" kern="100" baseline="30000" dirty="0">
                <a:solidFill>
                  <a:srgbClr val="000000"/>
                </a:solidFill>
                <a:latin typeface="Open Sans" panose="020B0606030504020204" pitchFamily="34" charset="0"/>
                <a:ea typeface="Open Sans" panose="020B0606030504020204" pitchFamily="34" charset="0"/>
                <a:cs typeface="Open Sans" panose="020B0606030504020204" pitchFamily="34" charset="0"/>
              </a:rPr>
              <a:t>9</a:t>
            </a:r>
            <a:endParaRPr lang="en-AU" sz="1800" kern="100" dirty="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15000"/>
              </a:lnSpc>
              <a:spcAft>
                <a:spcPts val="800"/>
              </a:spcAft>
              <a:buSzPts val="1000"/>
              <a:buFont typeface="+mj-lt"/>
              <a:buAutoNum type="arabicPeriod"/>
              <a:tabLst>
                <a:tab pos="457200" algn="l"/>
              </a:tabLst>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Take detailed medication history including indication for each drug.</a:t>
            </a:r>
          </a:p>
          <a:p>
            <a:pPr marL="342900" lvl="0" indent="-342900">
              <a:lnSpc>
                <a:spcPct val="115000"/>
              </a:lnSpc>
              <a:spcAft>
                <a:spcPts val="800"/>
              </a:spcAft>
              <a:buSzPts val="1000"/>
              <a:buFont typeface="+mj-lt"/>
              <a:buAutoNum type="arabicPeriod"/>
              <a:tabLst>
                <a:tab pos="457200" algn="l"/>
              </a:tabLst>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Consider potential for drug induced harm i.e. age of patient, comorbidities, number of medications, types of medications.</a:t>
            </a:r>
          </a:p>
          <a:p>
            <a:pPr marL="342900" lvl="0" indent="-342900">
              <a:lnSpc>
                <a:spcPct val="115000"/>
              </a:lnSpc>
              <a:spcAft>
                <a:spcPts val="800"/>
              </a:spcAft>
              <a:buSzPts val="1000"/>
              <a:buFont typeface="+mj-lt"/>
              <a:buAutoNum type="arabicPeriod"/>
              <a:tabLst>
                <a:tab pos="457200" algn="l"/>
              </a:tabLst>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Consider each individual medication and the potential to provide ongoing benefit.</a:t>
            </a:r>
          </a:p>
          <a:p>
            <a:pPr marL="342900" lvl="0" indent="-342900">
              <a:lnSpc>
                <a:spcPct val="115000"/>
              </a:lnSpc>
              <a:spcAft>
                <a:spcPts val="800"/>
              </a:spcAft>
              <a:buSzPts val="1000"/>
              <a:buFont typeface="+mj-lt"/>
              <a:buAutoNum type="arabicPeriod"/>
              <a:tabLst>
                <a:tab pos="457200" algn="l"/>
              </a:tabLst>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Prioritise medications for deprescribing (usually one at a time), give explanations to the patient. Agree on follow-up arrangements.</a:t>
            </a:r>
          </a:p>
          <a:p>
            <a:pPr marL="342900" lvl="0" indent="-342900">
              <a:lnSpc>
                <a:spcPct val="115000"/>
              </a:lnSpc>
              <a:spcAft>
                <a:spcPts val="800"/>
              </a:spcAft>
              <a:buSzPts val="1000"/>
              <a:buFont typeface="+mj-lt"/>
              <a:buAutoNum type="arabicPeriod"/>
              <a:tabLst>
                <a:tab pos="457200" algn="l"/>
              </a:tabLst>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Carry out follow-up assessment to assess effects of deprescribing. Consider further deprescribing. </a:t>
            </a:r>
          </a:p>
          <a:p>
            <a:pPr marL="342900" lvl="0" indent="-342900" algn="just">
              <a:lnSpc>
                <a:spcPct val="115000"/>
              </a:lnSpc>
              <a:spcAft>
                <a:spcPts val="800"/>
              </a:spcAft>
              <a:buSzPts val="1000"/>
              <a:buFont typeface="+mj-lt"/>
              <a:buAutoNum type="arabicPeriod"/>
              <a:tabLst>
                <a:tab pos="457200" algn="l"/>
              </a:tabLst>
            </a:pPr>
            <a:endParaRPr lang="en-AU" kern="100" dirty="0">
              <a:latin typeface="Open Sans" panose="020B0606030504020204" pitchFamily="34" charset="0"/>
              <a:ea typeface="Open Sans" panose="020B0606030504020204" pitchFamily="34" charset="0"/>
              <a:cs typeface="Open Sans" panose="020B0606030504020204" pitchFamily="34" charset="0"/>
            </a:endParaRPr>
          </a:p>
          <a:p>
            <a:pPr algn="ctr">
              <a:lnSpc>
                <a:spcPct val="115000"/>
              </a:lnSpc>
              <a:spcAft>
                <a:spcPts val="800"/>
              </a:spcAft>
              <a:buSzPts val="1000"/>
              <a:tabLst>
                <a:tab pos="457200" algn="l"/>
              </a:tabLst>
            </a:pPr>
            <a:r>
              <a:rPr lang="en-AU" sz="2000" u="sng" kern="100" dirty="0">
                <a:effectLst/>
                <a:latin typeface="Calibri" panose="020F0502020204030204" pitchFamily="34" charset="0"/>
                <a:ea typeface="Aptos" panose="020B0004020202020204" pitchFamily="34" charset="0"/>
                <a:cs typeface="Times New Roman" panose="02020603050405020304" pitchFamily="18" charset="0"/>
              </a:rPr>
              <a:t>Deprescribing is </a:t>
            </a:r>
            <a:r>
              <a:rPr lang="en-AU" sz="2000" b="1" u="sng" kern="100" dirty="0">
                <a:effectLst/>
                <a:latin typeface="Calibri" panose="020F0502020204030204" pitchFamily="34" charset="0"/>
                <a:ea typeface="Aptos" panose="020B0004020202020204" pitchFamily="34" charset="0"/>
                <a:cs typeface="Times New Roman" panose="02020603050405020304" pitchFamily="18" charset="0"/>
              </a:rPr>
              <a:t>not</a:t>
            </a:r>
            <a:r>
              <a:rPr lang="en-AU" sz="2000" u="sng" kern="100" dirty="0">
                <a:effectLst/>
                <a:latin typeface="Calibri" panose="020F0502020204030204" pitchFamily="34" charset="0"/>
                <a:ea typeface="Aptos" panose="020B0004020202020204" pitchFamily="34" charset="0"/>
                <a:cs typeface="Times New Roman" panose="02020603050405020304" pitchFamily="18" charset="0"/>
              </a:rPr>
              <a:t> withdrawal of care. </a:t>
            </a:r>
          </a:p>
          <a:p>
            <a:pPr lvl="0" algn="just">
              <a:lnSpc>
                <a:spcPct val="115000"/>
              </a:lnSpc>
              <a:spcAft>
                <a:spcPts val="800"/>
              </a:spcAft>
              <a:buSzPts val="1000"/>
              <a:tabLst>
                <a:tab pos="457200" algn="l"/>
              </a:tabLst>
            </a:pPr>
            <a:endParaRPr lang="en-AU" sz="1800" kern="100" dirty="0">
              <a:effectLst/>
              <a:latin typeface="Open Sans" panose="020B0606030504020204" pitchFamily="34" charset="0"/>
              <a:ea typeface="Open Sans" panose="020B0606030504020204" pitchFamily="34" charset="0"/>
              <a:cs typeface="Open Sans" panose="020B0606030504020204" pitchFamily="34" charset="0"/>
            </a:endParaRPr>
          </a:p>
          <a:p>
            <a:pPr algn="l"/>
            <a:endParaRPr lang="en-AU" b="1" i="0" dirty="0">
              <a:solidFill>
                <a:srgbClr val="15845F"/>
              </a:solidFill>
              <a:effectLst/>
              <a:highlight>
                <a:srgbClr val="FFFFFF"/>
              </a:highlight>
              <a:latin typeface="Open Sans" panose="020B0606030504020204" pitchFamily="34" charset="0"/>
            </a:endParaRPr>
          </a:p>
        </p:txBody>
      </p:sp>
    </p:spTree>
    <p:extLst>
      <p:ext uri="{BB962C8B-B14F-4D97-AF65-F5344CB8AC3E}">
        <p14:creationId xmlns:p14="http://schemas.microsoft.com/office/powerpoint/2010/main" val="3966606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3"/>
          <a:stretch>
            <a:fillRect/>
          </a:stretch>
        </p:blipFill>
        <p:spPr>
          <a:xfrm>
            <a:off x="6883111" y="141856"/>
            <a:ext cx="2038635" cy="971686"/>
          </a:xfrm>
          <a:prstGeom prst="rect">
            <a:avLst/>
          </a:prstGeom>
        </p:spPr>
      </p:pic>
      <p:sp>
        <p:nvSpPr>
          <p:cNvPr id="3" name="TextBox 2">
            <a:extLst>
              <a:ext uri="{FF2B5EF4-FFF2-40B4-BE49-F238E27FC236}">
                <a16:creationId xmlns:a16="http://schemas.microsoft.com/office/drawing/2014/main" id="{AED33459-3949-3306-2515-15568234911B}"/>
              </a:ext>
            </a:extLst>
          </p:cNvPr>
          <p:cNvSpPr txBox="1"/>
          <p:nvPr/>
        </p:nvSpPr>
        <p:spPr>
          <a:xfrm>
            <a:off x="286301" y="1243035"/>
            <a:ext cx="7509666" cy="374270"/>
          </a:xfrm>
          <a:prstGeom prst="rect">
            <a:avLst/>
          </a:prstGeom>
          <a:noFill/>
        </p:spPr>
        <p:txBody>
          <a:bodyPr wrap="square">
            <a:spAutoFit/>
          </a:bodyPr>
          <a:lstStyle/>
          <a:p>
            <a:pPr lvl="1">
              <a:lnSpc>
                <a:spcPct val="107000"/>
              </a:lnSpc>
              <a:spcBef>
                <a:spcPts val="800"/>
              </a:spcBef>
              <a:spcAft>
                <a:spcPts val="400"/>
              </a:spcAft>
            </a:pPr>
            <a:r>
              <a:rPr lang="en-AU" sz="1800" b="1" kern="100" dirty="0">
                <a:solidFill>
                  <a:srgbClr val="15845F"/>
                </a:solidFill>
                <a:effectLst/>
                <a:latin typeface="Open Sans" panose="020B0606030504020204" pitchFamily="34" charset="0"/>
                <a:ea typeface="Open Sans" panose="020B0606030504020204" pitchFamily="34" charset="0"/>
                <a:cs typeface="Open Sans" panose="020B0606030504020204" pitchFamily="34" charset="0"/>
              </a:rPr>
              <a:t>Responding to a patient in your care imminently dying </a:t>
            </a:r>
          </a:p>
        </p:txBody>
      </p:sp>
      <p:sp>
        <p:nvSpPr>
          <p:cNvPr id="5" name="TextBox 4">
            <a:extLst>
              <a:ext uri="{FF2B5EF4-FFF2-40B4-BE49-F238E27FC236}">
                <a16:creationId xmlns:a16="http://schemas.microsoft.com/office/drawing/2014/main" id="{010D0970-C257-C34A-4F2B-CB679CA8B320}"/>
              </a:ext>
            </a:extLst>
          </p:cNvPr>
          <p:cNvSpPr txBox="1"/>
          <p:nvPr/>
        </p:nvSpPr>
        <p:spPr>
          <a:xfrm>
            <a:off x="513761" y="1945948"/>
            <a:ext cx="8116478" cy="2643672"/>
          </a:xfrm>
          <a:prstGeom prst="rect">
            <a:avLst/>
          </a:prstGeom>
          <a:noFill/>
        </p:spPr>
        <p:txBody>
          <a:bodyPr wrap="square">
            <a:spAutoFit/>
          </a:bodyPr>
          <a:lstStyle/>
          <a:p>
            <a:pPr>
              <a:lnSpc>
                <a:spcPct val="150000"/>
              </a:lnSpc>
              <a:spcAft>
                <a:spcPts val="800"/>
              </a:spcAft>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Knowing that someone is dying on an acute ward on your shift can be confronting, especially if your training and practice has focussed mainly on ensuring patients live. Knowing how to respond is the key and this knowledge can help you feel more at ease when you are delivering care.</a:t>
            </a:r>
          </a:p>
          <a:p>
            <a:pPr>
              <a:lnSpc>
                <a:spcPct val="150000"/>
              </a:lnSpc>
              <a:spcAft>
                <a:spcPts val="800"/>
              </a:spcAft>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Watch the video below of an example of imminent patient death in an acute hospital.</a:t>
            </a:r>
          </a:p>
        </p:txBody>
      </p:sp>
      <p:pic>
        <p:nvPicPr>
          <p:cNvPr id="8" name="Picture 7">
            <a:hlinkClick r:id="rId4"/>
            <a:extLst>
              <a:ext uri="{FF2B5EF4-FFF2-40B4-BE49-F238E27FC236}">
                <a16:creationId xmlns:a16="http://schemas.microsoft.com/office/drawing/2014/main" id="{67A09BDE-EC5E-D59B-A78B-83C061AB9A6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915790" y="4208980"/>
            <a:ext cx="2857500" cy="2436501"/>
          </a:xfrm>
          <a:prstGeom prst="rect">
            <a:avLst/>
          </a:prstGeom>
          <a:noFill/>
        </p:spPr>
      </p:pic>
      <p:sp>
        <p:nvSpPr>
          <p:cNvPr id="9" name="TextBox 8">
            <a:extLst>
              <a:ext uri="{FF2B5EF4-FFF2-40B4-BE49-F238E27FC236}">
                <a16:creationId xmlns:a16="http://schemas.microsoft.com/office/drawing/2014/main" id="{4E4965E2-9519-8A81-3033-98F927F5B58F}"/>
              </a:ext>
            </a:extLst>
          </p:cNvPr>
          <p:cNvSpPr txBox="1"/>
          <p:nvPr/>
        </p:nvSpPr>
        <p:spPr>
          <a:xfrm>
            <a:off x="5344998" y="5214855"/>
            <a:ext cx="2450969" cy="400110"/>
          </a:xfrm>
          <a:prstGeom prst="rect">
            <a:avLst/>
          </a:prstGeom>
          <a:noFill/>
        </p:spPr>
        <p:txBody>
          <a:bodyPr wrap="square" rtlCol="0">
            <a:spAutoFit/>
          </a:bodyPr>
          <a:lstStyle/>
          <a:p>
            <a:r>
              <a:rPr lang="en-AU" sz="2000" b="1" dirty="0">
                <a:latin typeface="Open Sans" panose="020B0606030504020204" pitchFamily="34" charset="0"/>
                <a:ea typeface="Open Sans" panose="020B0606030504020204" pitchFamily="34" charset="0"/>
                <a:cs typeface="Open Sans" panose="020B0606030504020204" pitchFamily="34" charset="0"/>
                <a:hlinkClick r:id="rId6"/>
              </a:rPr>
              <a:t>CLICK THIS LINK</a:t>
            </a:r>
            <a:endParaRPr lang="en-AU" sz="2000" b="1" dirty="0">
              <a:latin typeface="Open Sans" panose="020B0606030504020204" pitchFamily="34" charset="0"/>
              <a:ea typeface="Open Sans" panose="020B0606030504020204" pitchFamily="34" charset="0"/>
              <a:cs typeface="Open Sans" panose="020B0606030504020204" pitchFamily="34" charset="0"/>
            </a:endParaRPr>
          </a:p>
        </p:txBody>
      </p:sp>
      <p:pic>
        <p:nvPicPr>
          <p:cNvPr id="10" name="Graphic 9" descr="Cursor outline">
            <a:extLst>
              <a:ext uri="{FF2B5EF4-FFF2-40B4-BE49-F238E27FC236}">
                <a16:creationId xmlns:a16="http://schemas.microsoft.com/office/drawing/2014/main" id="{40F579D4-3728-666F-8986-3CFDDB6F81D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8526087">
            <a:off x="7530282" y="4947195"/>
            <a:ext cx="914400" cy="914400"/>
          </a:xfrm>
          <a:prstGeom prst="rect">
            <a:avLst/>
          </a:prstGeom>
        </p:spPr>
      </p:pic>
    </p:spTree>
    <p:extLst>
      <p:ext uri="{BB962C8B-B14F-4D97-AF65-F5344CB8AC3E}">
        <p14:creationId xmlns:p14="http://schemas.microsoft.com/office/powerpoint/2010/main" val="1796773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3"/>
          <a:stretch>
            <a:fillRect/>
          </a:stretch>
        </p:blipFill>
        <p:spPr>
          <a:xfrm>
            <a:off x="6883111" y="141856"/>
            <a:ext cx="2038635" cy="971686"/>
          </a:xfrm>
          <a:prstGeom prst="rect">
            <a:avLst/>
          </a:prstGeom>
        </p:spPr>
      </p:pic>
      <p:sp>
        <p:nvSpPr>
          <p:cNvPr id="3" name="TextBox 2">
            <a:extLst>
              <a:ext uri="{FF2B5EF4-FFF2-40B4-BE49-F238E27FC236}">
                <a16:creationId xmlns:a16="http://schemas.microsoft.com/office/drawing/2014/main" id="{5E281012-1563-836D-6EAF-AEE68E5618B4}"/>
              </a:ext>
            </a:extLst>
          </p:cNvPr>
          <p:cNvSpPr txBox="1"/>
          <p:nvPr/>
        </p:nvSpPr>
        <p:spPr>
          <a:xfrm>
            <a:off x="213347" y="902463"/>
            <a:ext cx="8114191" cy="369332"/>
          </a:xfrm>
          <a:prstGeom prst="rect">
            <a:avLst/>
          </a:prstGeom>
          <a:noFill/>
        </p:spPr>
        <p:txBody>
          <a:bodyPr wrap="square">
            <a:spAutoFit/>
          </a:bodyPr>
          <a:lstStyle/>
          <a:p>
            <a:pPr algn="l"/>
            <a:r>
              <a:rPr lang="en-AU" sz="1800" b="1" kern="100" dirty="0">
                <a:solidFill>
                  <a:srgbClr val="15845F"/>
                </a:solidFill>
                <a:effectLst/>
                <a:latin typeface="Open Sans" panose="020B0606030504020204" pitchFamily="34" charset="0"/>
                <a:ea typeface="Open Sans" panose="020B0606030504020204" pitchFamily="34" charset="0"/>
                <a:cs typeface="Open Sans" panose="020B0606030504020204" pitchFamily="34" charset="0"/>
              </a:rPr>
              <a:t> Confirming death for the patient’s family </a:t>
            </a:r>
            <a:endParaRPr lang="en-AU" b="1" i="0" dirty="0">
              <a:solidFill>
                <a:srgbClr val="15845F"/>
              </a:solidFill>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2" name="Picture 1" descr="A person lying on a bed with a nurse standing next to him&#10;&#10;Description automatically generated">
            <a:extLst>
              <a:ext uri="{FF2B5EF4-FFF2-40B4-BE49-F238E27FC236}">
                <a16:creationId xmlns:a16="http://schemas.microsoft.com/office/drawing/2014/main" id="{6FC7A884-A8FC-0246-7679-F636255F239E}"/>
              </a:ext>
            </a:extLst>
          </p:cNvPr>
          <p:cNvPicPr>
            <a:picLocks noChangeAspect="1"/>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1404687" y="1400546"/>
            <a:ext cx="5731510" cy="3025775"/>
          </a:xfrm>
          <a:prstGeom prst="rect">
            <a:avLst/>
          </a:prstGeom>
          <a:noFill/>
          <a:ln>
            <a:noFill/>
          </a:ln>
        </p:spPr>
      </p:pic>
      <p:sp>
        <p:nvSpPr>
          <p:cNvPr id="5" name="TextBox 4">
            <a:extLst>
              <a:ext uri="{FF2B5EF4-FFF2-40B4-BE49-F238E27FC236}">
                <a16:creationId xmlns:a16="http://schemas.microsoft.com/office/drawing/2014/main" id="{34707F29-44DD-B94D-1AD4-15C7973C0F44}"/>
              </a:ext>
            </a:extLst>
          </p:cNvPr>
          <p:cNvSpPr txBox="1"/>
          <p:nvPr/>
        </p:nvSpPr>
        <p:spPr>
          <a:xfrm>
            <a:off x="1104089" y="5070200"/>
            <a:ext cx="6935821" cy="1294585"/>
          </a:xfrm>
          <a:prstGeom prst="rect">
            <a:avLst/>
          </a:prstGeom>
          <a:noFill/>
        </p:spPr>
        <p:txBody>
          <a:bodyPr wrap="square">
            <a:spAutoFit/>
          </a:bodyPr>
          <a:lstStyle/>
          <a:p>
            <a:pPr>
              <a:lnSpc>
                <a:spcPct val="150000"/>
              </a:lnSpc>
              <a:spcAft>
                <a:spcPts val="800"/>
              </a:spcAft>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What can you say to the family when they ask you </a:t>
            </a:r>
            <a:r>
              <a:rPr lang="en-AU" sz="1800" i="1" kern="100" dirty="0">
                <a:effectLst/>
                <a:latin typeface="Open Sans" panose="020B0606030504020204" pitchFamily="34" charset="0"/>
                <a:ea typeface="Open Sans" panose="020B0606030504020204" pitchFamily="34" charset="0"/>
                <a:cs typeface="Open Sans" panose="020B0606030504020204" pitchFamily="34" charset="0"/>
              </a:rPr>
              <a:t>'Has mum died?’</a:t>
            </a:r>
            <a:r>
              <a:rPr lang="en-AU" sz="1800" kern="100" dirty="0">
                <a:effectLst/>
                <a:latin typeface="Open Sans" panose="020B0606030504020204" pitchFamily="34" charset="0"/>
                <a:ea typeface="Open Sans" panose="020B0606030504020204" pitchFamily="34" charset="0"/>
                <a:cs typeface="Open Sans" panose="020B0606030504020204" pitchFamily="34" charset="0"/>
              </a:rPr>
              <a:t>  </a:t>
            </a:r>
            <a:br>
              <a:rPr lang="en-AU" sz="1800" kern="100" dirty="0">
                <a:effectLst/>
                <a:latin typeface="Open Sans" panose="020B0606030504020204" pitchFamily="34" charset="0"/>
                <a:ea typeface="Open Sans" panose="020B0606030504020204" pitchFamily="34" charset="0"/>
                <a:cs typeface="Open Sans" panose="020B0606030504020204" pitchFamily="34" charset="0"/>
              </a:rPr>
            </a:br>
            <a:r>
              <a:rPr lang="en-AU" sz="1800" b="1" kern="100" dirty="0">
                <a:effectLst/>
                <a:latin typeface="Open Sans" panose="020B0606030504020204" pitchFamily="34" charset="0"/>
                <a:ea typeface="Open Sans" panose="020B0606030504020204" pitchFamily="34" charset="0"/>
                <a:cs typeface="Open Sans" panose="020B0606030504020204" pitchFamily="34" charset="0"/>
              </a:rPr>
              <a:t>Think about how you could respond with compassion</a:t>
            </a:r>
          </a:p>
        </p:txBody>
      </p:sp>
    </p:spTree>
    <p:extLst>
      <p:ext uri="{BB962C8B-B14F-4D97-AF65-F5344CB8AC3E}">
        <p14:creationId xmlns:p14="http://schemas.microsoft.com/office/powerpoint/2010/main" val="3367754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2"/>
          <a:stretch>
            <a:fillRect/>
          </a:stretch>
        </p:blipFill>
        <p:spPr>
          <a:xfrm>
            <a:off x="6883111" y="141856"/>
            <a:ext cx="2038635" cy="971686"/>
          </a:xfrm>
          <a:prstGeom prst="rect">
            <a:avLst/>
          </a:prstGeom>
        </p:spPr>
      </p:pic>
      <p:sp>
        <p:nvSpPr>
          <p:cNvPr id="4" name="TextBox 3">
            <a:extLst>
              <a:ext uri="{FF2B5EF4-FFF2-40B4-BE49-F238E27FC236}">
                <a16:creationId xmlns:a16="http://schemas.microsoft.com/office/drawing/2014/main" id="{45EA1C02-698E-3CDB-55EC-2876251C4D0A}"/>
              </a:ext>
            </a:extLst>
          </p:cNvPr>
          <p:cNvSpPr txBox="1"/>
          <p:nvPr/>
        </p:nvSpPr>
        <p:spPr>
          <a:xfrm>
            <a:off x="585926" y="1014437"/>
            <a:ext cx="7972147" cy="6887911"/>
          </a:xfrm>
          <a:prstGeom prst="rect">
            <a:avLst/>
          </a:prstGeom>
          <a:noFill/>
        </p:spPr>
        <p:txBody>
          <a:bodyPr wrap="square">
            <a:spAutoFit/>
          </a:bodyPr>
          <a:lstStyle/>
          <a:p>
            <a:pPr algn="l"/>
            <a:r>
              <a:rPr lang="en-AU" b="1" i="0" dirty="0">
                <a:solidFill>
                  <a:srgbClr val="15845F"/>
                </a:solidFill>
                <a:effectLst/>
                <a:highlight>
                  <a:srgbClr val="FFFFFF"/>
                </a:highlight>
                <a:latin typeface="Open Sans" panose="020B0606030504020204" pitchFamily="34" charset="0"/>
              </a:rPr>
              <a:t>Summary</a:t>
            </a:r>
          </a:p>
          <a:p>
            <a:pPr algn="just">
              <a:lnSpc>
                <a:spcPct val="150000"/>
              </a:lnSpc>
            </a:pPr>
            <a:endParaRPr lang="en-AU" b="1" dirty="0">
              <a:solidFill>
                <a:srgbClr val="15845F"/>
              </a:solidFill>
              <a:highlight>
                <a:srgbClr val="FFFFFF"/>
              </a:highlight>
              <a:latin typeface="Open Sans" panose="020B0606030504020204" pitchFamily="34"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Signs of impending death can be useful to know in terms of providing more information to families and planning your clinical response.</a:t>
            </a:r>
          </a:p>
          <a:p>
            <a:pPr marL="342900" lvl="0" indent="-342900" algn="just">
              <a:lnSpc>
                <a:spcPct val="150000"/>
              </a:lnSpc>
              <a:spcAft>
                <a:spcPts val="800"/>
              </a:spcAft>
              <a:buSzPts val="1000"/>
              <a:buFont typeface="Symbol" panose="05050102010706020507" pitchFamily="18" charset="2"/>
              <a:buChar char=""/>
              <a:tabLst>
                <a:tab pos="457200" algn="l"/>
              </a:tabLst>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Be aware of reversible causes of decline</a:t>
            </a:r>
            <a:r>
              <a:rPr lang="en-AU" kern="100" dirty="0">
                <a:latin typeface="Open Sans" panose="020B0606030504020204" pitchFamily="34" charset="0"/>
                <a:ea typeface="Open Sans" panose="020B0606030504020204" pitchFamily="34" charset="0"/>
                <a:cs typeface="Open Sans" panose="020B0606030504020204" pitchFamily="34" charset="0"/>
              </a:rPr>
              <a:t>. </a:t>
            </a:r>
            <a:endParaRPr lang="en-AU" sz="1800" kern="100" dirty="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n-AU" kern="100" dirty="0">
                <a:latin typeface="Open Sans" panose="020B0606030504020204" pitchFamily="34" charset="0"/>
                <a:ea typeface="Open Sans" panose="020B0606030504020204" pitchFamily="34" charset="0"/>
                <a:cs typeface="Open Sans" panose="020B0606030504020204" pitchFamily="34" charset="0"/>
              </a:rPr>
              <a:t>Anticipatory prescribing can be used to prevent or reduce common distressing symptoms. </a:t>
            </a:r>
          </a:p>
          <a:p>
            <a:pPr marL="342900" lvl="0" indent="-342900" algn="just">
              <a:lnSpc>
                <a:spcPct val="150000"/>
              </a:lnSpc>
              <a:spcAft>
                <a:spcPts val="800"/>
              </a:spcAft>
              <a:buSzPts val="1000"/>
              <a:buFont typeface="Symbol" panose="05050102010706020507" pitchFamily="18" charset="2"/>
              <a:buChar char=""/>
              <a:tabLst>
                <a:tab pos="457200" algn="l"/>
              </a:tabLst>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Deprescribing</a:t>
            </a:r>
            <a:r>
              <a:rPr lang="en-AU" kern="100" dirty="0">
                <a:latin typeface="Open Sans" panose="020B0606030504020204" pitchFamily="34" charset="0"/>
                <a:ea typeface="Open Sans" panose="020B0606030504020204" pitchFamily="34" charset="0"/>
                <a:cs typeface="Open Sans" panose="020B0606030504020204" pitchFamily="34" charset="0"/>
              </a:rPr>
              <a:t> is not withdrawal of care.</a:t>
            </a:r>
          </a:p>
          <a:p>
            <a:pPr marL="342900" indent="-342900" algn="just">
              <a:lnSpc>
                <a:spcPct val="150000"/>
              </a:lnSpc>
              <a:spcAft>
                <a:spcPts val="800"/>
              </a:spcAft>
              <a:buSzPts val="1000"/>
              <a:buFont typeface="Symbol" panose="05050102010706020507" pitchFamily="18" charset="2"/>
              <a:buChar char=""/>
              <a:tabLst>
                <a:tab pos="457200" algn="l"/>
              </a:tabLst>
            </a:pPr>
            <a:r>
              <a:rPr lang="en-AU" kern="100" dirty="0">
                <a:latin typeface="Open Sans" panose="020B0606030504020204" pitchFamily="34" charset="0"/>
                <a:ea typeface="Open Sans" panose="020B0606030504020204" pitchFamily="34" charset="0"/>
                <a:cs typeface="Open Sans" panose="020B0606030504020204" pitchFamily="34" charset="0"/>
              </a:rPr>
              <a:t>C</a:t>
            </a:r>
            <a:r>
              <a:rPr lang="en-AU" sz="1800" kern="100" dirty="0">
                <a:effectLst/>
                <a:latin typeface="Open Sans" panose="020B0606030504020204" pitchFamily="34" charset="0"/>
                <a:ea typeface="Open Sans" panose="020B0606030504020204" pitchFamily="34" charset="0"/>
                <a:cs typeface="Open Sans" panose="020B0606030504020204" pitchFamily="34" charset="0"/>
              </a:rPr>
              <a:t>ompassionate communication during the final days of life and once the patient has died can make a huge difference to all involved.</a:t>
            </a:r>
          </a:p>
          <a:p>
            <a:pPr marL="342900" lvl="0" indent="-342900" algn="just">
              <a:lnSpc>
                <a:spcPct val="150000"/>
              </a:lnSpc>
              <a:spcAft>
                <a:spcPts val="800"/>
              </a:spcAft>
              <a:buSzPts val="1000"/>
              <a:buFont typeface="Symbol" panose="05050102010706020507" pitchFamily="18" charset="2"/>
              <a:buChar char=""/>
              <a:tabLst>
                <a:tab pos="457200" algn="l"/>
              </a:tabLst>
            </a:pPr>
            <a:endParaRPr lang="en-AU" kern="100" dirty="0">
              <a:latin typeface="Calibri" panose="020F0502020204030204" pitchFamily="34" charset="0"/>
              <a:ea typeface="Aptos" panose="020B0004020202020204" pitchFamily="34" charset="0"/>
              <a:cs typeface="Times New Roman" panose="02020603050405020304" pitchFamily="18"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endParaRPr lang="en-AU" sz="1800" kern="100" dirty="0">
              <a:effectLst/>
              <a:latin typeface="Calibri" panose="020F050202020403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en-AU" sz="1800" kern="100" dirty="0">
              <a:effectLst/>
              <a:latin typeface="Calibri" panose="020F0502020204030204" pitchFamily="34" charset="0"/>
              <a:ea typeface="Aptos" panose="020B0004020202020204" pitchFamily="34" charset="0"/>
              <a:cs typeface="Times New Roman" panose="02020603050405020304" pitchFamily="18" charset="0"/>
            </a:endParaRPr>
          </a:p>
          <a:p>
            <a:pPr algn="l"/>
            <a:endParaRPr lang="en-AU" b="1" i="0" dirty="0">
              <a:solidFill>
                <a:srgbClr val="15845F"/>
              </a:solidFill>
              <a:effectLst/>
              <a:highlight>
                <a:srgbClr val="FFFFFF"/>
              </a:highlight>
              <a:latin typeface="Open Sans" panose="020B0606030504020204" pitchFamily="34" charset="0"/>
            </a:endParaRPr>
          </a:p>
          <a:p>
            <a:pPr algn="l"/>
            <a:endParaRPr lang="en-AU" b="1" dirty="0">
              <a:solidFill>
                <a:srgbClr val="15845F"/>
              </a:solidFill>
              <a:highlight>
                <a:srgbClr val="FFFFFF"/>
              </a:highlight>
              <a:latin typeface="Open Sans" panose="020B0606030504020204" pitchFamily="34" charset="0"/>
            </a:endParaRPr>
          </a:p>
          <a:p>
            <a:pPr algn="l"/>
            <a:endParaRPr lang="en-AU" b="1" i="0" dirty="0">
              <a:solidFill>
                <a:srgbClr val="15845F"/>
              </a:solidFill>
              <a:effectLst/>
              <a:highlight>
                <a:srgbClr val="FFFFFF"/>
              </a:highlight>
              <a:latin typeface="Open Sans" panose="020B0606030504020204" pitchFamily="34" charset="0"/>
            </a:endParaRPr>
          </a:p>
        </p:txBody>
      </p:sp>
    </p:spTree>
    <p:extLst>
      <p:ext uri="{BB962C8B-B14F-4D97-AF65-F5344CB8AC3E}">
        <p14:creationId xmlns:p14="http://schemas.microsoft.com/office/powerpoint/2010/main" val="839292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2"/>
          <a:stretch>
            <a:fillRect/>
          </a:stretch>
        </p:blipFill>
        <p:spPr>
          <a:xfrm>
            <a:off x="6883111" y="141856"/>
            <a:ext cx="2038635" cy="971686"/>
          </a:xfrm>
          <a:prstGeom prst="rect">
            <a:avLst/>
          </a:prstGeom>
        </p:spPr>
      </p:pic>
      <p:sp>
        <p:nvSpPr>
          <p:cNvPr id="8" name="TextBox 7">
            <a:extLst>
              <a:ext uri="{FF2B5EF4-FFF2-40B4-BE49-F238E27FC236}">
                <a16:creationId xmlns:a16="http://schemas.microsoft.com/office/drawing/2014/main" id="{EC227CC7-64D3-E5AE-3321-3A7DDC5082B2}"/>
              </a:ext>
            </a:extLst>
          </p:cNvPr>
          <p:cNvSpPr txBox="1"/>
          <p:nvPr/>
        </p:nvSpPr>
        <p:spPr>
          <a:xfrm>
            <a:off x="661385" y="928876"/>
            <a:ext cx="6085643" cy="369332"/>
          </a:xfrm>
          <a:prstGeom prst="rect">
            <a:avLst/>
          </a:prstGeom>
          <a:noFill/>
        </p:spPr>
        <p:txBody>
          <a:bodyPr wrap="square">
            <a:spAutoFit/>
          </a:bodyPr>
          <a:lstStyle/>
          <a:p>
            <a:pPr algn="l"/>
            <a:r>
              <a:rPr lang="en-AU" b="1" dirty="0">
                <a:solidFill>
                  <a:srgbClr val="15845F"/>
                </a:solidFill>
                <a:latin typeface="Open Sans" panose="020B0606030504020204" pitchFamily="34" charset="0"/>
              </a:rPr>
              <a:t>What module to complete next?</a:t>
            </a:r>
            <a:endParaRPr lang="en-AU" b="1" i="0" u="sng" dirty="0">
              <a:solidFill>
                <a:srgbClr val="15845F"/>
              </a:solidFill>
              <a:effectLst/>
              <a:latin typeface="Open Sans" panose="020B0606030504020204" pitchFamily="34" charset="0"/>
            </a:endParaRPr>
          </a:p>
        </p:txBody>
      </p:sp>
      <p:sp>
        <p:nvSpPr>
          <p:cNvPr id="12" name="TextBox 11">
            <a:extLst>
              <a:ext uri="{FF2B5EF4-FFF2-40B4-BE49-F238E27FC236}">
                <a16:creationId xmlns:a16="http://schemas.microsoft.com/office/drawing/2014/main" id="{975B11EE-5A51-FD5E-94BF-D633F5096D4E}"/>
              </a:ext>
            </a:extLst>
          </p:cNvPr>
          <p:cNvSpPr txBox="1"/>
          <p:nvPr/>
        </p:nvSpPr>
        <p:spPr>
          <a:xfrm>
            <a:off x="5567647" y="3243274"/>
            <a:ext cx="2630927" cy="369332"/>
          </a:xfrm>
          <a:prstGeom prst="rect">
            <a:avLst/>
          </a:prstGeom>
          <a:noFill/>
        </p:spPr>
        <p:txBody>
          <a:bodyPr wrap="square">
            <a:spAutoFit/>
          </a:bodyPr>
          <a:lstStyle/>
          <a:p>
            <a:pPr algn="ctr"/>
            <a:r>
              <a:rPr lang="en-AU" dirty="0"/>
              <a:t>Recognising Dying</a:t>
            </a:r>
          </a:p>
        </p:txBody>
      </p:sp>
      <p:sp>
        <p:nvSpPr>
          <p:cNvPr id="16" name="TextBox 15">
            <a:extLst>
              <a:ext uri="{FF2B5EF4-FFF2-40B4-BE49-F238E27FC236}">
                <a16:creationId xmlns:a16="http://schemas.microsoft.com/office/drawing/2014/main" id="{64BF0024-81B9-AD58-F1F6-BFA163CEE9B7}"/>
              </a:ext>
            </a:extLst>
          </p:cNvPr>
          <p:cNvSpPr txBox="1"/>
          <p:nvPr/>
        </p:nvSpPr>
        <p:spPr>
          <a:xfrm>
            <a:off x="900298" y="3159116"/>
            <a:ext cx="3851759" cy="369332"/>
          </a:xfrm>
          <a:prstGeom prst="rect">
            <a:avLst/>
          </a:prstGeom>
          <a:noFill/>
        </p:spPr>
        <p:txBody>
          <a:bodyPr wrap="square">
            <a:spAutoFit/>
          </a:bodyPr>
          <a:lstStyle/>
          <a:p>
            <a:r>
              <a:rPr lang="en-AU" dirty="0"/>
              <a:t>Communication and Decision-Making </a:t>
            </a:r>
          </a:p>
        </p:txBody>
      </p:sp>
      <p:sp>
        <p:nvSpPr>
          <p:cNvPr id="17" name="Rectangle: Rounded Corners 16">
            <a:extLst>
              <a:ext uri="{FF2B5EF4-FFF2-40B4-BE49-F238E27FC236}">
                <a16:creationId xmlns:a16="http://schemas.microsoft.com/office/drawing/2014/main" id="{3CC31C23-0D86-0ECE-4FAE-85CA1789BFF6}"/>
              </a:ext>
            </a:extLst>
          </p:cNvPr>
          <p:cNvSpPr/>
          <p:nvPr/>
        </p:nvSpPr>
        <p:spPr>
          <a:xfrm>
            <a:off x="900298" y="1669002"/>
            <a:ext cx="3671702" cy="1931638"/>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9" name="Picture 18">
            <a:extLst>
              <a:ext uri="{FF2B5EF4-FFF2-40B4-BE49-F238E27FC236}">
                <a16:creationId xmlns:a16="http://schemas.microsoft.com/office/drawing/2014/main" id="{48BC5DF0-65DC-1484-D054-6AF28A254FAA}"/>
              </a:ext>
            </a:extLst>
          </p:cNvPr>
          <p:cNvPicPr>
            <a:picLocks noChangeAspect="1"/>
          </p:cNvPicPr>
          <p:nvPr/>
        </p:nvPicPr>
        <p:blipFill>
          <a:blip r:embed="rId3"/>
          <a:stretch>
            <a:fillRect/>
          </a:stretch>
        </p:blipFill>
        <p:spPr>
          <a:xfrm>
            <a:off x="1420997" y="1889897"/>
            <a:ext cx="2450238" cy="1341411"/>
          </a:xfrm>
          <a:prstGeom prst="rect">
            <a:avLst/>
          </a:prstGeom>
        </p:spPr>
      </p:pic>
      <p:sp>
        <p:nvSpPr>
          <p:cNvPr id="24" name="TextBox 23">
            <a:extLst>
              <a:ext uri="{FF2B5EF4-FFF2-40B4-BE49-F238E27FC236}">
                <a16:creationId xmlns:a16="http://schemas.microsoft.com/office/drawing/2014/main" id="{8F20F7E9-4625-B410-A042-CEE227043B32}"/>
              </a:ext>
            </a:extLst>
          </p:cNvPr>
          <p:cNvSpPr txBox="1"/>
          <p:nvPr/>
        </p:nvSpPr>
        <p:spPr>
          <a:xfrm>
            <a:off x="1274518" y="6011420"/>
            <a:ext cx="2743199" cy="369332"/>
          </a:xfrm>
          <a:prstGeom prst="rect">
            <a:avLst/>
          </a:prstGeom>
          <a:noFill/>
        </p:spPr>
        <p:txBody>
          <a:bodyPr wrap="square">
            <a:spAutoFit/>
          </a:bodyPr>
          <a:lstStyle/>
          <a:p>
            <a:r>
              <a:rPr lang="en-AU" dirty="0"/>
              <a:t>Planning EOL Goals of Care</a:t>
            </a:r>
          </a:p>
        </p:txBody>
      </p:sp>
      <p:pic>
        <p:nvPicPr>
          <p:cNvPr id="26" name="Picture 25">
            <a:extLst>
              <a:ext uri="{FF2B5EF4-FFF2-40B4-BE49-F238E27FC236}">
                <a16:creationId xmlns:a16="http://schemas.microsoft.com/office/drawing/2014/main" id="{6910B590-3DE6-9F60-4C8A-C42266114F9C}"/>
              </a:ext>
            </a:extLst>
          </p:cNvPr>
          <p:cNvPicPr>
            <a:picLocks noChangeAspect="1"/>
          </p:cNvPicPr>
          <p:nvPr/>
        </p:nvPicPr>
        <p:blipFill>
          <a:blip r:embed="rId4"/>
          <a:stretch>
            <a:fillRect/>
          </a:stretch>
        </p:blipFill>
        <p:spPr>
          <a:xfrm>
            <a:off x="1302334" y="4671163"/>
            <a:ext cx="2687569" cy="1340257"/>
          </a:xfrm>
          <a:prstGeom prst="rect">
            <a:avLst/>
          </a:prstGeom>
        </p:spPr>
      </p:pic>
      <p:pic>
        <p:nvPicPr>
          <p:cNvPr id="31" name="Picture 30">
            <a:extLst>
              <a:ext uri="{FF2B5EF4-FFF2-40B4-BE49-F238E27FC236}">
                <a16:creationId xmlns:a16="http://schemas.microsoft.com/office/drawing/2014/main" id="{EAEAD5E3-AF5D-B9CE-09C2-55C5952FE53A}"/>
              </a:ext>
            </a:extLst>
          </p:cNvPr>
          <p:cNvPicPr>
            <a:picLocks noChangeAspect="1"/>
          </p:cNvPicPr>
          <p:nvPr/>
        </p:nvPicPr>
        <p:blipFill rotWithShape="1">
          <a:blip r:embed="rId5"/>
          <a:srcRect l="12485" t="6833" r="14924" b="10930"/>
          <a:stretch/>
        </p:blipFill>
        <p:spPr>
          <a:xfrm>
            <a:off x="5427172" y="3937229"/>
            <a:ext cx="2911876" cy="277154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2" name="Rectangle: Rounded Corners 31">
            <a:extLst>
              <a:ext uri="{FF2B5EF4-FFF2-40B4-BE49-F238E27FC236}">
                <a16:creationId xmlns:a16="http://schemas.microsoft.com/office/drawing/2014/main" id="{1A7E1966-B26A-92F2-1AC8-36FFFBA4E4BD}"/>
              </a:ext>
            </a:extLst>
          </p:cNvPr>
          <p:cNvSpPr/>
          <p:nvPr/>
        </p:nvSpPr>
        <p:spPr>
          <a:xfrm>
            <a:off x="5095095" y="1669002"/>
            <a:ext cx="3671702" cy="1931638"/>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3" name="Rectangle: Rounded Corners 32">
            <a:extLst>
              <a:ext uri="{FF2B5EF4-FFF2-40B4-BE49-F238E27FC236}">
                <a16:creationId xmlns:a16="http://schemas.microsoft.com/office/drawing/2014/main" id="{507C3818-9339-4B85-3C61-160A52FDF2E2}"/>
              </a:ext>
            </a:extLst>
          </p:cNvPr>
          <p:cNvSpPr/>
          <p:nvPr/>
        </p:nvSpPr>
        <p:spPr>
          <a:xfrm>
            <a:off x="900298" y="4519791"/>
            <a:ext cx="3671702" cy="1931638"/>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3" name="Picture 2" descr="A cartoon of a person in a hospital bed&#10;&#10;Description automatically generated">
            <a:extLst>
              <a:ext uri="{FF2B5EF4-FFF2-40B4-BE49-F238E27FC236}">
                <a16:creationId xmlns:a16="http://schemas.microsoft.com/office/drawing/2014/main" id="{07ACC362-189E-3D1E-0544-AB952C658AB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67647" y="1724802"/>
            <a:ext cx="3061803" cy="1618980"/>
          </a:xfrm>
          <a:prstGeom prst="rect">
            <a:avLst/>
          </a:prstGeom>
        </p:spPr>
      </p:pic>
    </p:spTree>
    <p:extLst>
      <p:ext uri="{BB962C8B-B14F-4D97-AF65-F5344CB8AC3E}">
        <p14:creationId xmlns:p14="http://schemas.microsoft.com/office/powerpoint/2010/main" val="2749867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2"/>
          <a:stretch>
            <a:fillRect/>
          </a:stretch>
        </p:blipFill>
        <p:spPr>
          <a:xfrm>
            <a:off x="6883111" y="141856"/>
            <a:ext cx="2038635" cy="971686"/>
          </a:xfrm>
          <a:prstGeom prst="rect">
            <a:avLst/>
          </a:prstGeom>
        </p:spPr>
      </p:pic>
      <p:pic>
        <p:nvPicPr>
          <p:cNvPr id="12" name="Picture 11">
            <a:extLst>
              <a:ext uri="{FF2B5EF4-FFF2-40B4-BE49-F238E27FC236}">
                <a16:creationId xmlns:a16="http://schemas.microsoft.com/office/drawing/2014/main" id="{24E942AB-8965-2C9F-0DDB-BF4EDD950757}"/>
              </a:ext>
            </a:extLst>
          </p:cNvPr>
          <p:cNvPicPr>
            <a:picLocks noChangeAspect="1"/>
          </p:cNvPicPr>
          <p:nvPr/>
        </p:nvPicPr>
        <p:blipFill>
          <a:blip r:embed="rId3">
            <a:alphaModFix amt="20000"/>
          </a:blip>
          <a:stretch>
            <a:fillRect/>
          </a:stretch>
        </p:blipFill>
        <p:spPr>
          <a:xfrm>
            <a:off x="0" y="5305208"/>
            <a:ext cx="2505425" cy="1552792"/>
          </a:xfrm>
          <a:prstGeom prst="rect">
            <a:avLst/>
          </a:prstGeom>
        </p:spPr>
      </p:pic>
      <p:pic>
        <p:nvPicPr>
          <p:cNvPr id="20" name="Picture 19">
            <a:extLst>
              <a:ext uri="{FF2B5EF4-FFF2-40B4-BE49-F238E27FC236}">
                <a16:creationId xmlns:a16="http://schemas.microsoft.com/office/drawing/2014/main" id="{DF0F2C6F-1338-B712-3681-B083E3E38FC6}"/>
              </a:ext>
            </a:extLst>
          </p:cNvPr>
          <p:cNvPicPr>
            <a:picLocks noChangeAspect="1"/>
          </p:cNvPicPr>
          <p:nvPr/>
        </p:nvPicPr>
        <p:blipFill rotWithShape="1">
          <a:blip r:embed="rId4"/>
          <a:srcRect r="7538"/>
          <a:stretch/>
        </p:blipFill>
        <p:spPr>
          <a:xfrm>
            <a:off x="6883111" y="6093636"/>
            <a:ext cx="2038635" cy="701537"/>
          </a:xfrm>
          <a:prstGeom prst="rect">
            <a:avLst/>
          </a:prstGeom>
        </p:spPr>
      </p:pic>
      <p:sp>
        <p:nvSpPr>
          <p:cNvPr id="3" name="TextBox 2">
            <a:extLst>
              <a:ext uri="{FF2B5EF4-FFF2-40B4-BE49-F238E27FC236}">
                <a16:creationId xmlns:a16="http://schemas.microsoft.com/office/drawing/2014/main" id="{34D9EBE2-EA53-A570-917E-F3DCD5FE7425}"/>
              </a:ext>
            </a:extLst>
          </p:cNvPr>
          <p:cNvSpPr txBox="1"/>
          <p:nvPr/>
        </p:nvSpPr>
        <p:spPr>
          <a:xfrm>
            <a:off x="666924" y="627699"/>
            <a:ext cx="4572000" cy="369332"/>
          </a:xfrm>
          <a:prstGeom prst="rect">
            <a:avLst/>
          </a:prstGeom>
          <a:noFill/>
        </p:spPr>
        <p:txBody>
          <a:bodyPr wrap="square">
            <a:spAutoFit/>
          </a:bodyPr>
          <a:lstStyle/>
          <a:p>
            <a:r>
              <a:rPr lang="en-AU" dirty="0">
                <a:solidFill>
                  <a:srgbClr val="186487"/>
                </a:solidFill>
                <a:latin typeface="Arial" panose="020B0604020202020204" pitchFamily="34" charset="0"/>
                <a:cs typeface="Arial" panose="020B0604020202020204" pitchFamily="34" charset="0"/>
              </a:rPr>
              <a:t>References</a:t>
            </a:r>
            <a:endParaRPr lang="en-AU" sz="1800" dirty="0">
              <a:solidFill>
                <a:srgbClr val="186487"/>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62446F51-FF52-4FB0-A082-878D0FE9DFC5}"/>
              </a:ext>
            </a:extLst>
          </p:cNvPr>
          <p:cNvSpPr txBox="1"/>
          <p:nvPr/>
        </p:nvSpPr>
        <p:spPr>
          <a:xfrm>
            <a:off x="666924" y="997031"/>
            <a:ext cx="7445944" cy="5143588"/>
          </a:xfrm>
          <a:prstGeom prst="rect">
            <a:avLst/>
          </a:prstGeom>
          <a:noFill/>
        </p:spPr>
        <p:txBody>
          <a:bodyPr wrap="square" rtlCol="0">
            <a:spAutoFit/>
          </a:bodyPr>
          <a:lstStyle/>
          <a:p>
            <a:pPr marL="228600" indent="-228600">
              <a:lnSpc>
                <a:spcPct val="150000"/>
              </a:lnSpc>
              <a:buFont typeface="+mj-lt"/>
              <a:buAutoNum type="arabicPeriod"/>
            </a:pPr>
            <a:r>
              <a:rPr lang="en-AU" sz="1100" dirty="0">
                <a:effectLst/>
                <a:latin typeface="Open Sans" panose="020B0606030504020204" pitchFamily="34" charset="0"/>
                <a:ea typeface="Open Sans" panose="020B0606030504020204" pitchFamily="34" charset="0"/>
                <a:cs typeface="Open Sans" panose="020B0606030504020204" pitchFamily="34" charset="0"/>
              </a:rPr>
              <a:t>CareSearch. </a:t>
            </a:r>
            <a:r>
              <a:rPr lang="en-AU" sz="1100" dirty="0">
                <a:effectLst/>
                <a:latin typeface="Open Sans" panose="020B0606030504020204" pitchFamily="34" charset="0"/>
                <a:ea typeface="Open Sans" panose="020B0606030504020204" pitchFamily="34" charset="0"/>
                <a:cs typeface="Open Sans" panose="020B0606030504020204" pitchFamily="34" charset="0"/>
                <a:hlinkClick r:id="rId5">
                  <a:extLst>
                    <a:ext uri="{A12FA001-AC4F-418D-AE19-62706E023703}">
                      <ahyp:hlinkClr xmlns:ahyp="http://schemas.microsoft.com/office/drawing/2018/hyperlinkcolor" val="tx"/>
                    </a:ext>
                  </a:extLst>
                </a:hlinkClick>
              </a:rPr>
              <a:t>The dying patient</a:t>
            </a:r>
            <a:r>
              <a:rPr lang="en-AU" sz="1100" dirty="0">
                <a:effectLst/>
                <a:latin typeface="Open Sans" panose="020B0606030504020204" pitchFamily="34" charset="0"/>
                <a:ea typeface="Open Sans" panose="020B0606030504020204" pitchFamily="34" charset="0"/>
                <a:cs typeface="Open Sans" panose="020B0606030504020204" pitchFamily="34" charset="0"/>
              </a:rPr>
              <a:t>. 2023.</a:t>
            </a:r>
          </a:p>
          <a:p>
            <a:pPr rtl="0" fontAlgn="base">
              <a:lnSpc>
                <a:spcPct val="150000"/>
              </a:lnSpc>
              <a:buFont typeface="+mj-lt"/>
              <a:buAutoNum type="arabicPeriod"/>
            </a:pPr>
            <a:r>
              <a:rPr lang="en-AU" sz="1100" dirty="0">
                <a:effectLst/>
                <a:latin typeface="Open Sans" panose="020B0606030504020204" pitchFamily="34" charset="0"/>
                <a:ea typeface="Open Sans" panose="020B0606030504020204" pitchFamily="34" charset="0"/>
                <a:cs typeface="Open Sans" panose="020B0606030504020204" pitchFamily="34" charset="0"/>
              </a:rPr>
              <a:t>  </a:t>
            </a:r>
            <a:r>
              <a:rPr lang="en-US" sz="1100" b="0" i="0" dirty="0">
                <a:effectLst/>
                <a:latin typeface="Open Sans" panose="020B0606030504020204" pitchFamily="34" charset="0"/>
                <a:ea typeface="Open Sans" panose="020B0606030504020204" pitchFamily="34" charset="0"/>
                <a:cs typeface="Open Sans" panose="020B0606030504020204" pitchFamily="34" charset="0"/>
              </a:rPr>
              <a:t>Watson M, Campbell R, </a:t>
            </a:r>
            <a:r>
              <a:rPr lang="en-US" sz="1100" b="0" i="0" dirty="0" err="1">
                <a:effectLst/>
                <a:latin typeface="Open Sans" panose="020B0606030504020204" pitchFamily="34" charset="0"/>
                <a:ea typeface="Open Sans" panose="020B0606030504020204" pitchFamily="34" charset="0"/>
                <a:cs typeface="Open Sans" panose="020B0606030504020204" pitchFamily="34" charset="0"/>
              </a:rPr>
              <a:t>Vallath</a:t>
            </a:r>
            <a:r>
              <a:rPr lang="en-US" sz="1100" b="0" i="0" dirty="0">
                <a:effectLst/>
                <a:latin typeface="Open Sans" panose="020B0606030504020204" pitchFamily="34" charset="0"/>
                <a:ea typeface="Open Sans" panose="020B0606030504020204" pitchFamily="34" charset="0"/>
                <a:cs typeface="Open Sans" panose="020B0606030504020204" pitchFamily="34" charset="0"/>
              </a:rPr>
              <a:t> N, Ward S, Wells J. Oxford Handbook of Palliative Care: The Essential, Holistic Guide to Palliative Care. Oxford Medical </a:t>
            </a:r>
            <a:r>
              <a:rPr lang="en-US" sz="1100" b="0" i="0" dirty="0" err="1">
                <a:effectLst/>
                <a:latin typeface="Open Sans" panose="020B0606030504020204" pitchFamily="34" charset="0"/>
                <a:ea typeface="Open Sans" panose="020B0606030504020204" pitchFamily="34" charset="0"/>
                <a:cs typeface="Open Sans" panose="020B0606030504020204" pitchFamily="34" charset="0"/>
              </a:rPr>
              <a:t>Publicatios</a:t>
            </a:r>
            <a:r>
              <a:rPr lang="en-US" sz="1100" b="0" i="0" dirty="0">
                <a:effectLst/>
                <a:latin typeface="Open Sans" panose="020B0606030504020204" pitchFamily="34" charset="0"/>
                <a:ea typeface="Open Sans" panose="020B0606030504020204" pitchFamily="34" charset="0"/>
                <a:cs typeface="Open Sans" panose="020B0606030504020204" pitchFamily="34" charset="0"/>
              </a:rPr>
              <a:t>. 2019;15(5).</a:t>
            </a:r>
          </a:p>
          <a:p>
            <a:pPr rtl="0" fontAlgn="base">
              <a:lnSpc>
                <a:spcPct val="150000"/>
              </a:lnSpc>
              <a:buFont typeface="+mj-lt"/>
              <a:buAutoNum type="arabicPeriod"/>
            </a:pPr>
            <a:r>
              <a:rPr lang="en-US" sz="1100" b="0" i="0" dirty="0">
                <a:effectLst/>
                <a:latin typeface="Open Sans" panose="020B0606030504020204" pitchFamily="34" charset="0"/>
                <a:ea typeface="Open Sans" panose="020B0606030504020204" pitchFamily="34" charset="0"/>
                <a:cs typeface="Open Sans" panose="020B0606030504020204" pitchFamily="34" charset="0"/>
              </a:rPr>
              <a:t> </a:t>
            </a:r>
            <a:r>
              <a:rPr lang="en-US" sz="1100" b="0" i="0" dirty="0" err="1">
                <a:effectLst/>
                <a:latin typeface="Open Sans" panose="020B0606030504020204" pitchFamily="34" charset="0"/>
                <a:ea typeface="Open Sans" panose="020B0606030504020204" pitchFamily="34" charset="0"/>
                <a:cs typeface="Open Sans" panose="020B0606030504020204" pitchFamily="34" charset="0"/>
              </a:rPr>
              <a:t>Ijaopo</a:t>
            </a:r>
            <a:r>
              <a:rPr lang="en-US" sz="1100" b="0" i="0" dirty="0">
                <a:effectLst/>
                <a:latin typeface="Open Sans" panose="020B0606030504020204" pitchFamily="34" charset="0"/>
                <a:ea typeface="Open Sans" panose="020B0606030504020204" pitchFamily="34" charset="0"/>
                <a:cs typeface="Open Sans" panose="020B0606030504020204" pitchFamily="34" charset="0"/>
              </a:rPr>
              <a:t> EO, Zaw KM, </a:t>
            </a:r>
            <a:r>
              <a:rPr lang="en-US" sz="1100" b="0" i="0" dirty="0" err="1">
                <a:effectLst/>
                <a:latin typeface="Open Sans" panose="020B0606030504020204" pitchFamily="34" charset="0"/>
                <a:ea typeface="Open Sans" panose="020B0606030504020204" pitchFamily="34" charset="0"/>
                <a:cs typeface="Open Sans" panose="020B0606030504020204" pitchFamily="34" charset="0"/>
              </a:rPr>
              <a:t>Ijaopo</a:t>
            </a:r>
            <a:r>
              <a:rPr lang="en-US" sz="1100" b="0" i="0" dirty="0">
                <a:effectLst/>
                <a:latin typeface="Open Sans" panose="020B0606030504020204" pitchFamily="34" charset="0"/>
                <a:ea typeface="Open Sans" panose="020B0606030504020204" pitchFamily="34" charset="0"/>
                <a:cs typeface="Open Sans" panose="020B0606030504020204" pitchFamily="34" charset="0"/>
              </a:rPr>
              <a:t> RO, </a:t>
            </a:r>
            <a:r>
              <a:rPr lang="en-US" sz="1100" b="0" i="0" dirty="0" err="1">
                <a:effectLst/>
                <a:latin typeface="Open Sans" panose="020B0606030504020204" pitchFamily="34" charset="0"/>
                <a:ea typeface="Open Sans" panose="020B0606030504020204" pitchFamily="34" charset="0"/>
                <a:cs typeface="Open Sans" panose="020B0606030504020204" pitchFamily="34" charset="0"/>
              </a:rPr>
              <a:t>Khawand-Azoulai</a:t>
            </a:r>
            <a:r>
              <a:rPr lang="en-US" sz="1100" b="0" i="0" dirty="0">
                <a:effectLst/>
                <a:latin typeface="Open Sans" panose="020B0606030504020204" pitchFamily="34" charset="0"/>
                <a:ea typeface="Open Sans" panose="020B0606030504020204" pitchFamily="34" charset="0"/>
                <a:cs typeface="Open Sans" panose="020B0606030504020204" pitchFamily="34" charset="0"/>
              </a:rPr>
              <a:t> M. A Review of Clinical Signs and Symptoms of Imminent End-of-Life in Individuals With Advanced Illness. Vol. 9, Gerontology and Geriatric Medicine. 2023. </a:t>
            </a:r>
          </a:p>
          <a:p>
            <a:pPr rtl="0" fontAlgn="base">
              <a:lnSpc>
                <a:spcPct val="150000"/>
              </a:lnSpc>
              <a:buFont typeface="+mj-lt"/>
              <a:buAutoNum type="arabicPeriod"/>
            </a:pPr>
            <a:r>
              <a:rPr lang="en-US" sz="1100" b="0" i="0" dirty="0">
                <a:effectLst/>
                <a:latin typeface="Open Sans" panose="020B0606030504020204" pitchFamily="34" charset="0"/>
                <a:ea typeface="Open Sans" panose="020B0606030504020204" pitchFamily="34" charset="0"/>
                <a:cs typeface="Open Sans" panose="020B0606030504020204" pitchFamily="34" charset="0"/>
              </a:rPr>
              <a:t> Hui D, dos Santos R, Chisholm G, Bansal S, Silva TB, Kilgore K, et al. Clinical Signs of Impending Death in Cancer Patients. Oncologist [Internet]. 2014 Jun 1;19(6):681–7. Available from: https://doi.org/10.1634/theoncologist.2013-0457 </a:t>
            </a:r>
          </a:p>
          <a:p>
            <a:pPr rtl="0" fontAlgn="base">
              <a:lnSpc>
                <a:spcPct val="150000"/>
              </a:lnSpc>
              <a:buFont typeface="+mj-lt"/>
              <a:buAutoNum type="arabicPeriod"/>
            </a:pPr>
            <a:r>
              <a:rPr lang="en-US" sz="1100" b="0" i="0" dirty="0">
                <a:effectLst/>
                <a:latin typeface="Open Sans" panose="020B0606030504020204" pitchFamily="34" charset="0"/>
                <a:ea typeface="Open Sans" panose="020B0606030504020204" pitchFamily="34" charset="0"/>
                <a:cs typeface="Open Sans" panose="020B0606030504020204" pitchFamily="34" charset="0"/>
              </a:rPr>
              <a:t> White C, McCann MA, Jackson N. First Do No Harm… Terminal Restlessness or Drug-Induced Delirium. J </a:t>
            </a:r>
            <a:r>
              <a:rPr lang="en-US" sz="1100" b="0" i="0" dirty="0" err="1">
                <a:effectLst/>
                <a:latin typeface="Open Sans" panose="020B0606030504020204" pitchFamily="34" charset="0"/>
                <a:ea typeface="Open Sans" panose="020B0606030504020204" pitchFamily="34" charset="0"/>
                <a:cs typeface="Open Sans" panose="020B0606030504020204" pitchFamily="34" charset="0"/>
              </a:rPr>
              <a:t>Palliat</a:t>
            </a:r>
            <a:r>
              <a:rPr lang="en-US" sz="1100" b="0" i="0" dirty="0">
                <a:effectLst/>
                <a:latin typeface="Open Sans" panose="020B0606030504020204" pitchFamily="34" charset="0"/>
                <a:ea typeface="Open Sans" panose="020B0606030504020204" pitchFamily="34" charset="0"/>
                <a:cs typeface="Open Sans" panose="020B0606030504020204" pitchFamily="34" charset="0"/>
              </a:rPr>
              <a:t> Med [Internet]. 2007 Apr 1;10(2):345–51. Available from: </a:t>
            </a:r>
            <a:r>
              <a:rPr lang="en-US" sz="1100" b="0" i="0" dirty="0">
                <a:effectLst/>
                <a:latin typeface="Open Sans" panose="020B0606030504020204" pitchFamily="34" charset="0"/>
                <a:ea typeface="Open Sans" panose="020B0606030504020204" pitchFamily="34" charset="0"/>
                <a:cs typeface="Open Sans" panose="020B0606030504020204" pitchFamily="34" charset="0"/>
                <a:hlinkClick r:id="rId6"/>
              </a:rPr>
              <a:t>https://doi.org/10.1089/jpm.2006.0112</a:t>
            </a:r>
            <a:endParaRPr lang="en-US" sz="1100" b="0" i="0" dirty="0">
              <a:effectLst/>
              <a:latin typeface="Open Sans" panose="020B0606030504020204" pitchFamily="34" charset="0"/>
              <a:ea typeface="Open Sans" panose="020B0606030504020204" pitchFamily="34" charset="0"/>
              <a:cs typeface="Open Sans" panose="020B0606030504020204" pitchFamily="34" charset="0"/>
            </a:endParaRPr>
          </a:p>
          <a:p>
            <a:pPr rtl="0" fontAlgn="base">
              <a:lnSpc>
                <a:spcPct val="150000"/>
              </a:lnSpc>
              <a:buFont typeface="+mj-lt"/>
              <a:buAutoNum type="arabicPeriod"/>
            </a:pPr>
            <a:r>
              <a:rPr lang="en-AU" sz="1100" b="0" i="0" dirty="0">
                <a:effectLst/>
                <a:latin typeface="Open Sans" panose="020B0606030504020204" pitchFamily="34" charset="0"/>
                <a:ea typeface="Open Sans" panose="020B0606030504020204" pitchFamily="34" charset="0"/>
                <a:cs typeface="Open Sans" panose="020B0606030504020204" pitchFamily="34" charset="0"/>
              </a:rPr>
              <a:t> National Clinical Guideline Centre (NICE). Care of Dying Adults in the Last Days of Life. London; 2015 Dec. </a:t>
            </a:r>
          </a:p>
          <a:p>
            <a:pPr rtl="0" fontAlgn="base">
              <a:lnSpc>
                <a:spcPct val="150000"/>
              </a:lnSpc>
              <a:buFont typeface="+mj-lt"/>
              <a:buAutoNum type="arabicPeriod"/>
            </a:pPr>
            <a:r>
              <a:rPr lang="en-US" sz="1100" b="0" i="0" dirty="0">
                <a:effectLst/>
                <a:latin typeface="Open Sans" panose="020B0606030504020204" pitchFamily="34" charset="0"/>
                <a:ea typeface="Open Sans" panose="020B0606030504020204" pitchFamily="34" charset="0"/>
                <a:cs typeface="Open Sans" panose="020B0606030504020204" pitchFamily="34" charset="0"/>
              </a:rPr>
              <a:t> Montori VM, </a:t>
            </a:r>
            <a:r>
              <a:rPr lang="en-US" sz="1100" b="0" i="0" dirty="0" err="1">
                <a:effectLst/>
                <a:latin typeface="Open Sans" panose="020B0606030504020204" pitchFamily="34" charset="0"/>
                <a:ea typeface="Open Sans" panose="020B0606030504020204" pitchFamily="34" charset="0"/>
                <a:cs typeface="Open Sans" panose="020B0606030504020204" pitchFamily="34" charset="0"/>
              </a:rPr>
              <a:t>Ruissen</a:t>
            </a:r>
            <a:r>
              <a:rPr lang="en-US" sz="1100" b="0" i="0" dirty="0">
                <a:effectLst/>
                <a:latin typeface="Open Sans" panose="020B0606030504020204" pitchFamily="34" charset="0"/>
                <a:ea typeface="Open Sans" panose="020B0606030504020204" pitchFamily="34" charset="0"/>
                <a:cs typeface="Open Sans" panose="020B0606030504020204" pitchFamily="34" charset="0"/>
              </a:rPr>
              <a:t> MM, Hargraves IG, Brito JP, </a:t>
            </a:r>
            <a:r>
              <a:rPr lang="en-US" sz="1100" b="0" i="0" dirty="0" err="1">
                <a:effectLst/>
                <a:latin typeface="Open Sans" panose="020B0606030504020204" pitchFamily="34" charset="0"/>
                <a:ea typeface="Open Sans" panose="020B0606030504020204" pitchFamily="34" charset="0"/>
                <a:cs typeface="Open Sans" panose="020B0606030504020204" pitchFamily="34" charset="0"/>
              </a:rPr>
              <a:t>Kunneman</a:t>
            </a:r>
            <a:r>
              <a:rPr lang="en-US" sz="1100" b="0" i="0" dirty="0">
                <a:effectLst/>
                <a:latin typeface="Open Sans" panose="020B0606030504020204" pitchFamily="34" charset="0"/>
                <a:ea typeface="Open Sans" panose="020B0606030504020204" pitchFamily="34" charset="0"/>
                <a:cs typeface="Open Sans" panose="020B0606030504020204" pitchFamily="34" charset="0"/>
              </a:rPr>
              <a:t> M. Shared decision-making as a method of care. BMJ Evid Based Med [Internet]. 2023 Aug 1;28(4):213. Available from: </a:t>
            </a:r>
            <a:r>
              <a:rPr lang="en-US" sz="1100" b="0" i="0" dirty="0">
                <a:effectLst/>
                <a:latin typeface="Open Sans" panose="020B0606030504020204" pitchFamily="34" charset="0"/>
                <a:ea typeface="Open Sans" panose="020B0606030504020204" pitchFamily="34" charset="0"/>
                <a:cs typeface="Open Sans" panose="020B0606030504020204" pitchFamily="34" charset="0"/>
                <a:hlinkClick r:id="rId7"/>
              </a:rPr>
              <a:t>http://ebm.bmj.com/content/28/4/213.abstract</a:t>
            </a:r>
            <a:endParaRPr lang="en-US" sz="1100" b="0" i="0" dirty="0">
              <a:effectLst/>
              <a:latin typeface="Open Sans" panose="020B0606030504020204" pitchFamily="34" charset="0"/>
              <a:ea typeface="Open Sans" panose="020B0606030504020204" pitchFamily="34" charset="0"/>
              <a:cs typeface="Open Sans" panose="020B0606030504020204" pitchFamily="34" charset="0"/>
            </a:endParaRPr>
          </a:p>
          <a:p>
            <a:pPr rtl="0" fontAlgn="base">
              <a:lnSpc>
                <a:spcPct val="150000"/>
              </a:lnSpc>
              <a:buFont typeface="+mj-lt"/>
              <a:buAutoNum type="arabicPeriod"/>
            </a:pPr>
            <a:r>
              <a:rPr lang="en-US" sz="1100" b="0" i="0" dirty="0">
                <a:effectLst/>
                <a:latin typeface="Open Sans" panose="020B0606030504020204" pitchFamily="34" charset="0"/>
                <a:ea typeface="Open Sans" panose="020B0606030504020204" pitchFamily="34" charset="0"/>
                <a:cs typeface="Open Sans" panose="020B0606030504020204" pitchFamily="34" charset="0"/>
              </a:rPr>
              <a:t> Cadogan CA, Murphy M, Boland M, Bennett K, McLean S, Hughes C. Prescribing practices, patterns, and potential harms in patients receiving palliative care: A systematic scoping review. Exploratory Research in Clinical and Social Pharmacy [Internet]. 2021;3:100050. Available from: </a:t>
            </a:r>
            <a:r>
              <a:rPr lang="en-US" sz="1100" b="0" i="0" dirty="0">
                <a:effectLst/>
                <a:latin typeface="Open Sans" panose="020B0606030504020204" pitchFamily="34" charset="0"/>
                <a:ea typeface="Open Sans" panose="020B0606030504020204" pitchFamily="34" charset="0"/>
                <a:cs typeface="Open Sans" panose="020B0606030504020204" pitchFamily="34" charset="0"/>
                <a:hlinkClick r:id="rId8"/>
              </a:rPr>
              <a:t>https://www.sciencedirect.com/science/article/pii/S2667276621000500</a:t>
            </a:r>
            <a:endParaRPr lang="en-US" sz="1100" b="0" i="0" dirty="0">
              <a:effectLst/>
              <a:latin typeface="Open Sans" panose="020B0606030504020204" pitchFamily="34" charset="0"/>
              <a:ea typeface="Open Sans" panose="020B0606030504020204" pitchFamily="34" charset="0"/>
              <a:cs typeface="Open Sans" panose="020B0606030504020204" pitchFamily="34" charset="0"/>
            </a:endParaRPr>
          </a:p>
          <a:p>
            <a:pPr rtl="0" fontAlgn="base">
              <a:lnSpc>
                <a:spcPct val="150000"/>
              </a:lnSpc>
              <a:buFont typeface="+mj-lt"/>
              <a:buAutoNum type="arabicPeriod"/>
            </a:pPr>
            <a:r>
              <a:rPr lang="en-AU" sz="1100" b="0" i="0" dirty="0">
                <a:effectLst/>
                <a:latin typeface="Open Sans" panose="020B0606030504020204" pitchFamily="34" charset="0"/>
                <a:ea typeface="Open Sans" panose="020B0606030504020204" pitchFamily="34" charset="0"/>
                <a:cs typeface="Open Sans" panose="020B0606030504020204" pitchFamily="34" charset="0"/>
              </a:rPr>
              <a:t> Thompson J. Deprescribing in palliative care. Clinical Medicine, Journal of the Royal College of Physicians of London. 2019;19(4). </a:t>
            </a:r>
            <a:endParaRPr lang="en-US" sz="1100" b="0" i="0" dirty="0">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064599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2"/>
          <a:stretch>
            <a:fillRect/>
          </a:stretch>
        </p:blipFill>
        <p:spPr>
          <a:xfrm>
            <a:off x="6883111" y="141856"/>
            <a:ext cx="2038635" cy="971686"/>
          </a:xfrm>
          <a:prstGeom prst="rect">
            <a:avLst/>
          </a:prstGeom>
        </p:spPr>
      </p:pic>
      <p:sp>
        <p:nvSpPr>
          <p:cNvPr id="2" name="TextBox 1">
            <a:extLst>
              <a:ext uri="{FF2B5EF4-FFF2-40B4-BE49-F238E27FC236}">
                <a16:creationId xmlns:a16="http://schemas.microsoft.com/office/drawing/2014/main" id="{2CDBAAB7-3E5D-5AA2-95D5-70C6284C17BE}"/>
              </a:ext>
            </a:extLst>
          </p:cNvPr>
          <p:cNvSpPr txBox="1"/>
          <p:nvPr/>
        </p:nvSpPr>
        <p:spPr>
          <a:xfrm>
            <a:off x="578838" y="1428975"/>
            <a:ext cx="4009938" cy="461665"/>
          </a:xfrm>
          <a:prstGeom prst="rect">
            <a:avLst/>
          </a:prstGeom>
          <a:noFill/>
        </p:spPr>
        <p:txBody>
          <a:bodyPr wrap="square" rtlCol="0">
            <a:spAutoFit/>
          </a:bodyPr>
          <a:lstStyle/>
          <a:p>
            <a:r>
              <a:rPr lang="en-AU" sz="2400" b="1" dirty="0">
                <a:solidFill>
                  <a:srgbClr val="15845F"/>
                </a:solidFill>
                <a:latin typeface="Open Sans" panose="020B0606030504020204" pitchFamily="34" charset="0"/>
                <a:ea typeface="Open Sans" panose="020B0606030504020204" pitchFamily="34" charset="0"/>
                <a:cs typeface="Open Sans" panose="020B0606030504020204" pitchFamily="34" charset="0"/>
              </a:rPr>
              <a:t>Aims and objectives </a:t>
            </a:r>
          </a:p>
        </p:txBody>
      </p:sp>
      <p:sp>
        <p:nvSpPr>
          <p:cNvPr id="4" name="TextBox 3">
            <a:extLst>
              <a:ext uri="{FF2B5EF4-FFF2-40B4-BE49-F238E27FC236}">
                <a16:creationId xmlns:a16="http://schemas.microsoft.com/office/drawing/2014/main" id="{10D87603-C26A-B953-8C50-E252A87CB817}"/>
              </a:ext>
            </a:extLst>
          </p:cNvPr>
          <p:cNvSpPr txBox="1"/>
          <p:nvPr/>
        </p:nvSpPr>
        <p:spPr>
          <a:xfrm>
            <a:off x="578838" y="2092294"/>
            <a:ext cx="7986319" cy="2884572"/>
          </a:xfrm>
          <a:prstGeom prst="rect">
            <a:avLst/>
          </a:prstGeom>
          <a:noFill/>
        </p:spPr>
        <p:txBody>
          <a:bodyPr wrap="square">
            <a:spAutoFit/>
          </a:bodyPr>
          <a:lstStyle/>
          <a:p>
            <a:pPr marL="0" indent="0" algn="just" defTabSz="342900">
              <a:lnSpc>
                <a:spcPct val="150000"/>
              </a:lnSpc>
              <a:spcBef>
                <a:spcPct val="20000"/>
              </a:spcBef>
              <a:buFont typeface="Arial"/>
              <a:buNone/>
              <a:defRPr/>
            </a:pPr>
            <a:r>
              <a:rPr lang="en-AU" sz="1600" dirty="0">
                <a:latin typeface="Open Sans" panose="020B0606030504020204" pitchFamily="34" charset="0"/>
                <a:ea typeface="Open Sans" panose="020B0606030504020204" pitchFamily="34" charset="0"/>
                <a:cs typeface="Open Sans" panose="020B0606030504020204" pitchFamily="34" charset="0"/>
              </a:rPr>
              <a:t>After completing this talk, you should be able to:</a:t>
            </a:r>
          </a:p>
          <a:p>
            <a:pPr marL="742950" lvl="1" indent="-285750" algn="just" defTabSz="342900">
              <a:lnSpc>
                <a:spcPct val="150000"/>
              </a:lnSpc>
              <a:spcBef>
                <a:spcPct val="20000"/>
              </a:spcBef>
              <a:buFont typeface="Arial" panose="020B0604020202020204" pitchFamily="34" charset="0"/>
              <a:buChar char="•"/>
              <a:defRPr/>
            </a:pPr>
            <a:r>
              <a:rPr lang="en-AU" sz="1600" dirty="0">
                <a:latin typeface="Open Sans" panose="020B0606030504020204" pitchFamily="34" charset="0"/>
                <a:ea typeface="Open Sans" panose="020B0606030504020204" pitchFamily="34" charset="0"/>
                <a:cs typeface="Open Sans" panose="020B0606030504020204" pitchFamily="34" charset="0"/>
              </a:rPr>
              <a:t>Identify the opportunities for skilled, compassionate clinical care during the final days and hours of life</a:t>
            </a:r>
          </a:p>
          <a:p>
            <a:pPr marL="742950" lvl="1" indent="-285750" algn="just" defTabSz="342900">
              <a:lnSpc>
                <a:spcPct val="150000"/>
              </a:lnSpc>
              <a:spcBef>
                <a:spcPct val="20000"/>
              </a:spcBef>
              <a:buFont typeface="Arial" panose="020B0604020202020204" pitchFamily="34" charset="0"/>
              <a:buChar char="•"/>
              <a:defRPr/>
            </a:pPr>
            <a:r>
              <a:rPr lang="en-AU" sz="1600" dirty="0">
                <a:latin typeface="Open Sans" panose="020B0606030504020204" pitchFamily="34" charset="0"/>
                <a:ea typeface="Open Sans" panose="020B0606030504020204" pitchFamily="34" charset="0"/>
                <a:cs typeface="Open Sans" panose="020B0606030504020204" pitchFamily="34" charset="0"/>
              </a:rPr>
              <a:t>Identify the signs of impending death</a:t>
            </a:r>
          </a:p>
          <a:p>
            <a:pPr marL="742950" lvl="1" indent="-285750" algn="just" defTabSz="342900">
              <a:lnSpc>
                <a:spcPct val="150000"/>
              </a:lnSpc>
              <a:spcBef>
                <a:spcPct val="20000"/>
              </a:spcBef>
              <a:buFont typeface="Arial" panose="020B0604020202020204" pitchFamily="34" charset="0"/>
              <a:buChar char="•"/>
              <a:defRPr/>
            </a:pPr>
            <a:r>
              <a:rPr lang="en-AU" sz="1600" dirty="0">
                <a:latin typeface="Open Sans" panose="020B0606030504020204" pitchFamily="34" charset="0"/>
                <a:ea typeface="Open Sans" panose="020B0606030504020204" pitchFamily="34" charset="0"/>
                <a:cs typeface="Open Sans" panose="020B0606030504020204" pitchFamily="34" charset="0"/>
              </a:rPr>
              <a:t>Recognise reversible causes of decline</a:t>
            </a:r>
          </a:p>
          <a:p>
            <a:pPr marL="742950" lvl="1" indent="-285750" algn="just" defTabSz="342900">
              <a:lnSpc>
                <a:spcPct val="150000"/>
              </a:lnSpc>
              <a:spcBef>
                <a:spcPct val="20000"/>
              </a:spcBef>
              <a:buFont typeface="Arial" panose="020B0604020202020204" pitchFamily="34" charset="0"/>
              <a:buChar char="•"/>
              <a:defRPr/>
            </a:pPr>
            <a:r>
              <a:rPr lang="en-AU" sz="1600" dirty="0">
                <a:latin typeface="Open Sans" panose="020B0606030504020204" pitchFamily="34" charset="0"/>
                <a:ea typeface="Open Sans" panose="020B0606030504020204" pitchFamily="34" charset="0"/>
                <a:cs typeface="Open Sans" panose="020B0606030504020204" pitchFamily="34" charset="0"/>
              </a:rPr>
              <a:t>Recognise the five steps to deprescribing</a:t>
            </a:r>
          </a:p>
          <a:p>
            <a:pPr marL="742950" lvl="1" indent="-285750" algn="just" defTabSz="342900">
              <a:lnSpc>
                <a:spcPct val="150000"/>
              </a:lnSpc>
              <a:spcBef>
                <a:spcPct val="20000"/>
              </a:spcBef>
              <a:buFont typeface="Arial" panose="020B0604020202020204" pitchFamily="34" charset="0"/>
              <a:buChar char="•"/>
              <a:defRPr/>
            </a:pPr>
            <a:r>
              <a:rPr lang="en-AU" sz="1600" dirty="0">
                <a:latin typeface="Open Sans" panose="020B0606030504020204" pitchFamily="34" charset="0"/>
                <a:ea typeface="Open Sans" panose="020B0606030504020204" pitchFamily="34" charset="0"/>
                <a:cs typeface="Open Sans" panose="020B0606030504020204" pitchFamily="34" charset="0"/>
              </a:rPr>
              <a:t>Identify which End-of-Life Essentials module to complete next.</a:t>
            </a:r>
          </a:p>
        </p:txBody>
      </p:sp>
    </p:spTree>
    <p:extLst>
      <p:ext uri="{BB962C8B-B14F-4D97-AF65-F5344CB8AC3E}">
        <p14:creationId xmlns:p14="http://schemas.microsoft.com/office/powerpoint/2010/main" val="513784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3"/>
          <a:stretch>
            <a:fillRect/>
          </a:stretch>
        </p:blipFill>
        <p:spPr>
          <a:xfrm>
            <a:off x="7105365" y="116689"/>
            <a:ext cx="2038635" cy="971686"/>
          </a:xfrm>
          <a:prstGeom prst="rect">
            <a:avLst/>
          </a:prstGeom>
        </p:spPr>
      </p:pic>
      <p:sp>
        <p:nvSpPr>
          <p:cNvPr id="3" name="TextBox 2">
            <a:extLst>
              <a:ext uri="{FF2B5EF4-FFF2-40B4-BE49-F238E27FC236}">
                <a16:creationId xmlns:a16="http://schemas.microsoft.com/office/drawing/2014/main" id="{B4A797B7-BC0C-46D5-6469-1599BB936E20}"/>
              </a:ext>
            </a:extLst>
          </p:cNvPr>
          <p:cNvSpPr txBox="1"/>
          <p:nvPr/>
        </p:nvSpPr>
        <p:spPr>
          <a:xfrm>
            <a:off x="1305470" y="4604764"/>
            <a:ext cx="6669248" cy="1687641"/>
          </a:xfrm>
          <a:prstGeom prst="rect">
            <a:avLst/>
          </a:prstGeom>
          <a:noFill/>
        </p:spPr>
        <p:txBody>
          <a:bodyPr wrap="square">
            <a:spAutoFit/>
          </a:bodyPr>
          <a:lstStyle/>
          <a:p>
            <a:pPr>
              <a:lnSpc>
                <a:spcPct val="150000"/>
              </a:lnSpc>
              <a:spcAft>
                <a:spcPts val="800"/>
              </a:spcAft>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The term </a:t>
            </a:r>
            <a:r>
              <a:rPr lang="en-AU" sz="1800" b="1" kern="100" dirty="0">
                <a:solidFill>
                  <a:srgbClr val="15845F"/>
                </a:solidFill>
                <a:effectLst/>
                <a:latin typeface="Open Sans" panose="020B0606030504020204" pitchFamily="34" charset="0"/>
                <a:ea typeface="Open Sans" panose="020B0606030504020204" pitchFamily="34" charset="0"/>
                <a:cs typeface="Open Sans" panose="020B0606030504020204" pitchFamily="34" charset="0"/>
              </a:rPr>
              <a:t>imminent death </a:t>
            </a:r>
            <a:r>
              <a:rPr lang="en-AU" sz="1800" kern="100" dirty="0">
                <a:effectLst/>
                <a:latin typeface="Open Sans" panose="020B0606030504020204" pitchFamily="34" charset="0"/>
                <a:ea typeface="Open Sans" panose="020B0606030504020204" pitchFamily="34" charset="0"/>
                <a:cs typeface="Open Sans" panose="020B0606030504020204" pitchFamily="34" charset="0"/>
              </a:rPr>
              <a:t>means that a person is experiencing irreversible decline in health and that they are likely to die within hours, days or weeks. </a:t>
            </a:r>
            <a:r>
              <a:rPr lang="en-AU" sz="1800" kern="100" baseline="30000" dirty="0">
                <a:effectLst/>
                <a:latin typeface="Open Sans" panose="020B0606030504020204" pitchFamily="34" charset="0"/>
                <a:ea typeface="Open Sans" panose="020B0606030504020204" pitchFamily="34" charset="0"/>
                <a:cs typeface="Open Sans" panose="020B0606030504020204" pitchFamily="34" charset="0"/>
              </a:rPr>
              <a:t>1</a:t>
            </a:r>
            <a:endParaRPr lang="en-AU" sz="1800" kern="100" dirty="0">
              <a:effectLst/>
              <a:latin typeface="Open Sans" panose="020B0606030504020204" pitchFamily="34" charset="0"/>
              <a:ea typeface="Open Sans" panose="020B0606030504020204" pitchFamily="34" charset="0"/>
              <a:cs typeface="Open Sans" panose="020B0606030504020204" pitchFamily="34" charset="0"/>
            </a:endParaRPr>
          </a:p>
          <a:p>
            <a:endParaRPr lang="en-US" sz="1600" dirty="0">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descr="A person standing next to a person lying in a hospital bed&#10;&#10;Description automatically generated">
            <a:extLst>
              <a:ext uri="{FF2B5EF4-FFF2-40B4-BE49-F238E27FC236}">
                <a16:creationId xmlns:a16="http://schemas.microsoft.com/office/drawing/2014/main" id="{3962C5BC-45DA-13D9-86B2-B2F6F402CA8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11842" y="1409415"/>
            <a:ext cx="5720316" cy="3023596"/>
          </a:xfrm>
          <a:prstGeom prst="rect">
            <a:avLst/>
          </a:prstGeom>
        </p:spPr>
      </p:pic>
    </p:spTree>
    <p:extLst>
      <p:ext uri="{BB962C8B-B14F-4D97-AF65-F5344CB8AC3E}">
        <p14:creationId xmlns:p14="http://schemas.microsoft.com/office/powerpoint/2010/main" val="218716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3"/>
          <a:stretch>
            <a:fillRect/>
          </a:stretch>
        </p:blipFill>
        <p:spPr>
          <a:xfrm>
            <a:off x="6883111" y="141856"/>
            <a:ext cx="2038635" cy="971686"/>
          </a:xfrm>
          <a:prstGeom prst="rect">
            <a:avLst/>
          </a:prstGeom>
        </p:spPr>
      </p:pic>
      <p:sp>
        <p:nvSpPr>
          <p:cNvPr id="7" name="TextBox 6">
            <a:extLst>
              <a:ext uri="{FF2B5EF4-FFF2-40B4-BE49-F238E27FC236}">
                <a16:creationId xmlns:a16="http://schemas.microsoft.com/office/drawing/2014/main" id="{65583E74-4CB0-6140-6BDB-3AA7CB48BE68}"/>
              </a:ext>
            </a:extLst>
          </p:cNvPr>
          <p:cNvSpPr txBox="1"/>
          <p:nvPr/>
        </p:nvSpPr>
        <p:spPr>
          <a:xfrm>
            <a:off x="1384182" y="1271688"/>
            <a:ext cx="4572000" cy="369332"/>
          </a:xfrm>
          <a:prstGeom prst="rect">
            <a:avLst/>
          </a:prstGeom>
          <a:noFill/>
        </p:spPr>
        <p:txBody>
          <a:bodyPr wrap="square">
            <a:spAutoFit/>
          </a:bodyPr>
          <a:lstStyle/>
          <a:p>
            <a:pPr algn="l"/>
            <a:r>
              <a:rPr lang="en-AU" b="1" dirty="0">
                <a:solidFill>
                  <a:srgbClr val="15845F"/>
                </a:solidFill>
                <a:highlight>
                  <a:srgbClr val="FFFFFF"/>
                </a:highlight>
                <a:latin typeface="Open Sans" panose="020B0606030504020204" pitchFamily="34" charset="0"/>
              </a:rPr>
              <a:t>Signs of imminent death</a:t>
            </a:r>
            <a:endParaRPr lang="en-AU" b="1" i="0" dirty="0">
              <a:solidFill>
                <a:srgbClr val="15845F"/>
              </a:solidFill>
              <a:effectLst/>
              <a:highlight>
                <a:srgbClr val="FFFFFF"/>
              </a:highlight>
              <a:latin typeface="Open Sans" panose="020B0606030504020204" pitchFamily="34" charset="0"/>
            </a:endParaRPr>
          </a:p>
        </p:txBody>
      </p:sp>
      <p:pic>
        <p:nvPicPr>
          <p:cNvPr id="3" name="Picture 2">
            <a:hlinkClick r:id="rId4"/>
            <a:extLst>
              <a:ext uri="{FF2B5EF4-FFF2-40B4-BE49-F238E27FC236}">
                <a16:creationId xmlns:a16="http://schemas.microsoft.com/office/drawing/2014/main" id="{1F70B3E8-BD52-970C-7600-A0853481A60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143250" y="1456354"/>
            <a:ext cx="2857500" cy="2857500"/>
          </a:xfrm>
          <a:prstGeom prst="rect">
            <a:avLst/>
          </a:prstGeom>
          <a:noFill/>
        </p:spPr>
      </p:pic>
      <p:sp>
        <p:nvSpPr>
          <p:cNvPr id="5" name="TextBox 4">
            <a:extLst>
              <a:ext uri="{FF2B5EF4-FFF2-40B4-BE49-F238E27FC236}">
                <a16:creationId xmlns:a16="http://schemas.microsoft.com/office/drawing/2014/main" id="{BBA65017-5722-3F19-A947-6E0511184BE1}"/>
              </a:ext>
            </a:extLst>
          </p:cNvPr>
          <p:cNvSpPr txBox="1"/>
          <p:nvPr/>
        </p:nvSpPr>
        <p:spPr>
          <a:xfrm>
            <a:off x="483781" y="4613118"/>
            <a:ext cx="8176438" cy="2708434"/>
          </a:xfrm>
          <a:prstGeom prst="rect">
            <a:avLst/>
          </a:prstGeom>
          <a:noFill/>
        </p:spPr>
        <p:txBody>
          <a:bodyPr wrap="square" rtlCol="0">
            <a:spAutoFit/>
          </a:bodyPr>
          <a:lstStyle/>
          <a:p>
            <a:pPr algn="ctr"/>
            <a:r>
              <a:rPr lang="en-AU" sz="2000" b="1" dirty="0">
                <a:latin typeface="Open Sans" panose="020B0606030504020204" pitchFamily="34" charset="0"/>
                <a:ea typeface="Open Sans" panose="020B0606030504020204" pitchFamily="34" charset="0"/>
                <a:cs typeface="Open Sans" panose="020B0606030504020204" pitchFamily="34" charset="0"/>
                <a:hlinkClick r:id="rId4"/>
              </a:rPr>
              <a:t>CLICK THIS LINK</a:t>
            </a:r>
            <a:endParaRPr lang="en-AU" sz="2000" b="1" dirty="0">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r>
              <a:rPr lang="en-AU" sz="1600" dirty="0">
                <a:latin typeface="Open Sans" panose="020B0606030504020204" pitchFamily="34" charset="0"/>
                <a:ea typeface="Open Sans" panose="020B0606030504020204" pitchFamily="34" charset="0"/>
                <a:cs typeface="Open Sans" panose="020B0606030504020204" pitchFamily="34" charset="0"/>
              </a:rPr>
              <a:t>To watch the video by </a:t>
            </a:r>
            <a:r>
              <a:rPr lang="en-AU" sz="1600" i="1" kern="100" dirty="0">
                <a:effectLst/>
                <a:latin typeface="Open Sans" panose="020B0606030504020204" pitchFamily="34" charset="0"/>
                <a:ea typeface="Open Sans" panose="020B0606030504020204" pitchFamily="34" charset="0"/>
                <a:cs typeface="Open Sans" panose="020B0606030504020204" pitchFamily="34" charset="0"/>
              </a:rPr>
              <a:t>Melissa Bruno, Nurse Consultant at Northern Adelaide Local Health Network, and Lecturer (Clinical Teaching Specialist) College of Nursing and Health Sciences, Flinders University</a:t>
            </a:r>
            <a:r>
              <a:rPr lang="en-AU" sz="1600" kern="100" dirty="0">
                <a:effectLst/>
                <a:latin typeface="Open Sans" panose="020B0606030504020204" pitchFamily="34" charset="0"/>
                <a:ea typeface="Open Sans" panose="020B0606030504020204" pitchFamily="34" charset="0"/>
                <a:cs typeface="Open Sans" panose="020B0606030504020204" pitchFamily="34" charset="0"/>
              </a:rPr>
              <a:t>, talking through some signs and symptoms of imminent death ( 4 mins, 7 seconds). </a:t>
            </a:r>
          </a:p>
          <a:p>
            <a:endParaRPr lang="en-AU" dirty="0"/>
          </a:p>
          <a:p>
            <a:endParaRPr lang="en-AU" dirty="0"/>
          </a:p>
          <a:p>
            <a:endParaRPr lang="en-AU" dirty="0"/>
          </a:p>
        </p:txBody>
      </p:sp>
      <p:pic>
        <p:nvPicPr>
          <p:cNvPr id="12" name="Graphic 11" descr="Cursor outline">
            <a:extLst>
              <a:ext uri="{FF2B5EF4-FFF2-40B4-BE49-F238E27FC236}">
                <a16:creationId xmlns:a16="http://schemas.microsoft.com/office/drawing/2014/main" id="{7C032E13-F3B9-1AC6-C352-694660164D9B}"/>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18526087">
            <a:off x="5628611" y="4155918"/>
            <a:ext cx="914400" cy="914400"/>
          </a:xfrm>
          <a:prstGeom prst="rect">
            <a:avLst/>
          </a:prstGeom>
        </p:spPr>
      </p:pic>
    </p:spTree>
    <p:extLst>
      <p:ext uri="{BB962C8B-B14F-4D97-AF65-F5344CB8AC3E}">
        <p14:creationId xmlns:p14="http://schemas.microsoft.com/office/powerpoint/2010/main" val="1730986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3"/>
          <a:stretch>
            <a:fillRect/>
          </a:stretch>
        </p:blipFill>
        <p:spPr>
          <a:xfrm>
            <a:off x="6883111" y="141856"/>
            <a:ext cx="2038635" cy="971686"/>
          </a:xfrm>
          <a:prstGeom prst="rect">
            <a:avLst/>
          </a:prstGeom>
        </p:spPr>
      </p:pic>
      <p:sp>
        <p:nvSpPr>
          <p:cNvPr id="9" name="TextBox 8">
            <a:extLst>
              <a:ext uri="{FF2B5EF4-FFF2-40B4-BE49-F238E27FC236}">
                <a16:creationId xmlns:a16="http://schemas.microsoft.com/office/drawing/2014/main" id="{BCF6625A-6597-B214-1DE1-AC3DD311A4EE}"/>
              </a:ext>
            </a:extLst>
          </p:cNvPr>
          <p:cNvSpPr txBox="1"/>
          <p:nvPr/>
        </p:nvSpPr>
        <p:spPr>
          <a:xfrm>
            <a:off x="737837" y="928876"/>
            <a:ext cx="5297592" cy="369332"/>
          </a:xfrm>
          <a:prstGeom prst="rect">
            <a:avLst/>
          </a:prstGeom>
          <a:noFill/>
        </p:spPr>
        <p:txBody>
          <a:bodyPr wrap="square">
            <a:spAutoFit/>
          </a:bodyPr>
          <a:lstStyle/>
          <a:p>
            <a:pPr algn="l"/>
            <a:r>
              <a:rPr lang="en-AU" b="1" dirty="0">
                <a:solidFill>
                  <a:srgbClr val="15845F"/>
                </a:solidFill>
                <a:highlight>
                  <a:srgbClr val="FFFFFF"/>
                </a:highlight>
                <a:latin typeface="Open Sans" panose="020B0606030504020204" pitchFamily="34" charset="0"/>
              </a:rPr>
              <a:t>Signs of imminent death </a:t>
            </a:r>
            <a:endParaRPr lang="en-AU" b="1" i="0" dirty="0">
              <a:solidFill>
                <a:srgbClr val="15845F"/>
              </a:solidFill>
              <a:effectLst/>
              <a:highlight>
                <a:srgbClr val="FFFFFF"/>
              </a:highlight>
              <a:latin typeface="Open Sans" panose="020B0606030504020204" pitchFamily="34" charset="0"/>
            </a:endParaRPr>
          </a:p>
        </p:txBody>
      </p:sp>
      <p:graphicFrame>
        <p:nvGraphicFramePr>
          <p:cNvPr id="8" name="Table 7">
            <a:extLst>
              <a:ext uri="{FF2B5EF4-FFF2-40B4-BE49-F238E27FC236}">
                <a16:creationId xmlns:a16="http://schemas.microsoft.com/office/drawing/2014/main" id="{6D5B347E-8C60-D675-AF5F-BCFA9C959A9B}"/>
              </a:ext>
            </a:extLst>
          </p:cNvPr>
          <p:cNvGraphicFramePr>
            <a:graphicFrameLocks noGrp="1"/>
          </p:cNvGraphicFramePr>
          <p:nvPr>
            <p:extLst>
              <p:ext uri="{D42A27DB-BD31-4B8C-83A1-F6EECF244321}">
                <p14:modId xmlns:p14="http://schemas.microsoft.com/office/powerpoint/2010/main" val="885090811"/>
              </p:ext>
            </p:extLst>
          </p:nvPr>
        </p:nvGraphicFramePr>
        <p:xfrm>
          <a:off x="327943" y="1316104"/>
          <a:ext cx="8488114" cy="5400040"/>
        </p:xfrm>
        <a:graphic>
          <a:graphicData uri="http://schemas.openxmlformats.org/drawingml/2006/table">
            <a:tbl>
              <a:tblPr firstRow="1" bandRow="1">
                <a:tableStyleId>{5940675A-B579-460E-94D1-54222C63F5DA}</a:tableStyleId>
              </a:tblPr>
              <a:tblGrid>
                <a:gridCol w="3112841">
                  <a:extLst>
                    <a:ext uri="{9D8B030D-6E8A-4147-A177-3AD203B41FA5}">
                      <a16:colId xmlns:a16="http://schemas.microsoft.com/office/drawing/2014/main" val="2824275200"/>
                    </a:ext>
                  </a:extLst>
                </a:gridCol>
                <a:gridCol w="5375273">
                  <a:extLst>
                    <a:ext uri="{9D8B030D-6E8A-4147-A177-3AD203B41FA5}">
                      <a16:colId xmlns:a16="http://schemas.microsoft.com/office/drawing/2014/main" val="3116760075"/>
                    </a:ext>
                  </a:extLst>
                </a:gridCol>
              </a:tblGrid>
              <a:tr h="370840">
                <a:tc>
                  <a:txBody>
                    <a:bodyPr/>
                    <a:lstStyle/>
                    <a:p>
                      <a:r>
                        <a:rPr lang="en-US" sz="1800" b="0" kern="1200" dirty="0">
                          <a:solidFill>
                            <a:srgbClr val="15845F"/>
                          </a:solidFill>
                          <a:effectLst/>
                          <a:latin typeface="Open Sans" panose="020B0606030504020204" pitchFamily="34" charset="0"/>
                          <a:ea typeface="Open Sans" panose="020B0606030504020204" pitchFamily="34" charset="0"/>
                          <a:cs typeface="Open Sans" panose="020B0606030504020204" pitchFamily="34" charset="0"/>
                        </a:rPr>
                        <a:t>Sign </a:t>
                      </a:r>
                      <a:endParaRPr lang="en-AU" sz="1800" dirty="0">
                        <a:solidFill>
                          <a:srgbClr val="15845F"/>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en-AU" sz="1800" b="0" kern="1200" dirty="0">
                          <a:solidFill>
                            <a:srgbClr val="15845F"/>
                          </a:solidFill>
                          <a:effectLst/>
                          <a:latin typeface="Open Sans" panose="020B0606030504020204" pitchFamily="34" charset="0"/>
                          <a:ea typeface="Open Sans" panose="020B0606030504020204" pitchFamily="34" charset="0"/>
                          <a:cs typeface="Open Sans" panose="020B0606030504020204" pitchFamily="34" charset="0"/>
                        </a:rPr>
                        <a:t>What does it look like? </a:t>
                      </a:r>
                      <a:endParaRPr lang="en-AU" sz="1800" dirty="0">
                        <a:solidFill>
                          <a:srgbClr val="15845F"/>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3683621577"/>
                  </a:ext>
                </a:extLst>
              </a:tr>
              <a:tr h="370840">
                <a:tc>
                  <a:txBody>
                    <a:bodyPr/>
                    <a:lstStyle/>
                    <a:p>
                      <a:r>
                        <a:rPr lang="en-US" sz="14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Profound tiredness and weakness</a:t>
                      </a:r>
                      <a:r>
                        <a:rPr lang="en-US" sz="1400" b="0" kern="1200" baseline="300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2</a:t>
                      </a:r>
                      <a:endParaRPr lang="en-AU" sz="1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285750" indent="-285750" rtl="0" fontAlgn="base">
                        <a:buFont typeface="Arial" panose="020B0604020202020204" pitchFamily="34" charset="0"/>
                        <a:buChar char="•"/>
                      </a:pPr>
                      <a:r>
                        <a:rPr lang="en-AU" sz="14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Reduced interest in getting out of bed.  </a:t>
                      </a:r>
                    </a:p>
                    <a:p>
                      <a:pPr marL="285750" indent="-285750" rtl="0" fontAlgn="base">
                        <a:buFont typeface="Arial" panose="020B0604020202020204" pitchFamily="34" charset="0"/>
                        <a:buChar char="•"/>
                      </a:pPr>
                      <a:r>
                        <a:rPr lang="en-AU" sz="14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Needing assistance with all care.  </a:t>
                      </a:r>
                    </a:p>
                    <a:p>
                      <a:pPr marL="285750" indent="-285750" rtl="0" fontAlgn="base">
                        <a:buFont typeface="Arial" panose="020B0604020202020204" pitchFamily="34" charset="0"/>
                        <a:buChar char="•"/>
                      </a:pPr>
                      <a:r>
                        <a:rPr lang="en-AU" sz="14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Less interest in things happening around them.  </a:t>
                      </a:r>
                      <a:endParaRPr lang="en-AU" sz="1400" b="0" i="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3010119448"/>
                  </a:ext>
                </a:extLst>
              </a:tr>
              <a:tr h="370840">
                <a:tc>
                  <a:txBody>
                    <a:bodyPr/>
                    <a:lstStyle/>
                    <a:p>
                      <a:r>
                        <a:rPr lang="en-AU" sz="14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Diminished food and fluid intake</a:t>
                      </a:r>
                      <a:r>
                        <a:rPr lang="en-AU" sz="1400" b="0" kern="1200" baseline="300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2</a:t>
                      </a:r>
                      <a:endParaRPr lang="en-AU" sz="1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285750" indent="-285750">
                        <a:buFont typeface="Arial" panose="020B0604020202020204" pitchFamily="34" charset="0"/>
                        <a:buChar char="•"/>
                      </a:pPr>
                      <a:r>
                        <a:rPr lang="en-AU" sz="14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Decrease in appetite and thirst is a normal progression of the body slowing down.  </a:t>
                      </a:r>
                      <a:endParaRPr lang="en-AU" sz="14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2306748980"/>
                  </a:ext>
                </a:extLst>
              </a:tr>
              <a:tr h="370840">
                <a:tc>
                  <a:txBody>
                    <a:bodyPr/>
                    <a:lstStyle/>
                    <a:p>
                      <a:r>
                        <a:rPr lang="en-US" sz="14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Drowsy or reduced cognition</a:t>
                      </a:r>
                      <a:r>
                        <a:rPr lang="en-US" sz="1400" b="0" kern="1200" baseline="300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2</a:t>
                      </a:r>
                      <a:endParaRPr lang="en-AU" sz="1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285750" indent="-285750" rtl="0" fontAlgn="base">
                        <a:buFont typeface="Arial" panose="020B0604020202020204" pitchFamily="34" charset="0"/>
                        <a:buChar char="•"/>
                      </a:pPr>
                      <a:r>
                        <a:rPr lang="en-AU" sz="14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Difficulty in concentration. </a:t>
                      </a:r>
                    </a:p>
                    <a:p>
                      <a:pPr marL="285750" indent="-285750" rtl="0" fontAlgn="base">
                        <a:buFont typeface="Arial" panose="020B0604020202020204" pitchFamily="34" charset="0"/>
                        <a:buChar char="•"/>
                      </a:pPr>
                      <a:r>
                        <a:rPr lang="en-AU" sz="14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Confusion with time and place. </a:t>
                      </a:r>
                    </a:p>
                    <a:p>
                      <a:pPr marL="285750" indent="-285750" rtl="0" fontAlgn="base">
                        <a:buFont typeface="Arial" panose="020B0604020202020204" pitchFamily="34" charset="0"/>
                        <a:buChar char="•"/>
                      </a:pPr>
                      <a:r>
                        <a:rPr lang="en-AU" sz="14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Inability to communicate. </a:t>
                      </a:r>
                    </a:p>
                  </a:txBody>
                  <a:tcPr/>
                </a:tc>
                <a:extLst>
                  <a:ext uri="{0D108BD9-81ED-4DB2-BD59-A6C34878D82A}">
                    <a16:rowId xmlns:a16="http://schemas.microsoft.com/office/drawing/2014/main" val="2022466539"/>
                  </a:ext>
                </a:extLst>
              </a:tr>
              <a:tr h="370840">
                <a:tc>
                  <a:txBody>
                    <a:bodyPr/>
                    <a:lstStyle/>
                    <a:p>
                      <a:r>
                        <a:rPr lang="en-US" sz="14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Changes to breathing</a:t>
                      </a:r>
                      <a:r>
                        <a:rPr lang="en-US" sz="1400" b="0" kern="1200" baseline="300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3</a:t>
                      </a:r>
                      <a:endParaRPr lang="en-AU" sz="1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285750" indent="-285750" rtl="0" fontAlgn="base">
                        <a:buFont typeface="Arial" panose="020B0604020202020204" pitchFamily="34" charset="0"/>
                        <a:buChar char="•"/>
                      </a:pPr>
                      <a:r>
                        <a:rPr lang="en-AU" sz="14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Slow or irregular breathing. </a:t>
                      </a:r>
                    </a:p>
                    <a:p>
                      <a:pPr marL="285750" indent="-285750" rtl="0" fontAlgn="base">
                        <a:buFont typeface="Arial" panose="020B0604020202020204" pitchFamily="34" charset="0"/>
                        <a:buChar char="•"/>
                      </a:pPr>
                      <a:r>
                        <a:rPr lang="en-AU" sz="14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Periods of rapid, shallow breathing  </a:t>
                      </a:r>
                    </a:p>
                    <a:p>
                      <a:pPr marL="285750" indent="-285750" rtl="0" fontAlgn="base">
                        <a:buFont typeface="Arial" panose="020B0604020202020204" pitchFamily="34" charset="0"/>
                        <a:buChar char="•"/>
                      </a:pPr>
                      <a:r>
                        <a:rPr lang="en-AU" sz="14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“Cheyne-Stokes breathing” is a term used to describe when a patient is having periods of apnoea followed by rapid respirations.</a:t>
                      </a:r>
                    </a:p>
                  </a:txBody>
                  <a:tcPr/>
                </a:tc>
                <a:extLst>
                  <a:ext uri="{0D108BD9-81ED-4DB2-BD59-A6C34878D82A}">
                    <a16:rowId xmlns:a16="http://schemas.microsoft.com/office/drawing/2014/main" val="3987042824"/>
                  </a:ext>
                </a:extLst>
              </a:tr>
              <a:tr h="351430">
                <a:tc>
                  <a:txBody>
                    <a:bodyPr/>
                    <a:lstStyle/>
                    <a:p>
                      <a:r>
                        <a:rPr lang="en-AU" sz="14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Changes to colour of the skin</a:t>
                      </a:r>
                      <a:r>
                        <a:rPr lang="en-AU" sz="1400" b="0" kern="1200" baseline="300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4</a:t>
                      </a:r>
                      <a:endParaRPr lang="en-AU" sz="1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285750" indent="-285750">
                        <a:buFont typeface="Arial" panose="020B0604020202020204" pitchFamily="34" charset="0"/>
                        <a:buChar char="•"/>
                      </a:pPr>
                      <a:r>
                        <a:rPr lang="en-AU" sz="14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Skin becomes pale and cool to touch due to peripheral vascular shutdown- this is when the body’s circulation slows down, blood is reserved for helping major internal organ function. </a:t>
                      </a:r>
                      <a:endParaRPr lang="en-AU" sz="14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3747205354"/>
                  </a:ext>
                </a:extLst>
              </a:tr>
              <a:tr h="370840">
                <a:tc>
                  <a:txBody>
                    <a:bodyPr/>
                    <a:lstStyle/>
                    <a:p>
                      <a:r>
                        <a:rPr lang="en-US" sz="1400" b="0"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Terminal restlessness</a:t>
                      </a:r>
                      <a:r>
                        <a:rPr lang="en-US" sz="1400" b="0" i="0" kern="1200" baseline="300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3</a:t>
                      </a:r>
                      <a:endParaRPr lang="en-AU" sz="1400" dirty="0">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285750" indent="-285750" rtl="0" fontAlgn="base">
                        <a:buFont typeface="Arial" panose="020B0604020202020204" pitchFamily="34" charset="0"/>
                        <a:buChar char="•"/>
                      </a:pPr>
                      <a:r>
                        <a:rPr lang="fr-FR" sz="1400" b="0"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Agitation </a:t>
                      </a:r>
                    </a:p>
                    <a:p>
                      <a:pPr marL="285750" indent="-285750" rtl="0" fontAlgn="base">
                        <a:buFont typeface="Arial" panose="020B0604020202020204" pitchFamily="34" charset="0"/>
                        <a:buChar char="•"/>
                      </a:pPr>
                      <a:r>
                        <a:rPr lang="fr-FR" sz="1400" b="0"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Confusion </a:t>
                      </a:r>
                    </a:p>
                    <a:p>
                      <a:pPr marL="285750" indent="-285750" rtl="0" fontAlgn="base">
                        <a:buFont typeface="Arial" panose="020B0604020202020204" pitchFamily="34" charset="0"/>
                        <a:buChar char="•"/>
                      </a:pPr>
                      <a:r>
                        <a:rPr lang="fr-FR" sz="1400" b="0"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Delirium </a:t>
                      </a:r>
                    </a:p>
                    <a:p>
                      <a:pPr marL="285750" indent="-285750" rtl="0" fontAlgn="base">
                        <a:buFont typeface="Arial" panose="020B0604020202020204" pitchFamily="34" charset="0"/>
                        <a:buChar char="•"/>
                      </a:pPr>
                      <a:r>
                        <a:rPr lang="fr-FR" sz="1400" b="0" i="0" kern="12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Emotional</a:t>
                      </a:r>
                      <a:r>
                        <a:rPr lang="fr-FR" sz="1400" b="0"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fr-FR" sz="1400" b="0" i="0" kern="12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distress</a:t>
                      </a:r>
                      <a:r>
                        <a:rPr lang="fr-FR" sz="1400" b="0"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p>
                  </a:txBody>
                  <a:tcPr/>
                </a:tc>
                <a:extLst>
                  <a:ext uri="{0D108BD9-81ED-4DB2-BD59-A6C34878D82A}">
                    <a16:rowId xmlns:a16="http://schemas.microsoft.com/office/drawing/2014/main" val="22766630"/>
                  </a:ext>
                </a:extLst>
              </a:tr>
            </a:tbl>
          </a:graphicData>
        </a:graphic>
      </p:graphicFrame>
    </p:spTree>
    <p:extLst>
      <p:ext uri="{BB962C8B-B14F-4D97-AF65-F5344CB8AC3E}">
        <p14:creationId xmlns:p14="http://schemas.microsoft.com/office/powerpoint/2010/main" val="3245154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3"/>
          <a:stretch>
            <a:fillRect/>
          </a:stretch>
        </p:blipFill>
        <p:spPr>
          <a:xfrm>
            <a:off x="6883111" y="141856"/>
            <a:ext cx="2038635" cy="971686"/>
          </a:xfrm>
          <a:prstGeom prst="rect">
            <a:avLst/>
          </a:prstGeom>
        </p:spPr>
      </p:pic>
      <p:sp>
        <p:nvSpPr>
          <p:cNvPr id="4" name="TextBox 3">
            <a:extLst>
              <a:ext uri="{FF2B5EF4-FFF2-40B4-BE49-F238E27FC236}">
                <a16:creationId xmlns:a16="http://schemas.microsoft.com/office/drawing/2014/main" id="{F75373F8-F44F-E5F7-B412-338D3785FACD}"/>
              </a:ext>
            </a:extLst>
          </p:cNvPr>
          <p:cNvSpPr txBox="1"/>
          <p:nvPr/>
        </p:nvSpPr>
        <p:spPr>
          <a:xfrm>
            <a:off x="849911" y="1113542"/>
            <a:ext cx="4572000" cy="369332"/>
          </a:xfrm>
          <a:prstGeom prst="rect">
            <a:avLst/>
          </a:prstGeom>
          <a:noFill/>
        </p:spPr>
        <p:txBody>
          <a:bodyPr wrap="square">
            <a:spAutoFit/>
          </a:bodyPr>
          <a:lstStyle/>
          <a:p>
            <a:pPr algn="l"/>
            <a:r>
              <a:rPr lang="en-AU" b="1" i="0" dirty="0">
                <a:solidFill>
                  <a:srgbClr val="15845F"/>
                </a:solidFill>
                <a:effectLst/>
                <a:highlight>
                  <a:srgbClr val="FFFFFF"/>
                </a:highlight>
                <a:latin typeface="Open Sans" panose="020B0606030504020204" pitchFamily="34" charset="0"/>
              </a:rPr>
              <a:t>Terminal restlessness </a:t>
            </a:r>
          </a:p>
        </p:txBody>
      </p:sp>
      <p:sp>
        <p:nvSpPr>
          <p:cNvPr id="9" name="TextBox 8">
            <a:extLst>
              <a:ext uri="{FF2B5EF4-FFF2-40B4-BE49-F238E27FC236}">
                <a16:creationId xmlns:a16="http://schemas.microsoft.com/office/drawing/2014/main" id="{D247A80A-DD6A-1414-B02C-C7F1AD2B8B8B}"/>
              </a:ext>
            </a:extLst>
          </p:cNvPr>
          <p:cNvSpPr txBox="1"/>
          <p:nvPr/>
        </p:nvSpPr>
        <p:spPr>
          <a:xfrm>
            <a:off x="1117076" y="4893120"/>
            <a:ext cx="6909848" cy="1662315"/>
          </a:xfrm>
          <a:prstGeom prst="rect">
            <a:avLst/>
          </a:prstGeom>
          <a:noFill/>
        </p:spPr>
        <p:txBody>
          <a:bodyPr wrap="square">
            <a:spAutoFit/>
          </a:bodyPr>
          <a:lstStyle/>
          <a:p>
            <a:pPr>
              <a:lnSpc>
                <a:spcPct val="107000"/>
              </a:lnSpc>
              <a:spcAft>
                <a:spcPts val="800"/>
              </a:spcAft>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Terminal restlessness is the term for a spectrum of unsettled behaviours and symptoms that can happen at the end of a person’s life.</a:t>
            </a:r>
            <a:r>
              <a:rPr lang="en-AU" kern="100" baseline="30000" dirty="0">
                <a:latin typeface="Open Sans" panose="020B0606030504020204" pitchFamily="34" charset="0"/>
                <a:ea typeface="Open Sans" panose="020B0606030504020204" pitchFamily="34" charset="0"/>
                <a:cs typeface="Open Sans" panose="020B0606030504020204" pitchFamily="34" charset="0"/>
              </a:rPr>
              <a:t>5</a:t>
            </a:r>
            <a:endParaRPr lang="en-AU" sz="1800" kern="1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Agitation, confusion, delirium </a:t>
            </a:r>
            <a:r>
              <a:rPr lang="en-AU" sz="1100" kern="100" dirty="0">
                <a:effectLst/>
                <a:latin typeface="Open Sans" panose="020B0606030504020204" pitchFamily="34" charset="0"/>
                <a:ea typeface="Open Sans" panose="020B0606030504020204" pitchFamily="34" charset="0"/>
                <a:cs typeface="Open Sans" panose="020B0606030504020204" pitchFamily="34" charset="0"/>
              </a:rPr>
              <a:t> </a:t>
            </a:r>
            <a:r>
              <a:rPr lang="en-AU" sz="1800" kern="100" dirty="0">
                <a:effectLst/>
                <a:latin typeface="Open Sans" panose="020B0606030504020204" pitchFamily="34" charset="0"/>
                <a:ea typeface="Open Sans" panose="020B0606030504020204" pitchFamily="34" charset="0"/>
                <a:cs typeface="Open Sans" panose="020B0606030504020204" pitchFamily="34" charset="0"/>
              </a:rPr>
              <a:t>and emotional distress are common symptoms</a:t>
            </a:r>
            <a:r>
              <a:rPr lang="en-AU" kern="100" dirty="0">
                <a:solidFill>
                  <a:srgbClr val="000000"/>
                </a:solidFill>
                <a:latin typeface="Open Sans" panose="020B0606030504020204" pitchFamily="34" charset="0"/>
                <a:ea typeface="Open Sans" panose="020B0606030504020204" pitchFamily="34" charset="0"/>
                <a:cs typeface="Open Sans" panose="020B0606030504020204" pitchFamily="34" charset="0"/>
              </a:rPr>
              <a:t>.</a:t>
            </a:r>
            <a:r>
              <a:rPr lang="en-AU" kern="100" baseline="30000" dirty="0">
                <a:latin typeface="Open Sans" panose="020B0606030504020204" pitchFamily="34" charset="0"/>
                <a:ea typeface="Open Sans" panose="020B0606030504020204" pitchFamily="34" charset="0"/>
                <a:cs typeface="Open Sans" panose="020B0606030504020204" pitchFamily="34" charset="0"/>
              </a:rPr>
              <a:t>5</a:t>
            </a:r>
            <a:endParaRPr lang="en-AU" sz="1800" kern="100" dirty="0">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11" name="Picture 10" descr="A person sitting in a hospital bed with a person in a yellow shirt&#10;&#10;Description automatically generated">
            <a:extLst>
              <a:ext uri="{FF2B5EF4-FFF2-40B4-BE49-F238E27FC236}">
                <a16:creationId xmlns:a16="http://schemas.microsoft.com/office/drawing/2014/main" id="{C4BC3C3D-CC6D-6F5B-04DF-DFA22B6CE95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88658" y="1482874"/>
            <a:ext cx="5898262" cy="3115533"/>
          </a:xfrm>
          <a:prstGeom prst="rect">
            <a:avLst/>
          </a:prstGeom>
        </p:spPr>
      </p:pic>
    </p:spTree>
    <p:extLst>
      <p:ext uri="{BB962C8B-B14F-4D97-AF65-F5344CB8AC3E}">
        <p14:creationId xmlns:p14="http://schemas.microsoft.com/office/powerpoint/2010/main" val="2873351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3"/>
          <a:stretch>
            <a:fillRect/>
          </a:stretch>
        </p:blipFill>
        <p:spPr>
          <a:xfrm>
            <a:off x="6883111" y="141856"/>
            <a:ext cx="2038635" cy="971686"/>
          </a:xfrm>
          <a:prstGeom prst="rect">
            <a:avLst/>
          </a:prstGeom>
        </p:spPr>
      </p:pic>
      <p:sp>
        <p:nvSpPr>
          <p:cNvPr id="4" name="TextBox 3">
            <a:extLst>
              <a:ext uri="{FF2B5EF4-FFF2-40B4-BE49-F238E27FC236}">
                <a16:creationId xmlns:a16="http://schemas.microsoft.com/office/drawing/2014/main" id="{5FF23CD5-3234-0F72-522C-37A4C5348E6E}"/>
              </a:ext>
            </a:extLst>
          </p:cNvPr>
          <p:cNvSpPr txBox="1"/>
          <p:nvPr/>
        </p:nvSpPr>
        <p:spPr>
          <a:xfrm>
            <a:off x="720605" y="1113542"/>
            <a:ext cx="6162506" cy="369332"/>
          </a:xfrm>
          <a:prstGeom prst="rect">
            <a:avLst/>
          </a:prstGeom>
          <a:noFill/>
        </p:spPr>
        <p:txBody>
          <a:bodyPr wrap="square">
            <a:spAutoFit/>
          </a:bodyPr>
          <a:lstStyle/>
          <a:p>
            <a:r>
              <a:rPr lang="en-AU" b="1" dirty="0">
                <a:solidFill>
                  <a:srgbClr val="15845F"/>
                </a:solidFill>
                <a:latin typeface="Open Sans" panose="020B0606030504020204" pitchFamily="34" charset="0"/>
                <a:ea typeface="Open Sans" panose="020B0606030504020204" pitchFamily="34" charset="0"/>
                <a:cs typeface="Open Sans" panose="020B0606030504020204" pitchFamily="34" charset="0"/>
              </a:rPr>
              <a:t>R</a:t>
            </a:r>
            <a:r>
              <a:rPr lang="en-AU" sz="1800" b="1" dirty="0">
                <a:solidFill>
                  <a:srgbClr val="15845F"/>
                </a:solidFill>
                <a:effectLst/>
                <a:latin typeface="Open Sans" panose="020B0606030504020204" pitchFamily="34" charset="0"/>
                <a:ea typeface="Open Sans" panose="020B0606030504020204" pitchFamily="34" charset="0"/>
                <a:cs typeface="Open Sans" panose="020B0606030504020204" pitchFamily="34" charset="0"/>
              </a:rPr>
              <a:t>eversible causes of decline </a:t>
            </a:r>
            <a:endParaRPr lang="en-AU" sz="1200" b="1" baseline="30000" dirty="0">
              <a:solidFill>
                <a:srgbClr val="15845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TextBox 2">
            <a:extLst>
              <a:ext uri="{FF2B5EF4-FFF2-40B4-BE49-F238E27FC236}">
                <a16:creationId xmlns:a16="http://schemas.microsoft.com/office/drawing/2014/main" id="{35F62CA2-EB12-057A-2AB8-30B69670326E}"/>
              </a:ext>
            </a:extLst>
          </p:cNvPr>
          <p:cNvSpPr txBox="1"/>
          <p:nvPr/>
        </p:nvSpPr>
        <p:spPr>
          <a:xfrm>
            <a:off x="895546" y="4137656"/>
            <a:ext cx="7211505" cy="2255041"/>
          </a:xfrm>
          <a:prstGeom prst="rect">
            <a:avLst/>
          </a:prstGeom>
          <a:noFill/>
        </p:spPr>
        <p:txBody>
          <a:bodyPr wrap="square">
            <a:spAutoFit/>
          </a:bodyPr>
          <a:lstStyle/>
          <a:p>
            <a:pPr algn="just">
              <a:lnSpc>
                <a:spcPct val="107000"/>
              </a:lnSpc>
              <a:spcAft>
                <a:spcPts val="800"/>
              </a:spcAft>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Some conditions may produce similar signs of imminent death but may be treated. Be aware of reversible causes of decline, which may include:</a:t>
            </a:r>
            <a:r>
              <a:rPr lang="en-AU" sz="1800" kern="100" baseline="30000" dirty="0">
                <a:effectLst/>
                <a:latin typeface="Open Sans" panose="020B0606030504020204" pitchFamily="34" charset="0"/>
                <a:ea typeface="Open Sans" panose="020B0606030504020204" pitchFamily="34" charset="0"/>
                <a:cs typeface="Open Sans" panose="020B0606030504020204" pitchFamily="34" charset="0"/>
              </a:rPr>
              <a:t>6</a:t>
            </a:r>
            <a:endParaRPr lang="en-AU" sz="1800" kern="100" dirty="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07000"/>
              </a:lnSpc>
              <a:buFont typeface="Symbol" panose="05050102010706020507" pitchFamily="18" charset="2"/>
              <a:buChar char=""/>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hypercalcaemia (high level of calcium in the blood)</a:t>
            </a:r>
          </a:p>
          <a:p>
            <a:pPr marL="342900" lvl="0" indent="-342900">
              <a:lnSpc>
                <a:spcPct val="107000"/>
              </a:lnSpc>
              <a:buFont typeface="Symbol" panose="05050102010706020507" pitchFamily="18" charset="2"/>
              <a:buChar char=""/>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renal (kidney) failure</a:t>
            </a:r>
          </a:p>
          <a:p>
            <a:pPr marL="342900" lvl="0" indent="-342900">
              <a:lnSpc>
                <a:spcPct val="107000"/>
              </a:lnSpc>
              <a:buFont typeface="Symbol" panose="05050102010706020507" pitchFamily="18" charset="2"/>
              <a:buChar char=""/>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infection</a:t>
            </a:r>
          </a:p>
          <a:p>
            <a:pPr marL="342900" lvl="0" indent="-342900">
              <a:lnSpc>
                <a:spcPct val="107000"/>
              </a:lnSpc>
              <a:spcAft>
                <a:spcPts val="800"/>
              </a:spcAft>
              <a:buFont typeface="Symbol" panose="05050102010706020507" pitchFamily="18" charset="2"/>
              <a:buChar char=""/>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side effects of medicines such as strong opioids.</a:t>
            </a:r>
            <a:r>
              <a:rPr lang="en-AU" sz="1100" kern="100" dirty="0">
                <a:effectLst/>
                <a:latin typeface="Open Sans" panose="020B0606030504020204" pitchFamily="34" charset="0"/>
                <a:ea typeface="Open Sans" panose="020B0606030504020204" pitchFamily="34" charset="0"/>
                <a:cs typeface="Open Sans" panose="020B0606030504020204" pitchFamily="34" charset="0"/>
              </a:rPr>
              <a:t> </a:t>
            </a:r>
            <a:endParaRPr lang="en-AU" sz="1800" kern="100" dirty="0">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descr="A person in a hospital bed holding a bottle of liquid&#10;&#10;Description automatically generated">
            <a:extLst>
              <a:ext uri="{FF2B5EF4-FFF2-40B4-BE49-F238E27FC236}">
                <a16:creationId xmlns:a16="http://schemas.microsoft.com/office/drawing/2014/main" id="{AF094D40-6838-6414-EA56-E2E917C033E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40118" y="1592823"/>
            <a:ext cx="4371532" cy="2311509"/>
          </a:xfrm>
          <a:prstGeom prst="rect">
            <a:avLst/>
          </a:prstGeom>
        </p:spPr>
      </p:pic>
    </p:spTree>
    <p:extLst>
      <p:ext uri="{BB962C8B-B14F-4D97-AF65-F5344CB8AC3E}">
        <p14:creationId xmlns:p14="http://schemas.microsoft.com/office/powerpoint/2010/main" val="1631239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3"/>
          <a:stretch>
            <a:fillRect/>
          </a:stretch>
        </p:blipFill>
        <p:spPr>
          <a:xfrm>
            <a:off x="6883111" y="141856"/>
            <a:ext cx="2038635" cy="971686"/>
          </a:xfrm>
          <a:prstGeom prst="rect">
            <a:avLst/>
          </a:prstGeom>
        </p:spPr>
      </p:pic>
      <p:sp>
        <p:nvSpPr>
          <p:cNvPr id="4" name="TextBox 3">
            <a:extLst>
              <a:ext uri="{FF2B5EF4-FFF2-40B4-BE49-F238E27FC236}">
                <a16:creationId xmlns:a16="http://schemas.microsoft.com/office/drawing/2014/main" id="{D32CF584-78FF-8D88-33BE-BDC29BAB9023}"/>
              </a:ext>
            </a:extLst>
          </p:cNvPr>
          <p:cNvSpPr txBox="1"/>
          <p:nvPr/>
        </p:nvSpPr>
        <p:spPr>
          <a:xfrm>
            <a:off x="427822" y="704630"/>
            <a:ext cx="4894110" cy="420628"/>
          </a:xfrm>
          <a:prstGeom prst="rect">
            <a:avLst/>
          </a:prstGeom>
          <a:noFill/>
        </p:spPr>
        <p:txBody>
          <a:bodyPr wrap="square">
            <a:spAutoFit/>
          </a:bodyPr>
          <a:lstStyle/>
          <a:p>
            <a:pPr algn="l"/>
            <a:r>
              <a:rPr lang="en-AU" sz="3200" b="1" baseline="30000" dirty="0">
                <a:solidFill>
                  <a:srgbClr val="15845F"/>
                </a:solidFill>
                <a:highlight>
                  <a:srgbClr val="FFFFFF"/>
                </a:highlight>
                <a:latin typeface="Open Sans" panose="020B0606030504020204" pitchFamily="34" charset="0"/>
                <a:ea typeface="Open Sans" panose="020B0606030504020204" pitchFamily="34" charset="0"/>
                <a:cs typeface="Open Sans" panose="020B0606030504020204" pitchFamily="34" charset="0"/>
              </a:rPr>
              <a:t>Goals of care and patient wishes</a:t>
            </a:r>
            <a:endParaRPr lang="en-AU" sz="3200" b="1" i="0" baseline="30000" dirty="0">
              <a:solidFill>
                <a:srgbClr val="15845F"/>
              </a:solidFill>
              <a:effectLst/>
              <a:highlight>
                <a:srgbClr val="FFFFFF"/>
              </a:highlight>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a:extLst>
              <a:ext uri="{FF2B5EF4-FFF2-40B4-BE49-F238E27FC236}">
                <a16:creationId xmlns:a16="http://schemas.microsoft.com/office/drawing/2014/main" id="{ADDB25D0-ACE7-96EC-9DD6-FBD0A8B3E9BD}"/>
              </a:ext>
            </a:extLst>
          </p:cNvPr>
          <p:cNvSpPr txBox="1"/>
          <p:nvPr/>
        </p:nvSpPr>
        <p:spPr>
          <a:xfrm>
            <a:off x="782422" y="3955563"/>
            <a:ext cx="7579151" cy="2756588"/>
          </a:xfrm>
          <a:prstGeom prst="rect">
            <a:avLst/>
          </a:prstGeom>
          <a:noFill/>
        </p:spPr>
        <p:txBody>
          <a:bodyPr wrap="square">
            <a:spAutoFit/>
          </a:bodyPr>
          <a:lstStyle/>
          <a:p>
            <a:pPr marL="285750" indent="-285750">
              <a:lnSpc>
                <a:spcPct val="107000"/>
              </a:lnSpc>
              <a:spcAft>
                <a:spcPts val="800"/>
              </a:spcAft>
              <a:buFont typeface="Arial" panose="020B0604020202020204" pitchFamily="34" charset="0"/>
              <a:buChar char="•"/>
            </a:pPr>
            <a:r>
              <a:rPr lang="en-AU" kern="100" dirty="0">
                <a:latin typeface="Open Sans" panose="020B0606030504020204" pitchFamily="34" charset="0"/>
                <a:ea typeface="Open Sans" panose="020B0606030504020204" pitchFamily="34" charset="0"/>
                <a:cs typeface="Open Sans" panose="020B0606030504020204" pitchFamily="34" charset="0"/>
              </a:rPr>
              <a:t>U</a:t>
            </a:r>
            <a:r>
              <a:rPr lang="en-AU" sz="1800" kern="100" dirty="0">
                <a:effectLst/>
                <a:latin typeface="Open Sans" panose="020B0606030504020204" pitchFamily="34" charset="0"/>
                <a:ea typeface="Open Sans" panose="020B0606030504020204" pitchFamily="34" charset="0"/>
                <a:cs typeface="Open Sans" panose="020B0606030504020204" pitchFamily="34" charset="0"/>
              </a:rPr>
              <a:t>nderstand the progress of the individual patient’s illness, the goals of care, the patient and family’s wishes.</a:t>
            </a:r>
          </a:p>
          <a:p>
            <a:pPr marL="285750" indent="-285750">
              <a:lnSpc>
                <a:spcPct val="107000"/>
              </a:lnSpc>
              <a:spcAft>
                <a:spcPts val="800"/>
              </a:spcAft>
              <a:buFont typeface="Arial" panose="020B0604020202020204" pitchFamily="34" charset="0"/>
              <a:buChar char="•"/>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 </a:t>
            </a:r>
            <a:r>
              <a:rPr lang="en-AU" kern="100" dirty="0">
                <a:latin typeface="Open Sans" panose="020B0606030504020204" pitchFamily="34" charset="0"/>
                <a:ea typeface="Open Sans" panose="020B0606030504020204" pitchFamily="34" charset="0"/>
                <a:cs typeface="Open Sans" panose="020B0606030504020204" pitchFamily="34" charset="0"/>
              </a:rPr>
              <a:t>T</a:t>
            </a:r>
            <a:r>
              <a:rPr lang="en-AU" sz="1800" kern="100" dirty="0">
                <a:effectLst/>
                <a:latin typeface="Open Sans" panose="020B0606030504020204" pitchFamily="34" charset="0"/>
                <a:ea typeface="Open Sans" panose="020B0606030504020204" pitchFamily="34" charset="0"/>
                <a:cs typeface="Open Sans" panose="020B0606030504020204" pitchFamily="34" charset="0"/>
              </a:rPr>
              <a:t>he benefits and burdens of investigations or potential treatments.</a:t>
            </a:r>
            <a:endParaRPr lang="en-AU" kern="100" dirty="0">
              <a:latin typeface="Open Sans" panose="020B0606030504020204" pitchFamily="34" charset="0"/>
              <a:ea typeface="Open Sans" panose="020B0606030504020204" pitchFamily="34" charset="0"/>
              <a:cs typeface="Open Sans" panose="020B0606030504020204" pitchFamily="34" charset="0"/>
            </a:endParaRPr>
          </a:p>
          <a:p>
            <a:pPr marL="285750" indent="-285750">
              <a:lnSpc>
                <a:spcPct val="107000"/>
              </a:lnSpc>
              <a:spcAft>
                <a:spcPts val="800"/>
              </a:spcAft>
              <a:buFont typeface="Arial" panose="020B0604020202020204" pitchFamily="34" charset="0"/>
              <a:buChar char="•"/>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 Remember, just because a blood test or investigation </a:t>
            </a:r>
            <a:r>
              <a:rPr lang="en-AU" sz="1800" b="1" i="1" kern="100" dirty="0">
                <a:effectLst/>
                <a:latin typeface="Open Sans" panose="020B0606030504020204" pitchFamily="34" charset="0"/>
                <a:ea typeface="Open Sans" panose="020B0606030504020204" pitchFamily="34" charset="0"/>
                <a:cs typeface="Open Sans" panose="020B0606030504020204" pitchFamily="34" charset="0"/>
              </a:rPr>
              <a:t>can</a:t>
            </a:r>
            <a:r>
              <a:rPr lang="en-AU" sz="1800" kern="100" dirty="0">
                <a:effectLst/>
                <a:latin typeface="Open Sans" panose="020B0606030504020204" pitchFamily="34" charset="0"/>
                <a:ea typeface="Open Sans" panose="020B0606030504020204" pitchFamily="34" charset="0"/>
                <a:cs typeface="Open Sans" panose="020B0606030504020204" pitchFamily="34" charset="0"/>
              </a:rPr>
              <a:t> be ordered, does not mean it </a:t>
            </a:r>
            <a:r>
              <a:rPr lang="en-AU" sz="1800" b="1" i="1" kern="100" dirty="0">
                <a:effectLst/>
                <a:latin typeface="Open Sans" panose="020B0606030504020204" pitchFamily="34" charset="0"/>
                <a:ea typeface="Open Sans" panose="020B0606030504020204" pitchFamily="34" charset="0"/>
                <a:cs typeface="Open Sans" panose="020B0606030504020204" pitchFamily="34" charset="0"/>
              </a:rPr>
              <a:t>should</a:t>
            </a:r>
            <a:r>
              <a:rPr lang="en-AU" sz="1800" kern="100" dirty="0">
                <a:effectLst/>
                <a:latin typeface="Open Sans" panose="020B0606030504020204" pitchFamily="34" charset="0"/>
                <a:ea typeface="Open Sans" panose="020B0606030504020204" pitchFamily="34" charset="0"/>
                <a:cs typeface="Open Sans" panose="020B0606030504020204" pitchFamily="34" charset="0"/>
              </a:rPr>
              <a:t> be ordered.</a:t>
            </a:r>
            <a:endParaRPr lang="en-AU" kern="100" dirty="0">
              <a:latin typeface="Open Sans" panose="020B0606030504020204" pitchFamily="34" charset="0"/>
              <a:ea typeface="Open Sans" panose="020B0606030504020204" pitchFamily="34" charset="0"/>
              <a:cs typeface="Open Sans" panose="020B0606030504020204" pitchFamily="34" charset="0"/>
            </a:endParaRPr>
          </a:p>
          <a:p>
            <a:pPr marL="285750" indent="-285750">
              <a:lnSpc>
                <a:spcPct val="107000"/>
              </a:lnSpc>
              <a:spcAft>
                <a:spcPts val="800"/>
              </a:spcAft>
              <a:buFont typeface="Arial" panose="020B0604020202020204" pitchFamily="34" charset="0"/>
              <a:buChar char="•"/>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 A team and family approach to confirm goals of care should steer care and services at the end of life.</a:t>
            </a:r>
            <a:r>
              <a:rPr lang="en-AU" kern="100" baseline="30000" dirty="0">
                <a:solidFill>
                  <a:srgbClr val="000000"/>
                </a:solidFill>
                <a:latin typeface="Open Sans" panose="020B0606030504020204" pitchFamily="34" charset="0"/>
                <a:ea typeface="Open Sans" panose="020B0606030504020204" pitchFamily="34" charset="0"/>
                <a:cs typeface="Open Sans" panose="020B0606030504020204" pitchFamily="34" charset="0"/>
              </a:rPr>
              <a:t>7</a:t>
            </a:r>
            <a:r>
              <a:rPr lang="en-AU" sz="1800" kern="100" dirty="0">
                <a:effectLst/>
                <a:latin typeface="Open Sans" panose="020B0606030504020204" pitchFamily="34" charset="0"/>
                <a:ea typeface="Open Sans" panose="020B0606030504020204" pitchFamily="34" charset="0"/>
                <a:cs typeface="Open Sans" panose="020B0606030504020204" pitchFamily="34" charset="0"/>
              </a:rPr>
              <a:t>  </a:t>
            </a:r>
          </a:p>
        </p:txBody>
      </p:sp>
      <p:pic>
        <p:nvPicPr>
          <p:cNvPr id="10" name="Picture 9" descr="A group of people standing next to a bed&#10;&#10;Description automatically generated">
            <a:extLst>
              <a:ext uri="{FF2B5EF4-FFF2-40B4-BE49-F238E27FC236}">
                <a16:creationId xmlns:a16="http://schemas.microsoft.com/office/drawing/2014/main" id="{3962EA5D-0C0B-7B8C-F750-CC3A2942C13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44595" y="1113542"/>
            <a:ext cx="4854804" cy="2567046"/>
          </a:xfrm>
          <a:prstGeom prst="rect">
            <a:avLst/>
          </a:prstGeom>
        </p:spPr>
      </p:pic>
    </p:spTree>
    <p:extLst>
      <p:ext uri="{BB962C8B-B14F-4D97-AF65-F5344CB8AC3E}">
        <p14:creationId xmlns:p14="http://schemas.microsoft.com/office/powerpoint/2010/main" val="283902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3"/>
          <a:stretch>
            <a:fillRect/>
          </a:stretch>
        </p:blipFill>
        <p:spPr>
          <a:xfrm>
            <a:off x="6883111" y="141856"/>
            <a:ext cx="2038635" cy="971686"/>
          </a:xfrm>
          <a:prstGeom prst="rect">
            <a:avLst/>
          </a:prstGeom>
        </p:spPr>
      </p:pic>
      <p:sp>
        <p:nvSpPr>
          <p:cNvPr id="10" name="TextBox 9">
            <a:extLst>
              <a:ext uri="{FF2B5EF4-FFF2-40B4-BE49-F238E27FC236}">
                <a16:creationId xmlns:a16="http://schemas.microsoft.com/office/drawing/2014/main" id="{95DC9982-0EFF-333E-0C1F-C36019E793CE}"/>
              </a:ext>
            </a:extLst>
          </p:cNvPr>
          <p:cNvSpPr txBox="1"/>
          <p:nvPr/>
        </p:nvSpPr>
        <p:spPr>
          <a:xfrm>
            <a:off x="693828" y="744210"/>
            <a:ext cx="4572000" cy="369332"/>
          </a:xfrm>
          <a:prstGeom prst="rect">
            <a:avLst/>
          </a:prstGeom>
          <a:noFill/>
        </p:spPr>
        <p:txBody>
          <a:bodyPr wrap="square">
            <a:spAutoFit/>
          </a:bodyPr>
          <a:lstStyle/>
          <a:p>
            <a:pPr algn="l"/>
            <a:r>
              <a:rPr lang="en-AU" b="1" dirty="0">
                <a:solidFill>
                  <a:srgbClr val="15845F"/>
                </a:solidFill>
                <a:highlight>
                  <a:srgbClr val="FFFFFF"/>
                </a:highlight>
                <a:latin typeface="Open Sans" panose="020B0606030504020204" pitchFamily="34" charset="0"/>
              </a:rPr>
              <a:t>Symptom control</a:t>
            </a:r>
            <a:endParaRPr lang="en-AU" b="1" i="0" dirty="0">
              <a:solidFill>
                <a:srgbClr val="15845F"/>
              </a:solidFill>
              <a:effectLst/>
              <a:highlight>
                <a:srgbClr val="FFFFFF"/>
              </a:highlight>
              <a:latin typeface="Open Sans" panose="020B0606030504020204" pitchFamily="34" charset="0"/>
            </a:endParaRPr>
          </a:p>
        </p:txBody>
      </p:sp>
      <p:sp>
        <p:nvSpPr>
          <p:cNvPr id="4" name="TextBox 3">
            <a:extLst>
              <a:ext uri="{FF2B5EF4-FFF2-40B4-BE49-F238E27FC236}">
                <a16:creationId xmlns:a16="http://schemas.microsoft.com/office/drawing/2014/main" id="{1BB14C88-C9D8-7539-C5F7-5A372A724AD8}"/>
              </a:ext>
            </a:extLst>
          </p:cNvPr>
          <p:cNvSpPr txBox="1"/>
          <p:nvPr/>
        </p:nvSpPr>
        <p:spPr>
          <a:xfrm>
            <a:off x="570319" y="4208791"/>
            <a:ext cx="8003357" cy="2507353"/>
          </a:xfrm>
          <a:prstGeom prst="rect">
            <a:avLst/>
          </a:prstGeom>
          <a:noFill/>
        </p:spPr>
        <p:txBody>
          <a:bodyPr wrap="square">
            <a:spAutoFit/>
          </a:bodyPr>
          <a:lstStyle/>
          <a:p>
            <a:pPr marL="285750" indent="-285750">
              <a:lnSpc>
                <a:spcPct val="115000"/>
              </a:lnSpc>
              <a:spcAft>
                <a:spcPts val="800"/>
              </a:spcAft>
              <a:buFont typeface="Arial" panose="020B0604020202020204" pitchFamily="34" charset="0"/>
              <a:buChar char="•"/>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Ensure that medications for common symptoms such as breathlessness, pain, nausea, and constipation are prescribed for PRN use (as needed).</a:t>
            </a:r>
          </a:p>
          <a:p>
            <a:pPr marL="285750" indent="-285750">
              <a:lnSpc>
                <a:spcPct val="115000"/>
              </a:lnSpc>
              <a:spcAft>
                <a:spcPts val="800"/>
              </a:spcAft>
              <a:buFont typeface="Arial" panose="020B0604020202020204" pitchFamily="34" charset="0"/>
              <a:buChar char="•"/>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There are several common symptoms that may cause distress in dying patients.</a:t>
            </a:r>
          </a:p>
          <a:p>
            <a:pPr marL="285750" indent="-285750">
              <a:lnSpc>
                <a:spcPct val="115000"/>
              </a:lnSpc>
              <a:spcAft>
                <a:spcPts val="800"/>
              </a:spcAft>
              <a:buFont typeface="Arial" panose="020B0604020202020204" pitchFamily="34" charset="0"/>
              <a:buChar char="•"/>
            </a:pPr>
            <a:r>
              <a:rPr lang="en-AU" sz="1800" kern="100" dirty="0">
                <a:effectLst/>
                <a:latin typeface="Open Sans" panose="020B0606030504020204" pitchFamily="34" charset="0"/>
                <a:ea typeface="Open Sans" panose="020B0606030504020204" pitchFamily="34" charset="0"/>
                <a:cs typeface="Open Sans" panose="020B0606030504020204" pitchFamily="34" charset="0"/>
              </a:rPr>
              <a:t> Ordering medications ahead of time, ‘anticipatory prescribing’, is required so that prompt management of these symptoms can occur.</a:t>
            </a:r>
            <a:r>
              <a:rPr lang="en-AU" kern="100" baseline="30000" dirty="0">
                <a:solidFill>
                  <a:srgbClr val="000000"/>
                </a:solidFill>
                <a:latin typeface="Open Sans" panose="020B0606030504020204" pitchFamily="34" charset="0"/>
                <a:ea typeface="Open Sans" panose="020B0606030504020204" pitchFamily="34" charset="0"/>
                <a:cs typeface="Open Sans" panose="020B0606030504020204" pitchFamily="34" charset="0"/>
              </a:rPr>
              <a:t>8</a:t>
            </a:r>
            <a:endParaRPr lang="en-AU" sz="1800" kern="100" dirty="0">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7" name="Picture 6" descr="A person in a blue uniform and a patient in a hospital bed&#10;&#10;Description automatically generated">
            <a:extLst>
              <a:ext uri="{FF2B5EF4-FFF2-40B4-BE49-F238E27FC236}">
                <a16:creationId xmlns:a16="http://schemas.microsoft.com/office/drawing/2014/main" id="{EBEB5564-AF86-F2A0-1707-1D0915A4FCD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97056" y="1264191"/>
            <a:ext cx="5149885" cy="2723074"/>
          </a:xfrm>
          <a:prstGeom prst="rect">
            <a:avLst/>
          </a:prstGeom>
        </p:spPr>
      </p:pic>
    </p:spTree>
    <p:extLst>
      <p:ext uri="{BB962C8B-B14F-4D97-AF65-F5344CB8AC3E}">
        <p14:creationId xmlns:p14="http://schemas.microsoft.com/office/powerpoint/2010/main" val="2325286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OLE_powerpoint template_May2022_v2" id="{0B0B40DD-CED1-4009-9CF9-25EA5C2F5BFE}" vid="{9845A816-ED1B-4AB0-8164-09ED60573E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EOLE_powerpoint template_October_2024</Template>
  <TotalTime>4891</TotalTime>
  <Words>1963</Words>
  <Application>Microsoft Office PowerPoint</Application>
  <PresentationFormat>On-screen Show (4:3)</PresentationFormat>
  <Paragraphs>135</Paragraphs>
  <Slides>15</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Aptos</vt:lpstr>
      <vt:lpstr>Arial</vt:lpstr>
      <vt:lpstr>Calibri</vt:lpstr>
      <vt:lpstr>Calibri Light</vt:lpstr>
      <vt:lpstr>Open Sans</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Courtney Stribley;eolessentials@flinders.edu.au</dc:creator>
  <cp:lastModifiedBy>Heather Grigg</cp:lastModifiedBy>
  <cp:revision>35</cp:revision>
  <dcterms:created xsi:type="dcterms:W3CDTF">2024-09-30T04:48:52Z</dcterms:created>
  <dcterms:modified xsi:type="dcterms:W3CDTF">2025-02-12T23:57:08Z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1033-2.7.0.4476</vt:lpwstr>
  </property>
</Properties>
</file>