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66" r:id="rId2"/>
    <p:sldId id="267" r:id="rId3"/>
    <p:sldId id="268" r:id="rId4"/>
    <p:sldId id="269" r:id="rId5"/>
    <p:sldId id="271" r:id="rId6"/>
    <p:sldId id="273" r:id="rId7"/>
    <p:sldId id="272" r:id="rId8"/>
    <p:sldId id="274" r:id="rId9"/>
    <p:sldId id="275" r:id="rId10"/>
    <p:sldId id="276" r:id="rId11"/>
    <p:sldId id="278" r:id="rId12"/>
    <p:sldId id="277" r:id="rId13"/>
    <p:sldId id="279" r:id="rId14"/>
    <p:sldId id="280" r:id="rId15"/>
    <p:sldId id="270" r:id="rId16"/>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845F"/>
    <a:srgbClr val="186487"/>
    <a:srgbClr val="995C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4660"/>
  </p:normalViewPr>
  <p:slideViewPr>
    <p:cSldViewPr snapToGrid="0">
      <p:cViewPr varScale="1">
        <p:scale>
          <a:sx n="102" d="100"/>
          <a:sy n="102" d="100"/>
        </p:scale>
        <p:origin x="1740" y="102"/>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23481DD1-7956-469D-A7BA-BE8BE337F786}" type="datetimeFigureOut">
              <a:rPr lang="en-AU" smtClean="0"/>
              <a:t>13/02/2025</a:t>
            </a:fld>
            <a:endParaRPr lang="en-AU"/>
          </a:p>
        </p:txBody>
      </p:sp>
      <p:sp>
        <p:nvSpPr>
          <p:cNvPr id="4" name="Slide Image Placeholder 3"/>
          <p:cNvSpPr>
            <a:spLocks noGrp="1" noRot="1" noChangeAspect="1"/>
          </p:cNvSpPr>
          <p:nvPr>
            <p:ph type="sldImg" idx="2"/>
          </p:nvPr>
        </p:nvSpPr>
        <p:spPr>
          <a:xfrm>
            <a:off x="1249363" y="1279525"/>
            <a:ext cx="4606925" cy="34544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4AB4869E-2D7E-4EFA-9C13-742EE14444C5}" type="slidenum">
              <a:rPr lang="en-AU" smtClean="0"/>
              <a:t>‹#›</a:t>
            </a:fld>
            <a:endParaRPr lang="en-AU"/>
          </a:p>
        </p:txBody>
      </p:sp>
    </p:spTree>
    <p:extLst>
      <p:ext uri="{BB962C8B-B14F-4D97-AF65-F5344CB8AC3E}">
        <p14:creationId xmlns:p14="http://schemas.microsoft.com/office/powerpoint/2010/main" val="4150172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00" dirty="0">
                <a:effectLst/>
                <a:latin typeface="Calibri" panose="020F0502020204030204" pitchFamily="34" charset="0"/>
                <a:ea typeface="Aptos" panose="020B0004020202020204" pitchFamily="34" charset="0"/>
                <a:cs typeface="Times New Roman" panose="02020603050405020304" pitchFamily="18" charset="0"/>
              </a:rPr>
              <a:t>The imminent death period differs from end of life. The </a:t>
            </a:r>
            <a:r>
              <a:rPr lang="en-AU" sz="1200" kern="100" dirty="0" err="1">
                <a:effectLst/>
                <a:latin typeface="Calibri" panose="020F0502020204030204" pitchFamily="34" charset="0"/>
                <a:ea typeface="Aptos" panose="020B0004020202020204" pitchFamily="34" charset="0"/>
                <a:cs typeface="Times New Roman" panose="02020603050405020304" pitchFamily="18" charset="0"/>
              </a:rPr>
              <a:t>end-of-life</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 period is harder to define, often 12 months or more before death. </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3</a:t>
            </a:fld>
            <a:endParaRPr lang="en-AU"/>
          </a:p>
        </p:txBody>
      </p:sp>
    </p:spTree>
    <p:extLst>
      <p:ext uri="{BB962C8B-B14F-4D97-AF65-F5344CB8AC3E}">
        <p14:creationId xmlns:p14="http://schemas.microsoft.com/office/powerpoint/2010/main" val="3228231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This may seem straightforward, however, what if it is outside your scope of practice to certify death? It is unhelpful to say </a:t>
            </a:r>
            <a:r>
              <a:rPr lang="en-AU" sz="1800" i="1" kern="100" dirty="0">
                <a:effectLst/>
                <a:latin typeface="Calibri" panose="020F0502020204030204" pitchFamily="34" charset="0"/>
                <a:ea typeface="Aptos" panose="020B0004020202020204" pitchFamily="34" charset="0"/>
                <a:cs typeface="Times New Roman" panose="02020603050405020304" pitchFamily="18" charset="0"/>
              </a:rPr>
              <a:t>'I’ll just call the doctor to ask her to come and ascertain if she has died.'</a:t>
            </a:r>
            <a:r>
              <a:rPr lang="en-AU" sz="1800" kern="100" dirty="0">
                <a:effectLst/>
                <a:latin typeface="Calibri" panose="020F0502020204030204" pitchFamily="34" charset="0"/>
                <a:ea typeface="Aptos" panose="020B0004020202020204" pitchFamily="34" charset="0"/>
                <a:cs typeface="Times New Roman" panose="02020603050405020304" pitchFamily="18" charset="0"/>
              </a:rPr>
              <a:t> So how can you respond? </a:t>
            </a:r>
          </a:p>
          <a:p>
            <a:pPr>
              <a:lnSpc>
                <a:spcPct val="107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Here are some examples.</a:t>
            </a:r>
          </a:p>
          <a:p>
            <a:pPr>
              <a:lnSpc>
                <a:spcPct val="107000"/>
              </a:lnSpc>
              <a:spcAft>
                <a:spcPts val="800"/>
              </a:spcAft>
            </a:pP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AU" sz="1800" i="1" kern="100" dirty="0">
                <a:effectLst/>
                <a:latin typeface="Calibri" panose="020F0502020204030204" pitchFamily="34" charset="0"/>
                <a:ea typeface="Aptos" panose="020B0004020202020204" pitchFamily="34" charset="0"/>
                <a:cs typeface="Times New Roman" panose="02020603050405020304" pitchFamily="18" charset="0"/>
              </a:rPr>
              <a:t>'Can I sit here with you for a moment, sometimes at this time, breathing can be so slow, let’s just see.'</a:t>
            </a: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AU" sz="1800" i="1" kern="100" dirty="0">
                <a:effectLst/>
                <a:latin typeface="Calibri" panose="020F0502020204030204" pitchFamily="34" charset="0"/>
                <a:ea typeface="Aptos" panose="020B0004020202020204" pitchFamily="34" charset="0"/>
                <a:cs typeface="Times New Roman" panose="02020603050405020304" pitchFamily="18" charset="0"/>
              </a:rPr>
              <a:t>'It looks like she has died, I am so sorry for your loss.'</a:t>
            </a: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AU" sz="1800" i="1" kern="100" dirty="0">
                <a:effectLst/>
                <a:latin typeface="Calibri" panose="020F0502020204030204" pitchFamily="34" charset="0"/>
                <a:ea typeface="Aptos" panose="020B0004020202020204" pitchFamily="34" charset="0"/>
                <a:cs typeface="Times New Roman" panose="02020603050405020304" pitchFamily="18" charset="0"/>
              </a:rPr>
              <a:t>'I will call the doctor as they will need to see her. How are you? Can I get you a cup of tea? Can I call someone to be here with you?'</a:t>
            </a: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AB4869E-2D7E-4EFA-9C13-742EE14444C5}" type="slidenum">
              <a:rPr lang="en-AU" smtClean="0"/>
              <a:t>12</a:t>
            </a:fld>
            <a:endParaRPr lang="en-AU"/>
          </a:p>
        </p:txBody>
      </p:sp>
    </p:spTree>
    <p:extLst>
      <p:ext uri="{BB962C8B-B14F-4D97-AF65-F5344CB8AC3E}">
        <p14:creationId xmlns:p14="http://schemas.microsoft.com/office/powerpoint/2010/main" val="169741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Recognising when a patient is approaching their last weeks, days or hours of death can be a complex task. There are a range of signs and symptoms that commonly herald the last 48 hours preceding death. </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4</a:t>
            </a:fld>
            <a:endParaRPr lang="en-AU"/>
          </a:p>
        </p:txBody>
      </p:sp>
    </p:spTree>
    <p:extLst>
      <p:ext uri="{BB962C8B-B14F-4D97-AF65-F5344CB8AC3E}">
        <p14:creationId xmlns:p14="http://schemas.microsoft.com/office/powerpoint/2010/main" val="82988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5</a:t>
            </a:fld>
            <a:endParaRPr lang="en-AU"/>
          </a:p>
        </p:txBody>
      </p:sp>
    </p:spTree>
    <p:extLst>
      <p:ext uri="{BB962C8B-B14F-4D97-AF65-F5344CB8AC3E}">
        <p14:creationId xmlns:p14="http://schemas.microsoft.com/office/powerpoint/2010/main" val="4123098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What causes terminal restlessness?</a:t>
            </a:r>
            <a:endParaRPr lang="en-AU" sz="1200" kern="100" dirty="0">
              <a:effectLst/>
              <a:latin typeface="Calibri" panose="020F050202020403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n-AU" sz="1200" kern="100" dirty="0">
                <a:effectLst/>
                <a:latin typeface="Calibri" panose="020F0502020204030204" pitchFamily="34" charset="0"/>
                <a:ea typeface="Aptos" panose="020B0004020202020204" pitchFamily="34" charset="0"/>
                <a:cs typeface="Times New Roman" panose="02020603050405020304" pitchFamily="18" charset="0"/>
              </a:rPr>
              <a:t>The process of dying causes physical changes to the body and is often mentally and emotionally overwhelming. Terminal restlessness can be caused by several things associated with dying, including: </a:t>
            </a:r>
          </a:p>
          <a:p>
            <a:pPr algn="just">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Spiritual and emotional distress:</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 Many people fear dying, it is common for patients to experience grief, stress, fear, and other strong emotions. </a:t>
            </a:r>
          </a:p>
          <a:p>
            <a:pPr algn="just">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Pain</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 Severe pain that isn’t well controlled can cause terminal restlessness.</a:t>
            </a:r>
          </a:p>
          <a:p>
            <a:pPr algn="just">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Opioids:</a:t>
            </a:r>
            <a:r>
              <a:rPr lang="en-AU" sz="12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Patients experiencing pain at the end of life are often prescribed an opioid medication. Opioids effect the central nervous system by altering neurotransmitter release and neuronal activity. In some cases this alternation can lead to neuropsychiatric outcomes, including cognitive impairment and delirium. </a:t>
            </a:r>
          </a:p>
          <a:p>
            <a:pPr>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Organ failure:</a:t>
            </a:r>
            <a:r>
              <a:rPr lang="en-AU" sz="12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Basic bodily functions can be disrupted by organ failure, causing a change in the brain chemistry which may lead to terminal restlessness or delirium. </a:t>
            </a:r>
          </a:p>
          <a:p>
            <a:pPr>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Chemotherapy:</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 Chemotherapy may cause confusion due to metabolic changes or damage to nerve cells.</a:t>
            </a:r>
          </a:p>
          <a:p>
            <a:pPr>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Medical complications:</a:t>
            </a:r>
            <a:r>
              <a:rPr lang="en-AU" sz="12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Complications such as infections, fevers and dehydration at the end of life weaken the patient’s body and impair brain function. </a:t>
            </a:r>
          </a:p>
          <a:p>
            <a:pPr>
              <a:lnSpc>
                <a:spcPct val="107000"/>
              </a:lnSpc>
              <a:spcAft>
                <a:spcPts val="800"/>
              </a:spcAft>
            </a:pPr>
            <a:r>
              <a:rPr lang="en-AU" sz="1200" b="1" kern="100" dirty="0">
                <a:effectLst/>
                <a:latin typeface="Calibri" panose="020F0502020204030204" pitchFamily="34" charset="0"/>
                <a:ea typeface="Aptos" panose="020B0004020202020204" pitchFamily="34" charset="0"/>
                <a:cs typeface="Times New Roman" panose="02020603050405020304" pitchFamily="18" charset="0"/>
              </a:rPr>
              <a:t>Urinary retention and constipation:</a:t>
            </a:r>
            <a:r>
              <a:rPr lang="en-AU" sz="1200" kern="100" dirty="0">
                <a:effectLst/>
                <a:latin typeface="Calibri" panose="020F0502020204030204" pitchFamily="34" charset="0"/>
                <a:ea typeface="Aptos" panose="020B0004020202020204" pitchFamily="34" charset="0"/>
                <a:cs typeface="Times New Roman" panose="02020603050405020304" pitchFamily="18" charset="0"/>
              </a:rPr>
              <a:t>  Constipation and urinary retention can be caused by weakening of the muscles at end of life, may lead to pain, agitation and cause terminal restlessness.  </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6</a:t>
            </a:fld>
            <a:endParaRPr lang="en-AU"/>
          </a:p>
        </p:txBody>
      </p:sp>
    </p:spTree>
    <p:extLst>
      <p:ext uri="{BB962C8B-B14F-4D97-AF65-F5344CB8AC3E}">
        <p14:creationId xmlns:p14="http://schemas.microsoft.com/office/powerpoint/2010/main" val="61916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effectLst/>
                <a:latin typeface="Calibri" panose="020F0502020204030204" pitchFamily="34" charset="0"/>
                <a:ea typeface="Aptos" panose="020B0004020202020204" pitchFamily="34" charset="0"/>
                <a:cs typeface="Times New Roman" panose="02020603050405020304" pitchFamily="18" charset="0"/>
              </a:rPr>
              <a:t>When determining whether a patient is imminent dying, always consider ruling out reversible causes of deterioration. </a:t>
            </a:r>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7</a:t>
            </a:fld>
            <a:endParaRPr lang="en-AU"/>
          </a:p>
        </p:txBody>
      </p:sp>
    </p:spTree>
    <p:extLst>
      <p:ext uri="{BB962C8B-B14F-4D97-AF65-F5344CB8AC3E}">
        <p14:creationId xmlns:p14="http://schemas.microsoft.com/office/powerpoint/2010/main" val="131593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00" dirty="0">
                <a:effectLst/>
                <a:latin typeface="Calibri" panose="020F0502020204030204" pitchFamily="34" charset="0"/>
                <a:ea typeface="Aptos" panose="020B0004020202020204" pitchFamily="34" charset="0"/>
                <a:cs typeface="Times New Roman" panose="02020603050405020304" pitchFamily="18" charset="0"/>
              </a:rPr>
              <a:t>It is always important to understand the progress of the individual patient’s illness, the goals of care, the patient and family’s wishes and the benefits and burdens of investigations or potential treatments.  Remember, that just because a blood test or investigation can be ordered, does not mean it should be ordered.   A team and family approach to confirm goals of care should steer care and services at the end of life.</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8</a:t>
            </a:fld>
            <a:endParaRPr lang="en-AU"/>
          </a:p>
        </p:txBody>
      </p:sp>
    </p:spTree>
    <p:extLst>
      <p:ext uri="{BB962C8B-B14F-4D97-AF65-F5344CB8AC3E}">
        <p14:creationId xmlns:p14="http://schemas.microsoft.com/office/powerpoint/2010/main" val="726523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00" dirty="0">
                <a:effectLst/>
                <a:latin typeface="Calibri" panose="020F0502020204030204" pitchFamily="34" charset="0"/>
                <a:ea typeface="Aptos" panose="020B0004020202020204" pitchFamily="34" charset="0"/>
                <a:cs typeface="Times New Roman" panose="02020603050405020304" pitchFamily="18" charset="0"/>
              </a:rPr>
              <a:t>Symptom control for patients and end of life may include pharmacological and  non-pharmacological approaches, continual assessment, review of interventions, referral to appropriate service providers, involvement of patient and family in decision making and accurate documentation.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Judicious consideration of the benefits and burdens of treatments and interventions is vital.  While  medical treatments and </a:t>
            </a:r>
            <a:r>
              <a:rPr lang="en-AU" sz="1800" kern="100" dirty="0" err="1">
                <a:effectLst/>
                <a:latin typeface="Calibri" panose="020F0502020204030204" pitchFamily="34" charset="0"/>
                <a:ea typeface="Aptos" panose="020B0004020202020204" pitchFamily="34" charset="0"/>
                <a:cs typeface="Times New Roman" panose="02020603050405020304" pitchFamily="18" charset="0"/>
              </a:rPr>
              <a:t>end-of-life</a:t>
            </a:r>
            <a:r>
              <a:rPr lang="en-AU" sz="1800" kern="100" dirty="0">
                <a:effectLst/>
                <a:latin typeface="Calibri" panose="020F0502020204030204" pitchFamily="34" charset="0"/>
                <a:ea typeface="Aptos" panose="020B0004020202020204" pitchFamily="34" charset="0"/>
                <a:cs typeface="Times New Roman" panose="02020603050405020304" pitchFamily="18" charset="0"/>
              </a:rPr>
              <a:t> care are not mutually exclusive, a family and team collaborative decision-making approach following agreed goals of care is best for any patient.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9</a:t>
            </a:fld>
            <a:endParaRPr lang="en-AU"/>
          </a:p>
        </p:txBody>
      </p:sp>
    </p:spTree>
    <p:extLst>
      <p:ext uri="{BB962C8B-B14F-4D97-AF65-F5344CB8AC3E}">
        <p14:creationId xmlns:p14="http://schemas.microsoft.com/office/powerpoint/2010/main" val="334649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Multiple medications may be prescribed to patients near the end of life, many of these medications are used to address chronic conditions and not address symptom alleviation. To improve prescribing practices near the end of life, it is important for providers to diligently reconcile medications with patients and identify unnecessary medications.</a:t>
            </a:r>
          </a:p>
          <a:p>
            <a:pPr algn="just">
              <a:lnSpc>
                <a:spcPct val="115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Remember, deprescribe and critically review all medication. </a:t>
            </a:r>
          </a:p>
          <a:p>
            <a:pPr algn="just">
              <a:lnSpc>
                <a:spcPct val="115000"/>
              </a:lnSpc>
              <a:spcAft>
                <a:spcPts val="800"/>
              </a:spcAft>
            </a:pP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algn="just">
              <a:lnSpc>
                <a:spcPct val="115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Deprescribing is </a:t>
            </a:r>
            <a:r>
              <a:rPr lang="en-AU" sz="1800" b="1" kern="100" dirty="0">
                <a:effectLst/>
                <a:latin typeface="Calibri" panose="020F0502020204030204" pitchFamily="34" charset="0"/>
                <a:ea typeface="Aptos" panose="020B0004020202020204" pitchFamily="34" charset="0"/>
                <a:cs typeface="Times New Roman" panose="02020603050405020304" pitchFamily="18" charset="0"/>
              </a:rPr>
              <a:t>not</a:t>
            </a:r>
            <a:r>
              <a:rPr lang="en-AU" sz="1800" kern="100" dirty="0">
                <a:effectLst/>
                <a:latin typeface="Calibri" panose="020F0502020204030204" pitchFamily="34" charset="0"/>
                <a:ea typeface="Aptos" panose="020B0004020202020204" pitchFamily="34" charset="0"/>
                <a:cs typeface="Times New Roman" panose="02020603050405020304" pitchFamily="18" charset="0"/>
              </a:rPr>
              <a:t> withdrawal of care. </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10</a:t>
            </a:fld>
            <a:endParaRPr lang="en-AU"/>
          </a:p>
        </p:txBody>
      </p:sp>
    </p:spTree>
    <p:extLst>
      <p:ext uri="{BB962C8B-B14F-4D97-AF65-F5344CB8AC3E}">
        <p14:creationId xmlns:p14="http://schemas.microsoft.com/office/powerpoint/2010/main" val="745004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Melissa Bruno, Nurse Consultant at Northern Adelaide Local Health Network, and Lecturer (Clinical Teaching Specialist) College of Nursing and Health Sciences, Flinders University, talks through an example of imminent patient death in an acute hospital.</a:t>
            </a:r>
          </a:p>
          <a:p>
            <a:pPr algn="just">
              <a:lnSpc>
                <a:spcPct val="107000"/>
              </a:lnSpc>
              <a:spcAft>
                <a:spcPts val="800"/>
              </a:spcAft>
            </a:pPr>
            <a:r>
              <a:rPr lang="en-AU" sz="1800" kern="100" dirty="0">
                <a:effectLst/>
                <a:latin typeface="Calibri" panose="020F0502020204030204" pitchFamily="34" charset="0"/>
                <a:ea typeface="Aptos" panose="020B0004020202020204" pitchFamily="34" charset="0"/>
                <a:cs typeface="Times New Roman" panose="02020603050405020304" pitchFamily="18" charset="0"/>
              </a:rPr>
              <a:t>( 1 mins, 38 seconds). </a:t>
            </a:r>
          </a:p>
          <a:p>
            <a:endParaRPr lang="en-AU" dirty="0"/>
          </a:p>
        </p:txBody>
      </p:sp>
      <p:sp>
        <p:nvSpPr>
          <p:cNvPr id="4" name="Slide Number Placeholder 3"/>
          <p:cNvSpPr>
            <a:spLocks noGrp="1"/>
          </p:cNvSpPr>
          <p:nvPr>
            <p:ph type="sldNum" sz="quarter" idx="5"/>
          </p:nvPr>
        </p:nvSpPr>
        <p:spPr/>
        <p:txBody>
          <a:bodyPr/>
          <a:lstStyle/>
          <a:p>
            <a:fld id="{4AB4869E-2D7E-4EFA-9C13-742EE14444C5}" type="slidenum">
              <a:rPr lang="en-AU" smtClean="0"/>
              <a:t>11</a:t>
            </a:fld>
            <a:endParaRPr lang="en-AU"/>
          </a:p>
        </p:txBody>
      </p:sp>
    </p:spTree>
    <p:extLst>
      <p:ext uri="{BB962C8B-B14F-4D97-AF65-F5344CB8AC3E}">
        <p14:creationId xmlns:p14="http://schemas.microsoft.com/office/powerpoint/2010/main" val="1445630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421"/>
            <a:ext cx="6858000" cy="238772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224"/>
            <a:ext cx="6858000" cy="165584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E934FF-F4E1-47C5-9CA5-30A81DDE2BE4}"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44"/>
            <a:ext cx="7886700" cy="5812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FDE934FF-F4E1-47C5-9CA5-30A81DDE2BE4}" type="datetimeFigureOut">
              <a:rPr lang="en-US" smtClean="0"/>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826"/>
            <a:ext cx="7886700" cy="2852884"/>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700"/>
            <a:ext cx="7886700"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719"/>
            <a:ext cx="3886200" cy="4351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719"/>
            <a:ext cx="3886200" cy="4351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E934FF-F4E1-47C5-9CA5-30A81DDE2BE4}"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44"/>
            <a:ext cx="7886700" cy="1325631"/>
          </a:xfrm>
        </p:spPr>
        <p:txBody>
          <a:bodyPr/>
          <a:lstStyle/>
          <a:p>
            <a:r>
              <a:rPr lang="en-US"/>
              <a:t>Click to edit Master title style</a:t>
            </a:r>
          </a:p>
        </p:txBody>
      </p:sp>
      <p:sp>
        <p:nvSpPr>
          <p:cNvPr id="3" name="Text Placeholder 2"/>
          <p:cNvSpPr>
            <a:spLocks noGrp="1"/>
          </p:cNvSpPr>
          <p:nvPr>
            <p:ph type="body" idx="1"/>
          </p:nvPr>
        </p:nvSpPr>
        <p:spPr>
          <a:xfrm>
            <a:off x="629841" y="1681250"/>
            <a:ext cx="3868340" cy="8239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1" y="2505204"/>
            <a:ext cx="3868340" cy="36847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250"/>
            <a:ext cx="3887391" cy="8239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204"/>
            <a:ext cx="3887391" cy="36847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E934FF-F4E1-47C5-9CA5-30A81DDE2BE4}" type="datetimeFigureOut">
              <a:rPr lang="en-US" smtClean="0"/>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24"/>
            <a:ext cx="2949178" cy="1600283"/>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76"/>
            <a:ext cx="4629150" cy="48738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en-US"/>
              <a:t>Click icon to add picture</a:t>
            </a:r>
          </a:p>
        </p:txBody>
      </p:sp>
      <p:sp>
        <p:nvSpPr>
          <p:cNvPr id="4" name="Text Placeholder 3"/>
          <p:cNvSpPr>
            <a:spLocks noGrp="1"/>
          </p:cNvSpPr>
          <p:nvPr>
            <p:ph type="body" sz="half" idx="2"/>
          </p:nvPr>
        </p:nvSpPr>
        <p:spPr>
          <a:xfrm>
            <a:off x="629841" y="2057506"/>
            <a:ext cx="2949178" cy="38117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44"/>
            <a:ext cx="1971675" cy="5812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44"/>
            <a:ext cx="5800725" cy="5812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E934FF-F4E1-47C5-9CA5-30A81DDE2BE4}"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44"/>
            <a:ext cx="7886700" cy="132563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719"/>
            <a:ext cx="7886700" cy="4351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678"/>
            <a:ext cx="205740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2/13/2025</a:t>
            </a:fld>
            <a:endParaRPr lang="en-US"/>
          </a:p>
        </p:txBody>
      </p:sp>
      <p:sp>
        <p:nvSpPr>
          <p:cNvPr id="5" name="Footer Placeholder 4"/>
          <p:cNvSpPr>
            <a:spLocks noGrp="1"/>
          </p:cNvSpPr>
          <p:nvPr>
            <p:ph type="ftr" sz="quarter" idx="3"/>
          </p:nvPr>
        </p:nvSpPr>
        <p:spPr>
          <a:xfrm>
            <a:off x="3028950" y="6356678"/>
            <a:ext cx="3086100"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678"/>
            <a:ext cx="205740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vimeo.com/1003049938/b9101f87d2?activityReferer=1" TargetMode="External"/><Relationship Id="rId5" Type="http://schemas.openxmlformats.org/officeDocument/2006/relationships/image" Target="../media/image5.png"/><Relationship Id="rId4" Type="http://schemas.openxmlformats.org/officeDocument/2006/relationships/hyperlink" Target="https://vimeo.com/1003047828/7bc5fb38c7"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cid:image010.png@01DAE73D.21297F80" TargetMode="Externa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8" Type="http://schemas.openxmlformats.org/officeDocument/2006/relationships/hyperlink" Target="https://www.sciencedirect.com/science/article/pii/S2667276621000500" TargetMode="External"/><Relationship Id="rId3" Type="http://schemas.openxmlformats.org/officeDocument/2006/relationships/image" Target="../media/image2.png"/><Relationship Id="rId7" Type="http://schemas.openxmlformats.org/officeDocument/2006/relationships/hyperlink" Target="http://ebm.bmj.com/content/28/4/213.abstract"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doi.org/10.1089/jpm.2006.0112" TargetMode="External"/><Relationship Id="rId5" Type="http://schemas.openxmlformats.org/officeDocument/2006/relationships/hyperlink" Target="https://www.caresearch.com.au/Health-Professionals/Nurses/The-Dying-Patient"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vimeo.com/1003047828/7bc5fb38c7"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pic>
        <p:nvPicPr>
          <p:cNvPr id="12" name="Picture 11">
            <a:extLst>
              <a:ext uri="{FF2B5EF4-FFF2-40B4-BE49-F238E27FC236}">
                <a16:creationId xmlns:a16="http://schemas.microsoft.com/office/drawing/2014/main" id="{24E942AB-8965-2C9F-0DDB-BF4EDD950757}"/>
              </a:ext>
            </a:extLst>
          </p:cNvPr>
          <p:cNvPicPr>
            <a:picLocks noChangeAspect="1"/>
          </p:cNvPicPr>
          <p:nvPr/>
        </p:nvPicPr>
        <p:blipFill>
          <a:blip r:embed="rId3">
            <a:alphaModFix/>
          </a:blip>
          <a:stretch>
            <a:fillRect/>
          </a:stretch>
        </p:blipFill>
        <p:spPr>
          <a:xfrm>
            <a:off x="0" y="5305208"/>
            <a:ext cx="2505425" cy="1552792"/>
          </a:xfrm>
          <a:prstGeom prst="rect">
            <a:avLst/>
          </a:prstGeom>
        </p:spPr>
      </p:pic>
      <p:pic>
        <p:nvPicPr>
          <p:cNvPr id="20" name="Picture 19">
            <a:extLst>
              <a:ext uri="{FF2B5EF4-FFF2-40B4-BE49-F238E27FC236}">
                <a16:creationId xmlns:a16="http://schemas.microsoft.com/office/drawing/2014/main" id="{DF0F2C6F-1338-B712-3681-B083E3E38FC6}"/>
              </a:ext>
            </a:extLst>
          </p:cNvPr>
          <p:cNvPicPr>
            <a:picLocks noChangeAspect="1"/>
          </p:cNvPicPr>
          <p:nvPr/>
        </p:nvPicPr>
        <p:blipFill rotWithShape="1">
          <a:blip r:embed="rId4"/>
          <a:srcRect r="7538"/>
          <a:stretch/>
        </p:blipFill>
        <p:spPr>
          <a:xfrm>
            <a:off x="6883111" y="6081604"/>
            <a:ext cx="2038635" cy="701537"/>
          </a:xfrm>
          <a:prstGeom prst="rect">
            <a:avLst/>
          </a:prstGeom>
        </p:spPr>
      </p:pic>
      <p:sp>
        <p:nvSpPr>
          <p:cNvPr id="22" name="TextBox 21">
            <a:extLst>
              <a:ext uri="{FF2B5EF4-FFF2-40B4-BE49-F238E27FC236}">
                <a16:creationId xmlns:a16="http://schemas.microsoft.com/office/drawing/2014/main" id="{95C31AE2-5E78-2F02-529E-6660B52F3051}"/>
              </a:ext>
            </a:extLst>
          </p:cNvPr>
          <p:cNvSpPr txBox="1"/>
          <p:nvPr/>
        </p:nvSpPr>
        <p:spPr>
          <a:xfrm>
            <a:off x="2749020" y="6047651"/>
            <a:ext cx="3645958" cy="769441"/>
          </a:xfrm>
          <a:prstGeom prst="rect">
            <a:avLst/>
          </a:prstGeom>
          <a:noFill/>
          <a:ln w="19050">
            <a:noFill/>
            <a:prstDash val="dash"/>
          </a:ln>
        </p:spPr>
        <p:txBody>
          <a:bodyPr wrap="square">
            <a:spAutoFit/>
          </a:bodyPr>
          <a:lstStyle/>
          <a:p>
            <a:pPr algn="ctr"/>
            <a:r>
              <a:rPr lang="en-US" sz="1100" kern="100" dirty="0">
                <a:solidFill>
                  <a:srgbClr val="186487"/>
                </a:solidFill>
                <a:effectLst/>
                <a:latin typeface="Open Sans" panose="020B0606030504020204" pitchFamily="34" charset="0"/>
                <a:ea typeface="Open Sans" panose="020B0606030504020204" pitchFamily="34" charset="0"/>
                <a:cs typeface="Open Sans" panose="020B0606030504020204" pitchFamily="34" charset="0"/>
              </a:rPr>
              <a:t>End-of-Life Essentials (EOLE) is a National Palliative Care Project funded by the Australian Government Department of Health and Aged Care and delivered by Flinders University.</a:t>
            </a:r>
            <a:endParaRPr lang="en-AU" sz="1100" kern="100" dirty="0">
              <a:solidFill>
                <a:srgbClr val="186487"/>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B58999FD-29B6-7063-F27C-8B08CCA79A5D}"/>
              </a:ext>
            </a:extLst>
          </p:cNvPr>
          <p:cNvSpPr txBox="1"/>
          <p:nvPr/>
        </p:nvSpPr>
        <p:spPr>
          <a:xfrm>
            <a:off x="1990816" y="2809788"/>
            <a:ext cx="5162366" cy="1138773"/>
          </a:xfrm>
          <a:prstGeom prst="rect">
            <a:avLst/>
          </a:prstGeom>
          <a:noFill/>
        </p:spPr>
        <p:txBody>
          <a:bodyPr wrap="square">
            <a:spAutoFit/>
          </a:bodyPr>
          <a:lstStyle/>
          <a:p>
            <a:pPr algn="ctr"/>
            <a:r>
              <a:rPr lang="en-US" sz="4000" b="1" dirty="0">
                <a:solidFill>
                  <a:srgbClr val="15845F"/>
                </a:solidFill>
                <a:latin typeface="Open Sans" panose="020B0606030504020204" pitchFamily="34" charset="0"/>
                <a:ea typeface="Open Sans" panose="020B0606030504020204" pitchFamily="34" charset="0"/>
                <a:cs typeface="Open Sans" panose="020B0606030504020204" pitchFamily="34" charset="0"/>
              </a:rPr>
              <a:t>Imminent Death- </a:t>
            </a:r>
          </a:p>
          <a:p>
            <a:pPr algn="ctr"/>
            <a:r>
              <a:rPr lang="en-US" sz="2800" b="1" dirty="0">
                <a:solidFill>
                  <a:srgbClr val="15845F"/>
                </a:solidFill>
                <a:latin typeface="Open Sans" panose="020B0606030504020204" pitchFamily="34" charset="0"/>
                <a:ea typeface="Open Sans" panose="020B0606030504020204" pitchFamily="34" charset="0"/>
                <a:cs typeface="Open Sans" panose="020B0606030504020204" pitchFamily="34" charset="0"/>
              </a:rPr>
              <a:t>How to Recognise it</a:t>
            </a:r>
            <a:endParaRPr lang="en-AU" sz="2800" dirty="0">
              <a:solidFill>
                <a:srgbClr val="15845F"/>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3" name="TextBox 2">
            <a:extLst>
              <a:ext uri="{FF2B5EF4-FFF2-40B4-BE49-F238E27FC236}">
                <a16:creationId xmlns:a16="http://schemas.microsoft.com/office/drawing/2014/main" id="{7E5E5D4C-3348-AE36-0071-97932355D60E}"/>
              </a:ext>
            </a:extLst>
          </p:cNvPr>
          <p:cNvSpPr txBox="1"/>
          <p:nvPr/>
        </p:nvSpPr>
        <p:spPr>
          <a:xfrm>
            <a:off x="339365" y="1236417"/>
            <a:ext cx="8418136" cy="6276077"/>
          </a:xfrm>
          <a:prstGeom prst="rect">
            <a:avLst/>
          </a:prstGeom>
          <a:noFill/>
        </p:spPr>
        <p:txBody>
          <a:bodyPr wrap="square">
            <a:spAutoFit/>
          </a:bodyPr>
          <a:lstStyle/>
          <a:p>
            <a:pPr algn="just">
              <a:lnSpc>
                <a:spcPct val="115000"/>
              </a:lnSpc>
              <a:spcAft>
                <a:spcPts val="800"/>
              </a:spcAft>
            </a:pPr>
            <a:r>
              <a:rPr lang="en-AU" b="1" dirty="0">
                <a:solidFill>
                  <a:srgbClr val="15845F"/>
                </a:solidFill>
                <a:highlight>
                  <a:srgbClr val="FFFFFF"/>
                </a:highlight>
                <a:latin typeface="Open Sans" panose="020B0606030504020204" pitchFamily="34" charset="0"/>
              </a:rPr>
              <a:t>Medication management </a:t>
            </a:r>
          </a:p>
          <a:p>
            <a:pPr algn="just">
              <a:lnSpc>
                <a:spcPct val="115000"/>
              </a:lnSpc>
              <a:spcAft>
                <a:spcPts val="800"/>
              </a:spcAft>
            </a:pPr>
            <a:endParaRPr lang="en-AU" sz="1800" b="1" kern="100" dirty="0">
              <a:solidFill>
                <a:srgbClr val="15845F"/>
              </a:solidFill>
              <a:effectLst/>
              <a:highlight>
                <a:srgbClr val="FFFFFF"/>
              </a:highlight>
              <a:latin typeface="Open Sans" panose="020B0606030504020204" pitchFamily="34" charset="0"/>
              <a:ea typeface="Open Sans" panose="020B0606030504020204" pitchFamily="34" charset="0"/>
              <a:cs typeface="Open Sans" panose="020B0606030504020204" pitchFamily="34" charset="0"/>
            </a:endParaRPr>
          </a:p>
          <a:p>
            <a:pPr algn="just">
              <a:lnSpc>
                <a:spcPct val="115000"/>
              </a:lnSpc>
              <a:spcAft>
                <a:spcPts val="800"/>
              </a:spcAft>
            </a:pPr>
            <a:r>
              <a:rPr lang="en-AU" b="1" kern="100" dirty="0">
                <a:latin typeface="Open Sans" panose="020B0606030504020204" pitchFamily="34" charset="0"/>
                <a:ea typeface="Open Sans" panose="020B0606030504020204" pitchFamily="34" charset="0"/>
                <a:cs typeface="Open Sans" panose="020B0606030504020204" pitchFamily="34" charset="0"/>
              </a:rPr>
              <a:t>Five s</a:t>
            </a:r>
            <a:r>
              <a:rPr lang="en-AU" sz="1800" b="1" kern="100" dirty="0">
                <a:effectLst/>
                <a:latin typeface="Open Sans" panose="020B0606030504020204" pitchFamily="34" charset="0"/>
                <a:ea typeface="Open Sans" panose="020B0606030504020204" pitchFamily="34" charset="0"/>
                <a:cs typeface="Open Sans" panose="020B0606030504020204" pitchFamily="34" charset="0"/>
              </a:rPr>
              <a:t>teps to deprescribing</a:t>
            </a:r>
            <a:r>
              <a:rPr lang="en-AU" b="1" kern="100" baseline="30000" dirty="0">
                <a:solidFill>
                  <a:srgbClr val="000000"/>
                </a:solidFill>
                <a:latin typeface="Open Sans" panose="020B0606030504020204" pitchFamily="34" charset="0"/>
                <a:ea typeface="Open Sans" panose="020B0606030504020204" pitchFamily="34" charset="0"/>
                <a:cs typeface="Open Sans" panose="020B0606030504020204" pitchFamily="34" charset="0"/>
              </a:rPr>
              <a:t>9</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15000"/>
              </a:lnSpc>
              <a:spcAft>
                <a:spcPts val="800"/>
              </a:spcAft>
              <a:buSzPts val="1000"/>
              <a:buFont typeface="+mj-lt"/>
              <a:buAutoNum type="arabicPeriod"/>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Take detailed medication history including indication for each drug.</a:t>
            </a:r>
          </a:p>
          <a:p>
            <a:pPr marL="342900" lvl="0" indent="-342900">
              <a:lnSpc>
                <a:spcPct val="115000"/>
              </a:lnSpc>
              <a:spcAft>
                <a:spcPts val="800"/>
              </a:spcAft>
              <a:buSzPts val="1000"/>
              <a:buFont typeface="+mj-lt"/>
              <a:buAutoNum type="arabicPeriod"/>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Consider potential for drug induced harm i.e. age of patient, comorbidities, number of medications, types of medications.</a:t>
            </a:r>
          </a:p>
          <a:p>
            <a:pPr marL="342900" lvl="0" indent="-342900">
              <a:lnSpc>
                <a:spcPct val="115000"/>
              </a:lnSpc>
              <a:spcAft>
                <a:spcPts val="800"/>
              </a:spcAft>
              <a:buSzPts val="1000"/>
              <a:buFont typeface="+mj-lt"/>
              <a:buAutoNum type="arabicPeriod"/>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Consider each individual medication and the potential to provide ongoing benefit.</a:t>
            </a:r>
          </a:p>
          <a:p>
            <a:pPr marL="342900" lvl="0" indent="-342900">
              <a:lnSpc>
                <a:spcPct val="115000"/>
              </a:lnSpc>
              <a:spcAft>
                <a:spcPts val="800"/>
              </a:spcAft>
              <a:buSzPts val="1000"/>
              <a:buFont typeface="+mj-lt"/>
              <a:buAutoNum type="arabicPeriod"/>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Prioritise medications for deprescribing (usually one at a time), give explanations to the patient. Agree on follow-up arrangements.</a:t>
            </a:r>
          </a:p>
          <a:p>
            <a:pPr marL="342900" lvl="0" indent="-342900">
              <a:lnSpc>
                <a:spcPct val="115000"/>
              </a:lnSpc>
              <a:spcAft>
                <a:spcPts val="800"/>
              </a:spcAft>
              <a:buSzPts val="1000"/>
              <a:buFont typeface="+mj-lt"/>
              <a:buAutoNum type="arabicPeriod"/>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Carry out follow-up assessment to assess effects of deprescribing. Consider further deprescribing. </a:t>
            </a:r>
          </a:p>
          <a:p>
            <a:pPr marL="342900" lvl="0" indent="-342900" algn="just">
              <a:lnSpc>
                <a:spcPct val="115000"/>
              </a:lnSpc>
              <a:spcAft>
                <a:spcPts val="800"/>
              </a:spcAft>
              <a:buSzPts val="1000"/>
              <a:buFont typeface="+mj-lt"/>
              <a:buAutoNum type="arabicPeriod"/>
              <a:tabLst>
                <a:tab pos="457200" algn="l"/>
              </a:tabLst>
            </a:pPr>
            <a:endParaRPr lang="en-AU" kern="100" dirty="0">
              <a:latin typeface="Open Sans" panose="020B0606030504020204" pitchFamily="34" charset="0"/>
              <a:ea typeface="Open Sans" panose="020B0606030504020204" pitchFamily="34" charset="0"/>
              <a:cs typeface="Open Sans" panose="020B0606030504020204" pitchFamily="34" charset="0"/>
            </a:endParaRPr>
          </a:p>
          <a:p>
            <a:pPr algn="ctr">
              <a:lnSpc>
                <a:spcPct val="115000"/>
              </a:lnSpc>
              <a:spcAft>
                <a:spcPts val="800"/>
              </a:spcAft>
              <a:buSzPts val="1000"/>
              <a:tabLst>
                <a:tab pos="457200" algn="l"/>
              </a:tabLst>
            </a:pPr>
            <a:r>
              <a:rPr lang="en-AU" sz="2000" u="sng" kern="100" dirty="0">
                <a:effectLst/>
                <a:latin typeface="Calibri" panose="020F0502020204030204" pitchFamily="34" charset="0"/>
                <a:ea typeface="Aptos" panose="020B0004020202020204" pitchFamily="34" charset="0"/>
                <a:cs typeface="Times New Roman" panose="02020603050405020304" pitchFamily="18" charset="0"/>
              </a:rPr>
              <a:t>Deprescribing is </a:t>
            </a:r>
            <a:r>
              <a:rPr lang="en-AU" sz="2000" b="1" u="sng" kern="100" dirty="0">
                <a:effectLst/>
                <a:latin typeface="Calibri" panose="020F0502020204030204" pitchFamily="34" charset="0"/>
                <a:ea typeface="Aptos" panose="020B0004020202020204" pitchFamily="34" charset="0"/>
                <a:cs typeface="Times New Roman" panose="02020603050405020304" pitchFamily="18" charset="0"/>
              </a:rPr>
              <a:t>not</a:t>
            </a:r>
            <a:r>
              <a:rPr lang="en-AU" sz="2000" u="sng" kern="100" dirty="0">
                <a:effectLst/>
                <a:latin typeface="Calibri" panose="020F0502020204030204" pitchFamily="34" charset="0"/>
                <a:ea typeface="Aptos" panose="020B0004020202020204" pitchFamily="34" charset="0"/>
                <a:cs typeface="Times New Roman" panose="02020603050405020304" pitchFamily="18" charset="0"/>
              </a:rPr>
              <a:t> withdrawal of care. </a:t>
            </a:r>
          </a:p>
          <a:p>
            <a:pPr lvl="0" algn="just">
              <a:lnSpc>
                <a:spcPct val="115000"/>
              </a:lnSpc>
              <a:spcAft>
                <a:spcPts val="800"/>
              </a:spcAft>
              <a:buSzPts val="1000"/>
              <a:tabLst>
                <a:tab pos="457200" algn="l"/>
              </a:tabLst>
            </a:pP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pPr algn="l"/>
            <a:endParaRPr lang="en-AU" b="1" i="0" dirty="0">
              <a:solidFill>
                <a:srgbClr val="15845F"/>
              </a:solidFill>
              <a:effectLst/>
              <a:highlight>
                <a:srgbClr val="FFFFFF"/>
              </a:highlight>
              <a:latin typeface="Open Sans" panose="020B0606030504020204" pitchFamily="34" charset="0"/>
            </a:endParaRPr>
          </a:p>
        </p:txBody>
      </p:sp>
    </p:spTree>
    <p:extLst>
      <p:ext uri="{BB962C8B-B14F-4D97-AF65-F5344CB8AC3E}">
        <p14:creationId xmlns:p14="http://schemas.microsoft.com/office/powerpoint/2010/main" val="3966606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3" name="TextBox 2">
            <a:extLst>
              <a:ext uri="{FF2B5EF4-FFF2-40B4-BE49-F238E27FC236}">
                <a16:creationId xmlns:a16="http://schemas.microsoft.com/office/drawing/2014/main" id="{AED33459-3949-3306-2515-15568234911B}"/>
              </a:ext>
            </a:extLst>
          </p:cNvPr>
          <p:cNvSpPr txBox="1"/>
          <p:nvPr/>
        </p:nvSpPr>
        <p:spPr>
          <a:xfrm>
            <a:off x="286301" y="1243035"/>
            <a:ext cx="7509666" cy="374270"/>
          </a:xfrm>
          <a:prstGeom prst="rect">
            <a:avLst/>
          </a:prstGeom>
          <a:noFill/>
        </p:spPr>
        <p:txBody>
          <a:bodyPr wrap="square">
            <a:spAutoFit/>
          </a:bodyPr>
          <a:lstStyle/>
          <a:p>
            <a:pPr lvl="1">
              <a:lnSpc>
                <a:spcPct val="107000"/>
              </a:lnSpc>
              <a:spcBef>
                <a:spcPts val="800"/>
              </a:spcBef>
              <a:spcAft>
                <a:spcPts val="400"/>
              </a:spcAft>
            </a:pPr>
            <a:r>
              <a:rPr lang="en-AU" sz="1800" b="1" kern="10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Responding to a patient in your care imminently dying </a:t>
            </a:r>
          </a:p>
        </p:txBody>
      </p:sp>
      <p:sp>
        <p:nvSpPr>
          <p:cNvPr id="5" name="TextBox 4">
            <a:extLst>
              <a:ext uri="{FF2B5EF4-FFF2-40B4-BE49-F238E27FC236}">
                <a16:creationId xmlns:a16="http://schemas.microsoft.com/office/drawing/2014/main" id="{010D0970-C257-C34A-4F2B-CB679CA8B320}"/>
              </a:ext>
            </a:extLst>
          </p:cNvPr>
          <p:cNvSpPr txBox="1"/>
          <p:nvPr/>
        </p:nvSpPr>
        <p:spPr>
          <a:xfrm>
            <a:off x="513761" y="1945948"/>
            <a:ext cx="8116478" cy="2643672"/>
          </a:xfrm>
          <a:prstGeom prst="rect">
            <a:avLst/>
          </a:prstGeom>
          <a:noFill/>
        </p:spPr>
        <p:txBody>
          <a:bodyPr wrap="square">
            <a:spAutoFit/>
          </a:bodyPr>
          <a:lstStyle/>
          <a:p>
            <a:pPr>
              <a:lnSpc>
                <a:spcPct val="150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Knowing that someone is dying on an acute ward on your shift can be confronting, especially if your training and practice has focussed mainly on ensuring patients live. Knowing how to respond is the key and this knowledge can help you feel more at ease when you are delivering care.</a:t>
            </a:r>
          </a:p>
          <a:p>
            <a:pPr>
              <a:lnSpc>
                <a:spcPct val="150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Watch the video below of an example of imminent patient death in an acute hospital.</a:t>
            </a:r>
          </a:p>
        </p:txBody>
      </p:sp>
      <p:pic>
        <p:nvPicPr>
          <p:cNvPr id="8" name="Picture 7">
            <a:hlinkClick r:id="rId4"/>
            <a:extLst>
              <a:ext uri="{FF2B5EF4-FFF2-40B4-BE49-F238E27FC236}">
                <a16:creationId xmlns:a16="http://schemas.microsoft.com/office/drawing/2014/main" id="{67A09BDE-EC5E-D59B-A78B-83C061AB9A6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915790" y="4208980"/>
            <a:ext cx="2857500" cy="2436501"/>
          </a:xfrm>
          <a:prstGeom prst="rect">
            <a:avLst/>
          </a:prstGeom>
          <a:noFill/>
        </p:spPr>
      </p:pic>
      <p:sp>
        <p:nvSpPr>
          <p:cNvPr id="9" name="TextBox 8">
            <a:extLst>
              <a:ext uri="{FF2B5EF4-FFF2-40B4-BE49-F238E27FC236}">
                <a16:creationId xmlns:a16="http://schemas.microsoft.com/office/drawing/2014/main" id="{4E4965E2-9519-8A81-3033-98F927F5B58F}"/>
              </a:ext>
            </a:extLst>
          </p:cNvPr>
          <p:cNvSpPr txBox="1"/>
          <p:nvPr/>
        </p:nvSpPr>
        <p:spPr>
          <a:xfrm>
            <a:off x="5344998" y="5214855"/>
            <a:ext cx="2450969" cy="400110"/>
          </a:xfrm>
          <a:prstGeom prst="rect">
            <a:avLst/>
          </a:prstGeom>
          <a:noFill/>
        </p:spPr>
        <p:txBody>
          <a:bodyPr wrap="square" rtlCol="0">
            <a:spAutoFit/>
          </a:bodyPr>
          <a:lstStyle/>
          <a:p>
            <a:r>
              <a:rPr lang="en-AU" sz="2000" b="1" dirty="0">
                <a:latin typeface="Open Sans" panose="020B0606030504020204" pitchFamily="34" charset="0"/>
                <a:ea typeface="Open Sans" panose="020B0606030504020204" pitchFamily="34" charset="0"/>
                <a:cs typeface="Open Sans" panose="020B0606030504020204" pitchFamily="34" charset="0"/>
                <a:hlinkClick r:id="rId6"/>
              </a:rPr>
              <a:t>CLICK THIS LINK</a:t>
            </a:r>
            <a:endParaRPr lang="en-AU" sz="20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10" name="Graphic 9" descr="Cursor outline">
            <a:extLst>
              <a:ext uri="{FF2B5EF4-FFF2-40B4-BE49-F238E27FC236}">
                <a16:creationId xmlns:a16="http://schemas.microsoft.com/office/drawing/2014/main" id="{40F579D4-3728-666F-8986-3CFDDB6F81D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526087">
            <a:off x="7530282" y="4947195"/>
            <a:ext cx="914400" cy="914400"/>
          </a:xfrm>
          <a:prstGeom prst="rect">
            <a:avLst/>
          </a:prstGeom>
        </p:spPr>
      </p:pic>
    </p:spTree>
    <p:extLst>
      <p:ext uri="{BB962C8B-B14F-4D97-AF65-F5344CB8AC3E}">
        <p14:creationId xmlns:p14="http://schemas.microsoft.com/office/powerpoint/2010/main" val="1796773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3" name="TextBox 2">
            <a:extLst>
              <a:ext uri="{FF2B5EF4-FFF2-40B4-BE49-F238E27FC236}">
                <a16:creationId xmlns:a16="http://schemas.microsoft.com/office/drawing/2014/main" id="{5E281012-1563-836D-6EAF-AEE68E5618B4}"/>
              </a:ext>
            </a:extLst>
          </p:cNvPr>
          <p:cNvSpPr txBox="1"/>
          <p:nvPr/>
        </p:nvSpPr>
        <p:spPr>
          <a:xfrm>
            <a:off x="213347" y="902463"/>
            <a:ext cx="8114191" cy="369332"/>
          </a:xfrm>
          <a:prstGeom prst="rect">
            <a:avLst/>
          </a:prstGeom>
          <a:noFill/>
        </p:spPr>
        <p:txBody>
          <a:bodyPr wrap="square">
            <a:spAutoFit/>
          </a:bodyPr>
          <a:lstStyle/>
          <a:p>
            <a:pPr algn="l"/>
            <a:r>
              <a:rPr lang="en-AU" sz="1800" b="1" kern="10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 Confirming death for the patient’s family </a:t>
            </a:r>
            <a:endParaRPr lang="en-AU" b="1" i="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1" descr="A person lying on a bed with a nurse standing next to him&#10;&#10;Description automatically generated">
            <a:extLst>
              <a:ext uri="{FF2B5EF4-FFF2-40B4-BE49-F238E27FC236}">
                <a16:creationId xmlns:a16="http://schemas.microsoft.com/office/drawing/2014/main" id="{6FC7A884-A8FC-0246-7679-F636255F239E}"/>
              </a:ext>
            </a:extLst>
          </p:cNvPr>
          <p:cNvPicPr>
            <a:picLocks noChangeAspect="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1404687" y="1400546"/>
            <a:ext cx="5731510" cy="3025775"/>
          </a:xfrm>
          <a:prstGeom prst="rect">
            <a:avLst/>
          </a:prstGeom>
          <a:noFill/>
          <a:ln>
            <a:noFill/>
          </a:ln>
        </p:spPr>
      </p:pic>
      <p:sp>
        <p:nvSpPr>
          <p:cNvPr id="5" name="TextBox 4">
            <a:extLst>
              <a:ext uri="{FF2B5EF4-FFF2-40B4-BE49-F238E27FC236}">
                <a16:creationId xmlns:a16="http://schemas.microsoft.com/office/drawing/2014/main" id="{34707F29-44DD-B94D-1AD4-15C7973C0F44}"/>
              </a:ext>
            </a:extLst>
          </p:cNvPr>
          <p:cNvSpPr txBox="1"/>
          <p:nvPr/>
        </p:nvSpPr>
        <p:spPr>
          <a:xfrm>
            <a:off x="1104089" y="5070200"/>
            <a:ext cx="6935821" cy="1294585"/>
          </a:xfrm>
          <a:prstGeom prst="rect">
            <a:avLst/>
          </a:prstGeom>
          <a:noFill/>
        </p:spPr>
        <p:txBody>
          <a:bodyPr wrap="square">
            <a:spAutoFit/>
          </a:bodyPr>
          <a:lstStyle/>
          <a:p>
            <a:pPr>
              <a:lnSpc>
                <a:spcPct val="150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What can you say to the family when they ask you </a:t>
            </a:r>
            <a:r>
              <a:rPr lang="en-AU" sz="1800" i="1" kern="100" dirty="0">
                <a:effectLst/>
                <a:latin typeface="Open Sans" panose="020B0606030504020204" pitchFamily="34" charset="0"/>
                <a:ea typeface="Open Sans" panose="020B0606030504020204" pitchFamily="34" charset="0"/>
                <a:cs typeface="Open Sans" panose="020B0606030504020204" pitchFamily="34" charset="0"/>
              </a:rPr>
              <a:t>'Has mum died?’</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  </a:t>
            </a:r>
            <a:br>
              <a:rPr lang="en-AU" sz="1800" kern="100" dirty="0">
                <a:effectLst/>
                <a:latin typeface="Open Sans" panose="020B0606030504020204" pitchFamily="34" charset="0"/>
                <a:ea typeface="Open Sans" panose="020B0606030504020204" pitchFamily="34" charset="0"/>
                <a:cs typeface="Open Sans" panose="020B0606030504020204" pitchFamily="34" charset="0"/>
              </a:rPr>
            </a:br>
            <a:r>
              <a:rPr lang="en-AU" sz="1800" b="1" kern="100" dirty="0">
                <a:effectLst/>
                <a:latin typeface="Open Sans" panose="020B0606030504020204" pitchFamily="34" charset="0"/>
                <a:ea typeface="Open Sans" panose="020B0606030504020204" pitchFamily="34" charset="0"/>
                <a:cs typeface="Open Sans" panose="020B0606030504020204" pitchFamily="34" charset="0"/>
              </a:rPr>
              <a:t>Think about how you could respond with compassion</a:t>
            </a:r>
          </a:p>
        </p:txBody>
      </p:sp>
    </p:spTree>
    <p:extLst>
      <p:ext uri="{BB962C8B-B14F-4D97-AF65-F5344CB8AC3E}">
        <p14:creationId xmlns:p14="http://schemas.microsoft.com/office/powerpoint/2010/main" val="3367754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45EA1C02-698E-3CDB-55EC-2876251C4D0A}"/>
              </a:ext>
            </a:extLst>
          </p:cNvPr>
          <p:cNvSpPr txBox="1"/>
          <p:nvPr/>
        </p:nvSpPr>
        <p:spPr>
          <a:xfrm>
            <a:off x="585926" y="1014437"/>
            <a:ext cx="7972147" cy="6887911"/>
          </a:xfrm>
          <a:prstGeom prst="rect">
            <a:avLst/>
          </a:prstGeom>
          <a:noFill/>
        </p:spPr>
        <p:txBody>
          <a:bodyPr wrap="square">
            <a:spAutoFit/>
          </a:bodyPr>
          <a:lstStyle/>
          <a:p>
            <a:pPr algn="l"/>
            <a:r>
              <a:rPr lang="en-AU" b="1" i="0" dirty="0">
                <a:solidFill>
                  <a:srgbClr val="15845F"/>
                </a:solidFill>
                <a:effectLst/>
                <a:highlight>
                  <a:srgbClr val="FFFFFF"/>
                </a:highlight>
                <a:latin typeface="Open Sans" panose="020B0606030504020204" pitchFamily="34" charset="0"/>
              </a:rPr>
              <a:t>Summary</a:t>
            </a:r>
          </a:p>
          <a:p>
            <a:pPr algn="just">
              <a:lnSpc>
                <a:spcPct val="150000"/>
              </a:lnSpc>
            </a:pPr>
            <a:endParaRPr lang="en-AU" b="1" dirty="0">
              <a:solidFill>
                <a:srgbClr val="15845F"/>
              </a:solidFill>
              <a:highlight>
                <a:srgbClr val="FFFFFF"/>
              </a:highlight>
              <a:latin typeface="Open Sans" panose="020B0606030504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Signs of impending death can be useful to know in terms of providing more information to families and planning your clinical response.</a:t>
            </a:r>
          </a:p>
          <a:p>
            <a:pPr marL="342900" lvl="0" indent="-342900" algn="just">
              <a:lnSpc>
                <a:spcPct val="150000"/>
              </a:lnSpc>
              <a:spcAft>
                <a:spcPts val="800"/>
              </a:spcAft>
              <a:buSzPts val="1000"/>
              <a:buFont typeface="Symbol" panose="05050102010706020507" pitchFamily="18" charset="2"/>
              <a:buChar char=""/>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Be aware of reversible causes of decline</a:t>
            </a:r>
            <a:r>
              <a:rPr lang="en-AU" kern="100" dirty="0">
                <a:latin typeface="Open Sans" panose="020B0606030504020204" pitchFamily="34" charset="0"/>
                <a:ea typeface="Open Sans" panose="020B0606030504020204" pitchFamily="34" charset="0"/>
                <a:cs typeface="Open Sans" panose="020B0606030504020204" pitchFamily="34" charset="0"/>
              </a:rPr>
              <a:t>. </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AU" kern="100" dirty="0">
                <a:latin typeface="Open Sans" panose="020B0606030504020204" pitchFamily="34" charset="0"/>
                <a:ea typeface="Open Sans" panose="020B0606030504020204" pitchFamily="34" charset="0"/>
                <a:cs typeface="Open Sans" panose="020B0606030504020204" pitchFamily="34" charset="0"/>
              </a:rPr>
              <a:t>Anticipatory prescribing can be used to prevent or reduce common distressing symptoms. </a:t>
            </a:r>
          </a:p>
          <a:p>
            <a:pPr marL="342900" lvl="0" indent="-342900" algn="just">
              <a:lnSpc>
                <a:spcPct val="150000"/>
              </a:lnSpc>
              <a:spcAft>
                <a:spcPts val="800"/>
              </a:spcAft>
              <a:buSzPts val="1000"/>
              <a:buFont typeface="Symbol" panose="05050102010706020507" pitchFamily="18" charset="2"/>
              <a:buChar char=""/>
              <a:tabLst>
                <a:tab pos="457200" algn="l"/>
              </a:tabLs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Deprescribing</a:t>
            </a:r>
            <a:r>
              <a:rPr lang="en-AU" kern="100" dirty="0">
                <a:latin typeface="Open Sans" panose="020B0606030504020204" pitchFamily="34" charset="0"/>
                <a:ea typeface="Open Sans" panose="020B0606030504020204" pitchFamily="34" charset="0"/>
                <a:cs typeface="Open Sans" panose="020B0606030504020204" pitchFamily="34" charset="0"/>
              </a:rPr>
              <a:t> is not withdrawal of care.</a:t>
            </a:r>
          </a:p>
          <a:p>
            <a:pPr marL="342900" indent="-342900" algn="just">
              <a:lnSpc>
                <a:spcPct val="150000"/>
              </a:lnSpc>
              <a:spcAft>
                <a:spcPts val="800"/>
              </a:spcAft>
              <a:buSzPts val="1000"/>
              <a:buFont typeface="Symbol" panose="05050102010706020507" pitchFamily="18" charset="2"/>
              <a:buChar char=""/>
              <a:tabLst>
                <a:tab pos="457200" algn="l"/>
              </a:tabLst>
            </a:pPr>
            <a:r>
              <a:rPr lang="en-AU" kern="100" dirty="0">
                <a:latin typeface="Open Sans" panose="020B0606030504020204" pitchFamily="34" charset="0"/>
                <a:ea typeface="Open Sans" panose="020B0606030504020204" pitchFamily="34" charset="0"/>
                <a:cs typeface="Open Sans" panose="020B0606030504020204" pitchFamily="34" charset="0"/>
              </a:rPr>
              <a:t>C</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ompassionate communication during the final days of life and once the patient has died can make a huge difference to all involved.</a:t>
            </a:r>
          </a:p>
          <a:p>
            <a:pPr marL="342900" lvl="0" indent="-342900" algn="just">
              <a:lnSpc>
                <a:spcPct val="150000"/>
              </a:lnSpc>
              <a:spcAft>
                <a:spcPts val="800"/>
              </a:spcAft>
              <a:buSzPts val="1000"/>
              <a:buFont typeface="Symbol" panose="05050102010706020507" pitchFamily="18" charset="2"/>
              <a:buChar char=""/>
              <a:tabLst>
                <a:tab pos="457200" algn="l"/>
              </a:tabLst>
            </a:pPr>
            <a:endParaRPr lang="en-AU" kern="100" dirty="0">
              <a:latin typeface="Calibri" panose="020F050202020403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AU" sz="1800" kern="100" dirty="0">
              <a:effectLst/>
              <a:latin typeface="Calibri" panose="020F0502020204030204" pitchFamily="34" charset="0"/>
              <a:ea typeface="Aptos" panose="020B0004020202020204" pitchFamily="34" charset="0"/>
              <a:cs typeface="Times New Roman" panose="02020603050405020304" pitchFamily="18" charset="0"/>
            </a:endParaRPr>
          </a:p>
          <a:p>
            <a:pPr algn="l"/>
            <a:endParaRPr lang="en-AU" b="1" i="0" dirty="0">
              <a:solidFill>
                <a:srgbClr val="15845F"/>
              </a:solidFill>
              <a:effectLst/>
              <a:highlight>
                <a:srgbClr val="FFFFFF"/>
              </a:highlight>
              <a:latin typeface="Open Sans" panose="020B0606030504020204" pitchFamily="34" charset="0"/>
            </a:endParaRPr>
          </a:p>
          <a:p>
            <a:pPr algn="l"/>
            <a:endParaRPr lang="en-AU" b="1" dirty="0">
              <a:solidFill>
                <a:srgbClr val="15845F"/>
              </a:solidFill>
              <a:highlight>
                <a:srgbClr val="FFFFFF"/>
              </a:highlight>
              <a:latin typeface="Open Sans" panose="020B0606030504020204" pitchFamily="34" charset="0"/>
            </a:endParaRPr>
          </a:p>
          <a:p>
            <a:pPr algn="l"/>
            <a:endParaRPr lang="en-AU" b="1" i="0" dirty="0">
              <a:solidFill>
                <a:srgbClr val="15845F"/>
              </a:solidFill>
              <a:effectLst/>
              <a:highlight>
                <a:srgbClr val="FFFFFF"/>
              </a:highlight>
              <a:latin typeface="Open Sans" panose="020B0606030504020204" pitchFamily="34" charset="0"/>
            </a:endParaRPr>
          </a:p>
        </p:txBody>
      </p:sp>
    </p:spTree>
    <p:extLst>
      <p:ext uri="{BB962C8B-B14F-4D97-AF65-F5344CB8AC3E}">
        <p14:creationId xmlns:p14="http://schemas.microsoft.com/office/powerpoint/2010/main" val="839292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8" name="TextBox 7">
            <a:extLst>
              <a:ext uri="{FF2B5EF4-FFF2-40B4-BE49-F238E27FC236}">
                <a16:creationId xmlns:a16="http://schemas.microsoft.com/office/drawing/2014/main" id="{EC227CC7-64D3-E5AE-3321-3A7DDC5082B2}"/>
              </a:ext>
            </a:extLst>
          </p:cNvPr>
          <p:cNvSpPr txBox="1"/>
          <p:nvPr/>
        </p:nvSpPr>
        <p:spPr>
          <a:xfrm>
            <a:off x="661385" y="928876"/>
            <a:ext cx="6085643" cy="369332"/>
          </a:xfrm>
          <a:prstGeom prst="rect">
            <a:avLst/>
          </a:prstGeom>
          <a:noFill/>
        </p:spPr>
        <p:txBody>
          <a:bodyPr wrap="square">
            <a:spAutoFit/>
          </a:bodyPr>
          <a:lstStyle/>
          <a:p>
            <a:pPr algn="l"/>
            <a:r>
              <a:rPr lang="en-AU" b="1" dirty="0">
                <a:solidFill>
                  <a:srgbClr val="15845F"/>
                </a:solidFill>
                <a:latin typeface="Open Sans" panose="020B0606030504020204" pitchFamily="34" charset="0"/>
              </a:rPr>
              <a:t>What module to complete next?</a:t>
            </a:r>
            <a:endParaRPr lang="en-AU" b="1" i="0" u="sng" dirty="0">
              <a:solidFill>
                <a:srgbClr val="15845F"/>
              </a:solidFill>
              <a:effectLst/>
              <a:latin typeface="Open Sans" panose="020B0606030504020204" pitchFamily="34" charset="0"/>
            </a:endParaRPr>
          </a:p>
        </p:txBody>
      </p:sp>
      <p:sp>
        <p:nvSpPr>
          <p:cNvPr id="12" name="TextBox 11">
            <a:extLst>
              <a:ext uri="{FF2B5EF4-FFF2-40B4-BE49-F238E27FC236}">
                <a16:creationId xmlns:a16="http://schemas.microsoft.com/office/drawing/2014/main" id="{975B11EE-5A51-FD5E-94BF-D633F5096D4E}"/>
              </a:ext>
            </a:extLst>
          </p:cNvPr>
          <p:cNvSpPr txBox="1"/>
          <p:nvPr/>
        </p:nvSpPr>
        <p:spPr>
          <a:xfrm>
            <a:off x="5567647" y="3243274"/>
            <a:ext cx="2630927" cy="369332"/>
          </a:xfrm>
          <a:prstGeom prst="rect">
            <a:avLst/>
          </a:prstGeom>
          <a:noFill/>
        </p:spPr>
        <p:txBody>
          <a:bodyPr wrap="square">
            <a:spAutoFit/>
          </a:bodyPr>
          <a:lstStyle/>
          <a:p>
            <a:pPr algn="ctr"/>
            <a:r>
              <a:rPr lang="en-AU" dirty="0"/>
              <a:t>Recognising Dying</a:t>
            </a:r>
          </a:p>
        </p:txBody>
      </p:sp>
      <p:sp>
        <p:nvSpPr>
          <p:cNvPr id="16" name="TextBox 15">
            <a:extLst>
              <a:ext uri="{FF2B5EF4-FFF2-40B4-BE49-F238E27FC236}">
                <a16:creationId xmlns:a16="http://schemas.microsoft.com/office/drawing/2014/main" id="{64BF0024-81B9-AD58-F1F6-BFA163CEE9B7}"/>
              </a:ext>
            </a:extLst>
          </p:cNvPr>
          <p:cNvSpPr txBox="1"/>
          <p:nvPr/>
        </p:nvSpPr>
        <p:spPr>
          <a:xfrm>
            <a:off x="900298" y="3159116"/>
            <a:ext cx="3851759" cy="369332"/>
          </a:xfrm>
          <a:prstGeom prst="rect">
            <a:avLst/>
          </a:prstGeom>
          <a:noFill/>
        </p:spPr>
        <p:txBody>
          <a:bodyPr wrap="square">
            <a:spAutoFit/>
          </a:bodyPr>
          <a:lstStyle/>
          <a:p>
            <a:r>
              <a:rPr lang="en-AU" dirty="0"/>
              <a:t>Communication and Decision-Making </a:t>
            </a:r>
          </a:p>
        </p:txBody>
      </p:sp>
      <p:sp>
        <p:nvSpPr>
          <p:cNvPr id="17" name="Rectangle: Rounded Corners 16">
            <a:extLst>
              <a:ext uri="{FF2B5EF4-FFF2-40B4-BE49-F238E27FC236}">
                <a16:creationId xmlns:a16="http://schemas.microsoft.com/office/drawing/2014/main" id="{3CC31C23-0D86-0ECE-4FAE-85CA1789BFF6}"/>
              </a:ext>
            </a:extLst>
          </p:cNvPr>
          <p:cNvSpPr/>
          <p:nvPr/>
        </p:nvSpPr>
        <p:spPr>
          <a:xfrm>
            <a:off x="900298" y="1669002"/>
            <a:ext cx="3671702" cy="193163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9" name="Picture 18">
            <a:extLst>
              <a:ext uri="{FF2B5EF4-FFF2-40B4-BE49-F238E27FC236}">
                <a16:creationId xmlns:a16="http://schemas.microsoft.com/office/drawing/2014/main" id="{48BC5DF0-65DC-1484-D054-6AF28A254FAA}"/>
              </a:ext>
            </a:extLst>
          </p:cNvPr>
          <p:cNvPicPr>
            <a:picLocks noChangeAspect="1"/>
          </p:cNvPicPr>
          <p:nvPr/>
        </p:nvPicPr>
        <p:blipFill>
          <a:blip r:embed="rId3"/>
          <a:stretch>
            <a:fillRect/>
          </a:stretch>
        </p:blipFill>
        <p:spPr>
          <a:xfrm>
            <a:off x="1420997" y="1889897"/>
            <a:ext cx="2450238" cy="1341411"/>
          </a:xfrm>
          <a:prstGeom prst="rect">
            <a:avLst/>
          </a:prstGeom>
        </p:spPr>
      </p:pic>
      <p:sp>
        <p:nvSpPr>
          <p:cNvPr id="24" name="TextBox 23">
            <a:extLst>
              <a:ext uri="{FF2B5EF4-FFF2-40B4-BE49-F238E27FC236}">
                <a16:creationId xmlns:a16="http://schemas.microsoft.com/office/drawing/2014/main" id="{8F20F7E9-4625-B410-A042-CEE227043B32}"/>
              </a:ext>
            </a:extLst>
          </p:cNvPr>
          <p:cNvSpPr txBox="1"/>
          <p:nvPr/>
        </p:nvSpPr>
        <p:spPr>
          <a:xfrm>
            <a:off x="1274518" y="6011420"/>
            <a:ext cx="2743199" cy="369332"/>
          </a:xfrm>
          <a:prstGeom prst="rect">
            <a:avLst/>
          </a:prstGeom>
          <a:noFill/>
        </p:spPr>
        <p:txBody>
          <a:bodyPr wrap="square">
            <a:spAutoFit/>
          </a:bodyPr>
          <a:lstStyle/>
          <a:p>
            <a:r>
              <a:rPr lang="en-AU" dirty="0"/>
              <a:t>Planning EOL Goals of Care</a:t>
            </a:r>
          </a:p>
        </p:txBody>
      </p:sp>
      <p:pic>
        <p:nvPicPr>
          <p:cNvPr id="26" name="Picture 25">
            <a:extLst>
              <a:ext uri="{FF2B5EF4-FFF2-40B4-BE49-F238E27FC236}">
                <a16:creationId xmlns:a16="http://schemas.microsoft.com/office/drawing/2014/main" id="{6910B590-3DE6-9F60-4C8A-C42266114F9C}"/>
              </a:ext>
            </a:extLst>
          </p:cNvPr>
          <p:cNvPicPr>
            <a:picLocks noChangeAspect="1"/>
          </p:cNvPicPr>
          <p:nvPr/>
        </p:nvPicPr>
        <p:blipFill>
          <a:blip r:embed="rId4"/>
          <a:stretch>
            <a:fillRect/>
          </a:stretch>
        </p:blipFill>
        <p:spPr>
          <a:xfrm>
            <a:off x="1302334" y="4671163"/>
            <a:ext cx="2687569" cy="1340257"/>
          </a:xfrm>
          <a:prstGeom prst="rect">
            <a:avLst/>
          </a:prstGeom>
        </p:spPr>
      </p:pic>
      <p:pic>
        <p:nvPicPr>
          <p:cNvPr id="31" name="Picture 30">
            <a:extLst>
              <a:ext uri="{FF2B5EF4-FFF2-40B4-BE49-F238E27FC236}">
                <a16:creationId xmlns:a16="http://schemas.microsoft.com/office/drawing/2014/main" id="{EAEAD5E3-AF5D-B9CE-09C2-55C5952FE53A}"/>
              </a:ext>
            </a:extLst>
          </p:cNvPr>
          <p:cNvPicPr>
            <a:picLocks noChangeAspect="1"/>
          </p:cNvPicPr>
          <p:nvPr/>
        </p:nvPicPr>
        <p:blipFill rotWithShape="1">
          <a:blip r:embed="rId5"/>
          <a:srcRect l="12485" t="6833" r="14924" b="10930"/>
          <a:stretch/>
        </p:blipFill>
        <p:spPr>
          <a:xfrm>
            <a:off x="5427172" y="3937229"/>
            <a:ext cx="2911876" cy="27715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2" name="Rectangle: Rounded Corners 31">
            <a:extLst>
              <a:ext uri="{FF2B5EF4-FFF2-40B4-BE49-F238E27FC236}">
                <a16:creationId xmlns:a16="http://schemas.microsoft.com/office/drawing/2014/main" id="{1A7E1966-B26A-92F2-1AC8-36FFFBA4E4BD}"/>
              </a:ext>
            </a:extLst>
          </p:cNvPr>
          <p:cNvSpPr/>
          <p:nvPr/>
        </p:nvSpPr>
        <p:spPr>
          <a:xfrm>
            <a:off x="5095095" y="1669002"/>
            <a:ext cx="3671702" cy="193163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Rectangle: Rounded Corners 32">
            <a:extLst>
              <a:ext uri="{FF2B5EF4-FFF2-40B4-BE49-F238E27FC236}">
                <a16:creationId xmlns:a16="http://schemas.microsoft.com/office/drawing/2014/main" id="{507C3818-9339-4B85-3C61-160A52FDF2E2}"/>
              </a:ext>
            </a:extLst>
          </p:cNvPr>
          <p:cNvSpPr/>
          <p:nvPr/>
        </p:nvSpPr>
        <p:spPr>
          <a:xfrm>
            <a:off x="900298" y="4519791"/>
            <a:ext cx="3671702" cy="193163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3" name="Picture 2" descr="A cartoon of a person in a hospital bed&#10;&#10;Description automatically generated">
            <a:extLst>
              <a:ext uri="{FF2B5EF4-FFF2-40B4-BE49-F238E27FC236}">
                <a16:creationId xmlns:a16="http://schemas.microsoft.com/office/drawing/2014/main" id="{07ACC362-189E-3D1E-0544-AB952C658AB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67647" y="1724802"/>
            <a:ext cx="3061803" cy="1618980"/>
          </a:xfrm>
          <a:prstGeom prst="rect">
            <a:avLst/>
          </a:prstGeom>
        </p:spPr>
      </p:pic>
    </p:spTree>
    <p:extLst>
      <p:ext uri="{BB962C8B-B14F-4D97-AF65-F5344CB8AC3E}">
        <p14:creationId xmlns:p14="http://schemas.microsoft.com/office/powerpoint/2010/main" val="2749867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pic>
        <p:nvPicPr>
          <p:cNvPr id="12" name="Picture 11">
            <a:extLst>
              <a:ext uri="{FF2B5EF4-FFF2-40B4-BE49-F238E27FC236}">
                <a16:creationId xmlns:a16="http://schemas.microsoft.com/office/drawing/2014/main" id="{24E942AB-8965-2C9F-0DDB-BF4EDD950757}"/>
              </a:ext>
            </a:extLst>
          </p:cNvPr>
          <p:cNvPicPr>
            <a:picLocks noChangeAspect="1"/>
          </p:cNvPicPr>
          <p:nvPr/>
        </p:nvPicPr>
        <p:blipFill>
          <a:blip r:embed="rId3">
            <a:alphaModFix amt="20000"/>
          </a:blip>
          <a:stretch>
            <a:fillRect/>
          </a:stretch>
        </p:blipFill>
        <p:spPr>
          <a:xfrm>
            <a:off x="0" y="5305208"/>
            <a:ext cx="2505425" cy="1552792"/>
          </a:xfrm>
          <a:prstGeom prst="rect">
            <a:avLst/>
          </a:prstGeom>
        </p:spPr>
      </p:pic>
      <p:pic>
        <p:nvPicPr>
          <p:cNvPr id="20" name="Picture 19">
            <a:extLst>
              <a:ext uri="{FF2B5EF4-FFF2-40B4-BE49-F238E27FC236}">
                <a16:creationId xmlns:a16="http://schemas.microsoft.com/office/drawing/2014/main" id="{DF0F2C6F-1338-B712-3681-B083E3E38FC6}"/>
              </a:ext>
            </a:extLst>
          </p:cNvPr>
          <p:cNvPicPr>
            <a:picLocks noChangeAspect="1"/>
          </p:cNvPicPr>
          <p:nvPr/>
        </p:nvPicPr>
        <p:blipFill rotWithShape="1">
          <a:blip r:embed="rId4"/>
          <a:srcRect r="7538"/>
          <a:stretch/>
        </p:blipFill>
        <p:spPr>
          <a:xfrm>
            <a:off x="6883111" y="6093636"/>
            <a:ext cx="2038635" cy="701537"/>
          </a:xfrm>
          <a:prstGeom prst="rect">
            <a:avLst/>
          </a:prstGeom>
        </p:spPr>
      </p:pic>
      <p:sp>
        <p:nvSpPr>
          <p:cNvPr id="3" name="TextBox 2">
            <a:extLst>
              <a:ext uri="{FF2B5EF4-FFF2-40B4-BE49-F238E27FC236}">
                <a16:creationId xmlns:a16="http://schemas.microsoft.com/office/drawing/2014/main" id="{34D9EBE2-EA53-A570-917E-F3DCD5FE7425}"/>
              </a:ext>
            </a:extLst>
          </p:cNvPr>
          <p:cNvSpPr txBox="1"/>
          <p:nvPr/>
        </p:nvSpPr>
        <p:spPr>
          <a:xfrm>
            <a:off x="666924" y="627699"/>
            <a:ext cx="4572000" cy="369332"/>
          </a:xfrm>
          <a:prstGeom prst="rect">
            <a:avLst/>
          </a:prstGeom>
          <a:noFill/>
        </p:spPr>
        <p:txBody>
          <a:bodyPr wrap="square">
            <a:spAutoFit/>
          </a:bodyPr>
          <a:lstStyle/>
          <a:p>
            <a:r>
              <a:rPr lang="en-AU" dirty="0">
                <a:solidFill>
                  <a:srgbClr val="186487"/>
                </a:solidFill>
                <a:latin typeface="Arial" panose="020B0604020202020204" pitchFamily="34" charset="0"/>
                <a:cs typeface="Arial" panose="020B0604020202020204" pitchFamily="34" charset="0"/>
              </a:rPr>
              <a:t>References</a:t>
            </a:r>
            <a:endParaRPr lang="en-AU" sz="1800" dirty="0">
              <a:solidFill>
                <a:srgbClr val="186487"/>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2446F51-FF52-4FB0-A082-878D0FE9DFC5}"/>
              </a:ext>
            </a:extLst>
          </p:cNvPr>
          <p:cNvSpPr txBox="1"/>
          <p:nvPr/>
        </p:nvSpPr>
        <p:spPr>
          <a:xfrm>
            <a:off x="666924" y="997031"/>
            <a:ext cx="7445944" cy="5143588"/>
          </a:xfrm>
          <a:prstGeom prst="rect">
            <a:avLst/>
          </a:prstGeom>
          <a:noFill/>
        </p:spPr>
        <p:txBody>
          <a:bodyPr wrap="square" rtlCol="0">
            <a:spAutoFit/>
          </a:bodyPr>
          <a:lstStyle/>
          <a:p>
            <a:pPr marL="228600" indent="-228600">
              <a:lnSpc>
                <a:spcPct val="150000"/>
              </a:lnSpc>
              <a:buFont typeface="+mj-lt"/>
              <a:buAutoNum type="arabicPeriod"/>
            </a:pPr>
            <a:r>
              <a:rPr lang="en-AU" sz="1100" dirty="0">
                <a:effectLst/>
                <a:latin typeface="Open Sans" panose="020B0606030504020204" pitchFamily="34" charset="0"/>
                <a:ea typeface="Open Sans" panose="020B0606030504020204" pitchFamily="34" charset="0"/>
                <a:cs typeface="Open Sans" panose="020B0606030504020204" pitchFamily="34" charset="0"/>
              </a:rPr>
              <a:t>CareSearch. </a:t>
            </a:r>
            <a:r>
              <a:rPr lang="en-AU" sz="1100" dirty="0">
                <a:effectLst/>
                <a:latin typeface="Open Sans" panose="020B0606030504020204" pitchFamily="34" charset="0"/>
                <a:ea typeface="Open Sans" panose="020B0606030504020204" pitchFamily="34" charset="0"/>
                <a:cs typeface="Open Sans" panose="020B0606030504020204" pitchFamily="34" charset="0"/>
                <a:hlinkClick r:id="rId5">
                  <a:extLst>
                    <a:ext uri="{A12FA001-AC4F-418D-AE19-62706E023703}">
                      <ahyp:hlinkClr xmlns:ahyp="http://schemas.microsoft.com/office/drawing/2018/hyperlinkcolor" val="tx"/>
                    </a:ext>
                  </a:extLst>
                </a:hlinkClick>
              </a:rPr>
              <a:t>The dying patient</a:t>
            </a:r>
            <a:r>
              <a:rPr lang="en-AU" sz="1100" dirty="0">
                <a:effectLst/>
                <a:latin typeface="Open Sans" panose="020B0606030504020204" pitchFamily="34" charset="0"/>
                <a:ea typeface="Open Sans" panose="020B0606030504020204" pitchFamily="34" charset="0"/>
                <a:cs typeface="Open Sans" panose="020B0606030504020204" pitchFamily="34" charset="0"/>
              </a:rPr>
              <a:t>. 2023.</a:t>
            </a:r>
          </a:p>
          <a:p>
            <a:pPr rtl="0" fontAlgn="base">
              <a:lnSpc>
                <a:spcPct val="150000"/>
              </a:lnSpc>
              <a:buFont typeface="+mj-lt"/>
              <a:buAutoNum type="arabicPeriod"/>
            </a:pPr>
            <a:r>
              <a:rPr lang="en-AU" sz="1100" dirty="0">
                <a:effectLst/>
                <a:latin typeface="Open Sans" panose="020B0606030504020204" pitchFamily="34" charset="0"/>
                <a:ea typeface="Open Sans" panose="020B0606030504020204" pitchFamily="34" charset="0"/>
                <a:cs typeface="Open Sans" panose="020B0606030504020204" pitchFamily="34" charset="0"/>
              </a:rPr>
              <a:t>  </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Watson M, Campbell R,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Vallath</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N, Ward S, Wells J. Oxford Handbook of Palliative Care: The Essential, Holistic Guide to Palliative Care. Oxford Medical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Publicatios</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2019;15(5).</a:t>
            </a:r>
          </a:p>
          <a:p>
            <a:pPr rtl="0" fontAlgn="base">
              <a:lnSpc>
                <a:spcPct val="150000"/>
              </a:lnSpc>
              <a:buFont typeface="+mj-lt"/>
              <a:buAutoNum type="arabicPeriod"/>
            </a:pPr>
            <a:r>
              <a:rPr lang="en-US" sz="1100" b="0" i="0" dirty="0">
                <a:effectLst/>
                <a:latin typeface="Open Sans" panose="020B0606030504020204" pitchFamily="34" charset="0"/>
                <a:ea typeface="Open Sans" panose="020B0606030504020204" pitchFamily="34" charset="0"/>
                <a:cs typeface="Open Sans" panose="020B0606030504020204" pitchFamily="34" charset="0"/>
              </a:rPr>
              <a:t>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Ijaopo</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EO, Zaw KM,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Ijaopo</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RO,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Khawand-Azoulai</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M. A Review of Clinical Signs and Symptoms of Imminent End-of-Life in Individuals With Advanced Illness. Vol. 9, Gerontology and Geriatric Medicine. 2023. </a:t>
            </a:r>
          </a:p>
          <a:p>
            <a:pPr rtl="0" fontAlgn="base">
              <a:lnSpc>
                <a:spcPct val="150000"/>
              </a:lnSpc>
              <a:buFont typeface="+mj-lt"/>
              <a:buAutoNum type="arabicPeriod"/>
            </a:pPr>
            <a:r>
              <a:rPr lang="en-US" sz="1100" b="0" i="0" dirty="0">
                <a:effectLst/>
                <a:latin typeface="Open Sans" panose="020B0606030504020204" pitchFamily="34" charset="0"/>
                <a:ea typeface="Open Sans" panose="020B0606030504020204" pitchFamily="34" charset="0"/>
                <a:cs typeface="Open Sans" panose="020B0606030504020204" pitchFamily="34" charset="0"/>
              </a:rPr>
              <a:t> Hui D, dos Santos R, Chisholm G, Bansal S, Silva TB, Kilgore K, et al. Clinical Signs of Impending Death in Cancer Patients. Oncologist [Internet]. 2014 Jun 1;19(6):681–7. Available from: https://doi.org/10.1634/theoncologist.2013-0457 </a:t>
            </a:r>
          </a:p>
          <a:p>
            <a:pPr rtl="0" fontAlgn="base">
              <a:lnSpc>
                <a:spcPct val="150000"/>
              </a:lnSpc>
              <a:buFont typeface="+mj-lt"/>
              <a:buAutoNum type="arabicPeriod"/>
            </a:pPr>
            <a:r>
              <a:rPr lang="en-US" sz="1100" b="0" i="0" dirty="0">
                <a:effectLst/>
                <a:latin typeface="Open Sans" panose="020B0606030504020204" pitchFamily="34" charset="0"/>
                <a:ea typeface="Open Sans" panose="020B0606030504020204" pitchFamily="34" charset="0"/>
                <a:cs typeface="Open Sans" panose="020B0606030504020204" pitchFamily="34" charset="0"/>
              </a:rPr>
              <a:t> White C, McCann MA, Jackson N. First Do No Harm… Terminal Restlessness or Drug-Induced Delirium. J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Palliat</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Med [Internet]. 2007 Apr 1;10(2):345–51. Available from: </a:t>
            </a:r>
            <a:r>
              <a:rPr lang="en-US" sz="1100" b="0" i="0" dirty="0">
                <a:effectLst/>
                <a:latin typeface="Open Sans" panose="020B0606030504020204" pitchFamily="34" charset="0"/>
                <a:ea typeface="Open Sans" panose="020B0606030504020204" pitchFamily="34" charset="0"/>
                <a:cs typeface="Open Sans" panose="020B0606030504020204" pitchFamily="34" charset="0"/>
                <a:hlinkClick r:id="rId6"/>
              </a:rPr>
              <a:t>https://doi.org/10.1089/jpm.2006.0112</a:t>
            </a:r>
            <a:endParaRPr lang="en-US" sz="1100" b="0" i="0" dirty="0">
              <a:effectLst/>
              <a:latin typeface="Open Sans" panose="020B0606030504020204" pitchFamily="34" charset="0"/>
              <a:ea typeface="Open Sans" panose="020B0606030504020204" pitchFamily="34" charset="0"/>
              <a:cs typeface="Open Sans" panose="020B0606030504020204" pitchFamily="34" charset="0"/>
            </a:endParaRPr>
          </a:p>
          <a:p>
            <a:pPr rtl="0" fontAlgn="base">
              <a:lnSpc>
                <a:spcPct val="150000"/>
              </a:lnSpc>
              <a:buFont typeface="+mj-lt"/>
              <a:buAutoNum type="arabicPeriod"/>
            </a:pPr>
            <a:r>
              <a:rPr lang="en-AU" sz="1100" b="0" i="0" dirty="0">
                <a:effectLst/>
                <a:latin typeface="Open Sans" panose="020B0606030504020204" pitchFamily="34" charset="0"/>
                <a:ea typeface="Open Sans" panose="020B0606030504020204" pitchFamily="34" charset="0"/>
                <a:cs typeface="Open Sans" panose="020B0606030504020204" pitchFamily="34" charset="0"/>
              </a:rPr>
              <a:t> National Clinical Guideline Centre (NICE). Care of Dying Adults in the Last Days of Life. London; 2015 Dec. </a:t>
            </a:r>
          </a:p>
          <a:p>
            <a:pPr rtl="0" fontAlgn="base">
              <a:lnSpc>
                <a:spcPct val="150000"/>
              </a:lnSpc>
              <a:buFont typeface="+mj-lt"/>
              <a:buAutoNum type="arabicPeriod"/>
            </a:pPr>
            <a:r>
              <a:rPr lang="en-US" sz="1100" b="0" i="0" dirty="0">
                <a:effectLst/>
                <a:latin typeface="Open Sans" panose="020B0606030504020204" pitchFamily="34" charset="0"/>
                <a:ea typeface="Open Sans" panose="020B0606030504020204" pitchFamily="34" charset="0"/>
                <a:cs typeface="Open Sans" panose="020B0606030504020204" pitchFamily="34" charset="0"/>
              </a:rPr>
              <a:t> Montori VM,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Ruissen</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MM, Hargraves IG, Brito JP, </a:t>
            </a:r>
            <a:r>
              <a:rPr lang="en-US" sz="1100" b="0" i="0" dirty="0" err="1">
                <a:effectLst/>
                <a:latin typeface="Open Sans" panose="020B0606030504020204" pitchFamily="34" charset="0"/>
                <a:ea typeface="Open Sans" panose="020B0606030504020204" pitchFamily="34" charset="0"/>
                <a:cs typeface="Open Sans" panose="020B0606030504020204" pitchFamily="34" charset="0"/>
              </a:rPr>
              <a:t>Kunneman</a:t>
            </a:r>
            <a:r>
              <a:rPr lang="en-US" sz="1100" b="0" i="0" dirty="0">
                <a:effectLst/>
                <a:latin typeface="Open Sans" panose="020B0606030504020204" pitchFamily="34" charset="0"/>
                <a:ea typeface="Open Sans" panose="020B0606030504020204" pitchFamily="34" charset="0"/>
                <a:cs typeface="Open Sans" panose="020B0606030504020204" pitchFamily="34" charset="0"/>
              </a:rPr>
              <a:t> M. Shared decision-making as a method of care. BMJ Evid Based Med [Internet]. 2023 Aug 1;28(4):213. Available from: </a:t>
            </a:r>
            <a:r>
              <a:rPr lang="en-US" sz="1100" b="0" i="0" dirty="0">
                <a:effectLst/>
                <a:latin typeface="Open Sans" panose="020B0606030504020204" pitchFamily="34" charset="0"/>
                <a:ea typeface="Open Sans" panose="020B0606030504020204" pitchFamily="34" charset="0"/>
                <a:cs typeface="Open Sans" panose="020B0606030504020204" pitchFamily="34" charset="0"/>
                <a:hlinkClick r:id="rId7"/>
              </a:rPr>
              <a:t>http://ebm.bmj.com/content/28/4/213.abstract</a:t>
            </a:r>
            <a:endParaRPr lang="en-US" sz="1100" b="0" i="0" dirty="0">
              <a:effectLst/>
              <a:latin typeface="Open Sans" panose="020B0606030504020204" pitchFamily="34" charset="0"/>
              <a:ea typeface="Open Sans" panose="020B0606030504020204" pitchFamily="34" charset="0"/>
              <a:cs typeface="Open Sans" panose="020B0606030504020204" pitchFamily="34" charset="0"/>
            </a:endParaRPr>
          </a:p>
          <a:p>
            <a:pPr rtl="0" fontAlgn="base">
              <a:lnSpc>
                <a:spcPct val="150000"/>
              </a:lnSpc>
              <a:buFont typeface="+mj-lt"/>
              <a:buAutoNum type="arabicPeriod"/>
            </a:pPr>
            <a:r>
              <a:rPr lang="en-US" sz="1100" b="0" i="0" dirty="0">
                <a:effectLst/>
                <a:latin typeface="Open Sans" panose="020B0606030504020204" pitchFamily="34" charset="0"/>
                <a:ea typeface="Open Sans" panose="020B0606030504020204" pitchFamily="34" charset="0"/>
                <a:cs typeface="Open Sans" panose="020B0606030504020204" pitchFamily="34" charset="0"/>
              </a:rPr>
              <a:t> Cadogan CA, Murphy M, Boland M, Bennett K, McLean S, Hughes C. Prescribing practices, patterns, and potential harms in patients receiving palliative care: A systematic scoping review. Exploratory Research in Clinical and Social Pharmacy [Internet]. 2021;3:100050. Available from: </a:t>
            </a:r>
            <a:r>
              <a:rPr lang="en-US" sz="1100" b="0" i="0" dirty="0">
                <a:effectLst/>
                <a:latin typeface="Open Sans" panose="020B0606030504020204" pitchFamily="34" charset="0"/>
                <a:ea typeface="Open Sans" panose="020B0606030504020204" pitchFamily="34" charset="0"/>
                <a:cs typeface="Open Sans" panose="020B0606030504020204" pitchFamily="34" charset="0"/>
                <a:hlinkClick r:id="rId8"/>
              </a:rPr>
              <a:t>https://www.sciencedirect.com/science/article/pii/S2667276621000500</a:t>
            </a:r>
            <a:endParaRPr lang="en-US" sz="1100" b="0" i="0" dirty="0">
              <a:effectLst/>
              <a:latin typeface="Open Sans" panose="020B0606030504020204" pitchFamily="34" charset="0"/>
              <a:ea typeface="Open Sans" panose="020B0606030504020204" pitchFamily="34" charset="0"/>
              <a:cs typeface="Open Sans" panose="020B0606030504020204" pitchFamily="34" charset="0"/>
            </a:endParaRPr>
          </a:p>
          <a:p>
            <a:pPr rtl="0" fontAlgn="base">
              <a:lnSpc>
                <a:spcPct val="150000"/>
              </a:lnSpc>
              <a:buFont typeface="+mj-lt"/>
              <a:buAutoNum type="arabicPeriod"/>
            </a:pPr>
            <a:r>
              <a:rPr lang="en-AU" sz="1100" b="0" i="0" dirty="0">
                <a:effectLst/>
                <a:latin typeface="Open Sans" panose="020B0606030504020204" pitchFamily="34" charset="0"/>
                <a:ea typeface="Open Sans" panose="020B0606030504020204" pitchFamily="34" charset="0"/>
                <a:cs typeface="Open Sans" panose="020B0606030504020204" pitchFamily="34" charset="0"/>
              </a:rPr>
              <a:t> Thompson J. Deprescribing in palliative care. Clinical Medicine, Journal of the Royal College of Physicians of London. 2019;19(4). </a:t>
            </a:r>
            <a:endParaRPr lang="en-US" sz="1100" b="0" i="0" dirty="0">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6459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2"/>
          <a:stretch>
            <a:fillRect/>
          </a:stretch>
        </p:blipFill>
        <p:spPr>
          <a:xfrm>
            <a:off x="6883111" y="141856"/>
            <a:ext cx="2038635" cy="971686"/>
          </a:xfrm>
          <a:prstGeom prst="rect">
            <a:avLst/>
          </a:prstGeom>
        </p:spPr>
      </p:pic>
      <p:sp>
        <p:nvSpPr>
          <p:cNvPr id="2" name="TextBox 1">
            <a:extLst>
              <a:ext uri="{FF2B5EF4-FFF2-40B4-BE49-F238E27FC236}">
                <a16:creationId xmlns:a16="http://schemas.microsoft.com/office/drawing/2014/main" id="{2CDBAAB7-3E5D-5AA2-95D5-70C6284C17BE}"/>
              </a:ext>
            </a:extLst>
          </p:cNvPr>
          <p:cNvSpPr txBox="1"/>
          <p:nvPr/>
        </p:nvSpPr>
        <p:spPr>
          <a:xfrm>
            <a:off x="578838" y="1428975"/>
            <a:ext cx="4009938" cy="461665"/>
          </a:xfrm>
          <a:prstGeom prst="rect">
            <a:avLst/>
          </a:prstGeom>
          <a:noFill/>
        </p:spPr>
        <p:txBody>
          <a:bodyPr wrap="square" rtlCol="0">
            <a:spAutoFit/>
          </a:bodyPr>
          <a:lstStyle/>
          <a:p>
            <a:r>
              <a:rPr lang="en-AU" sz="2400" b="1" dirty="0">
                <a:solidFill>
                  <a:srgbClr val="15845F"/>
                </a:solidFill>
                <a:latin typeface="Open Sans" panose="020B0606030504020204" pitchFamily="34" charset="0"/>
                <a:ea typeface="Open Sans" panose="020B0606030504020204" pitchFamily="34" charset="0"/>
                <a:cs typeface="Open Sans" panose="020B0606030504020204" pitchFamily="34" charset="0"/>
              </a:rPr>
              <a:t>Aims and objectives </a:t>
            </a:r>
          </a:p>
        </p:txBody>
      </p:sp>
      <p:sp>
        <p:nvSpPr>
          <p:cNvPr id="4" name="TextBox 3">
            <a:extLst>
              <a:ext uri="{FF2B5EF4-FFF2-40B4-BE49-F238E27FC236}">
                <a16:creationId xmlns:a16="http://schemas.microsoft.com/office/drawing/2014/main" id="{10D87603-C26A-B953-8C50-E252A87CB817}"/>
              </a:ext>
            </a:extLst>
          </p:cNvPr>
          <p:cNvSpPr txBox="1"/>
          <p:nvPr/>
        </p:nvSpPr>
        <p:spPr>
          <a:xfrm>
            <a:off x="578838" y="2092294"/>
            <a:ext cx="7986319" cy="2884572"/>
          </a:xfrm>
          <a:prstGeom prst="rect">
            <a:avLst/>
          </a:prstGeom>
          <a:noFill/>
        </p:spPr>
        <p:txBody>
          <a:bodyPr wrap="square">
            <a:spAutoFit/>
          </a:bodyPr>
          <a:lstStyle/>
          <a:p>
            <a:pPr marL="0" indent="0" algn="just" defTabSz="342900">
              <a:lnSpc>
                <a:spcPct val="150000"/>
              </a:lnSpc>
              <a:spcBef>
                <a:spcPct val="20000"/>
              </a:spcBef>
              <a:buFont typeface="Arial"/>
              <a:buNone/>
              <a:defRPr/>
            </a:pPr>
            <a:r>
              <a:rPr lang="en-AU" sz="1600" dirty="0">
                <a:latin typeface="Open Sans" panose="020B0606030504020204" pitchFamily="34" charset="0"/>
                <a:ea typeface="Open Sans" panose="020B0606030504020204" pitchFamily="34" charset="0"/>
                <a:cs typeface="Open Sans" panose="020B0606030504020204" pitchFamily="34" charset="0"/>
              </a:rPr>
              <a:t>After completing this talk, you should be able to:</a:t>
            </a:r>
          </a:p>
          <a:p>
            <a:pPr marL="742950" lvl="1" indent="-285750" algn="just"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Identify the opportunities for skilled, compassionate clinical care during the final days and hours of life</a:t>
            </a:r>
          </a:p>
          <a:p>
            <a:pPr marL="742950" lvl="1" indent="-285750" algn="just"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Identify the signs of impending death</a:t>
            </a:r>
          </a:p>
          <a:p>
            <a:pPr marL="742950" lvl="1" indent="-285750" algn="just"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Recognise reversible causes of decline</a:t>
            </a:r>
          </a:p>
          <a:p>
            <a:pPr marL="742950" lvl="1" indent="-285750" algn="just"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Recognise the five steps to deprescribing</a:t>
            </a:r>
          </a:p>
          <a:p>
            <a:pPr marL="742950" lvl="1" indent="-285750" algn="just" defTabSz="342900">
              <a:lnSpc>
                <a:spcPct val="150000"/>
              </a:lnSpc>
              <a:spcBef>
                <a:spcPct val="20000"/>
              </a:spcBef>
              <a:buFont typeface="Arial" panose="020B0604020202020204" pitchFamily="34" charset="0"/>
              <a:buChar char="•"/>
              <a:defRPr/>
            </a:pPr>
            <a:r>
              <a:rPr lang="en-AU" sz="1600" dirty="0">
                <a:latin typeface="Open Sans" panose="020B0606030504020204" pitchFamily="34" charset="0"/>
                <a:ea typeface="Open Sans" panose="020B0606030504020204" pitchFamily="34" charset="0"/>
                <a:cs typeface="Open Sans" panose="020B0606030504020204" pitchFamily="34" charset="0"/>
              </a:rPr>
              <a:t>Identify which End-of-Life Essentials module to complete next.</a:t>
            </a:r>
          </a:p>
        </p:txBody>
      </p:sp>
    </p:spTree>
    <p:extLst>
      <p:ext uri="{BB962C8B-B14F-4D97-AF65-F5344CB8AC3E}">
        <p14:creationId xmlns:p14="http://schemas.microsoft.com/office/powerpoint/2010/main" val="5137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7105365" y="116689"/>
            <a:ext cx="2038635" cy="971686"/>
          </a:xfrm>
          <a:prstGeom prst="rect">
            <a:avLst/>
          </a:prstGeom>
        </p:spPr>
      </p:pic>
      <p:sp>
        <p:nvSpPr>
          <p:cNvPr id="3" name="TextBox 2">
            <a:extLst>
              <a:ext uri="{FF2B5EF4-FFF2-40B4-BE49-F238E27FC236}">
                <a16:creationId xmlns:a16="http://schemas.microsoft.com/office/drawing/2014/main" id="{B4A797B7-BC0C-46D5-6469-1599BB936E20}"/>
              </a:ext>
            </a:extLst>
          </p:cNvPr>
          <p:cNvSpPr txBox="1"/>
          <p:nvPr/>
        </p:nvSpPr>
        <p:spPr>
          <a:xfrm>
            <a:off x="1305470" y="4604764"/>
            <a:ext cx="6669248" cy="1687641"/>
          </a:xfrm>
          <a:prstGeom prst="rect">
            <a:avLst/>
          </a:prstGeom>
          <a:noFill/>
        </p:spPr>
        <p:txBody>
          <a:bodyPr wrap="square">
            <a:spAutoFit/>
          </a:bodyPr>
          <a:lstStyle/>
          <a:p>
            <a:pPr>
              <a:lnSpc>
                <a:spcPct val="150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The term </a:t>
            </a:r>
            <a:r>
              <a:rPr lang="en-AU" sz="1800" b="1" kern="10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imminent death </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means that a person is experiencing irreversible decline in health and that they are likely to die within hours, days or weeks. </a:t>
            </a:r>
            <a:r>
              <a:rPr lang="en-AU" sz="1800" kern="100" baseline="30000" dirty="0">
                <a:effectLst/>
                <a:latin typeface="Open Sans" panose="020B0606030504020204" pitchFamily="34" charset="0"/>
                <a:ea typeface="Open Sans" panose="020B0606030504020204" pitchFamily="34" charset="0"/>
                <a:cs typeface="Open Sans" panose="020B0606030504020204" pitchFamily="34" charset="0"/>
              </a:rPr>
              <a:t>1</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4" descr="A person standing next to a person lying in a hospital bed&#10;&#10;Description automatically generated">
            <a:extLst>
              <a:ext uri="{FF2B5EF4-FFF2-40B4-BE49-F238E27FC236}">
                <a16:creationId xmlns:a16="http://schemas.microsoft.com/office/drawing/2014/main" id="{3962C5BC-45DA-13D9-86B2-B2F6F402CA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1842" y="1409415"/>
            <a:ext cx="5720316" cy="3023596"/>
          </a:xfrm>
          <a:prstGeom prst="rect">
            <a:avLst/>
          </a:prstGeom>
        </p:spPr>
      </p:pic>
    </p:spTree>
    <p:extLst>
      <p:ext uri="{BB962C8B-B14F-4D97-AF65-F5344CB8AC3E}">
        <p14:creationId xmlns:p14="http://schemas.microsoft.com/office/powerpoint/2010/main" val="218716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7" name="TextBox 6">
            <a:extLst>
              <a:ext uri="{FF2B5EF4-FFF2-40B4-BE49-F238E27FC236}">
                <a16:creationId xmlns:a16="http://schemas.microsoft.com/office/drawing/2014/main" id="{65583E74-4CB0-6140-6BDB-3AA7CB48BE68}"/>
              </a:ext>
            </a:extLst>
          </p:cNvPr>
          <p:cNvSpPr txBox="1"/>
          <p:nvPr/>
        </p:nvSpPr>
        <p:spPr>
          <a:xfrm>
            <a:off x="1384182" y="1271688"/>
            <a:ext cx="4572000" cy="369332"/>
          </a:xfrm>
          <a:prstGeom prst="rect">
            <a:avLst/>
          </a:prstGeom>
          <a:noFill/>
        </p:spPr>
        <p:txBody>
          <a:bodyPr wrap="square">
            <a:spAutoFit/>
          </a:bodyPr>
          <a:lstStyle/>
          <a:p>
            <a:pPr algn="l"/>
            <a:r>
              <a:rPr lang="en-AU" b="1" dirty="0">
                <a:solidFill>
                  <a:srgbClr val="15845F"/>
                </a:solidFill>
                <a:highlight>
                  <a:srgbClr val="FFFFFF"/>
                </a:highlight>
                <a:latin typeface="Open Sans" panose="020B0606030504020204" pitchFamily="34" charset="0"/>
              </a:rPr>
              <a:t>Signs of imminent death</a:t>
            </a:r>
            <a:endParaRPr lang="en-AU" b="1" i="0" dirty="0">
              <a:solidFill>
                <a:srgbClr val="15845F"/>
              </a:solidFill>
              <a:effectLst/>
              <a:highlight>
                <a:srgbClr val="FFFFFF"/>
              </a:highlight>
              <a:latin typeface="Open Sans" panose="020B0606030504020204" pitchFamily="34" charset="0"/>
            </a:endParaRPr>
          </a:p>
        </p:txBody>
      </p:sp>
      <p:pic>
        <p:nvPicPr>
          <p:cNvPr id="3" name="Picture 2">
            <a:hlinkClick r:id="rId4"/>
            <a:extLst>
              <a:ext uri="{FF2B5EF4-FFF2-40B4-BE49-F238E27FC236}">
                <a16:creationId xmlns:a16="http://schemas.microsoft.com/office/drawing/2014/main" id="{1F70B3E8-BD52-970C-7600-A0853481A60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43250" y="1456354"/>
            <a:ext cx="2857500" cy="2857500"/>
          </a:xfrm>
          <a:prstGeom prst="rect">
            <a:avLst/>
          </a:prstGeom>
          <a:noFill/>
        </p:spPr>
      </p:pic>
      <p:sp>
        <p:nvSpPr>
          <p:cNvPr id="5" name="TextBox 4">
            <a:extLst>
              <a:ext uri="{FF2B5EF4-FFF2-40B4-BE49-F238E27FC236}">
                <a16:creationId xmlns:a16="http://schemas.microsoft.com/office/drawing/2014/main" id="{BBA65017-5722-3F19-A947-6E0511184BE1}"/>
              </a:ext>
            </a:extLst>
          </p:cNvPr>
          <p:cNvSpPr txBox="1"/>
          <p:nvPr/>
        </p:nvSpPr>
        <p:spPr>
          <a:xfrm>
            <a:off x="483781" y="4613118"/>
            <a:ext cx="8176438" cy="2708434"/>
          </a:xfrm>
          <a:prstGeom prst="rect">
            <a:avLst/>
          </a:prstGeom>
          <a:noFill/>
        </p:spPr>
        <p:txBody>
          <a:bodyPr wrap="square" rtlCol="0">
            <a:spAutoFit/>
          </a:bodyPr>
          <a:lstStyle/>
          <a:p>
            <a:pPr algn="ctr"/>
            <a:r>
              <a:rPr lang="en-AU" sz="2000" b="1" dirty="0">
                <a:latin typeface="Open Sans" panose="020B0606030504020204" pitchFamily="34" charset="0"/>
                <a:ea typeface="Open Sans" panose="020B0606030504020204" pitchFamily="34" charset="0"/>
                <a:cs typeface="Open Sans" panose="020B0606030504020204" pitchFamily="34" charset="0"/>
                <a:hlinkClick r:id="rId4"/>
              </a:rPr>
              <a:t>CLICK THIS LINK</a:t>
            </a:r>
            <a:endParaRPr lang="en-AU" sz="2000" b="1"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AU" sz="1600" dirty="0">
                <a:latin typeface="Open Sans" panose="020B0606030504020204" pitchFamily="34" charset="0"/>
                <a:ea typeface="Open Sans" panose="020B0606030504020204" pitchFamily="34" charset="0"/>
                <a:cs typeface="Open Sans" panose="020B0606030504020204" pitchFamily="34" charset="0"/>
              </a:rPr>
              <a:t>To watch the video by </a:t>
            </a:r>
            <a:r>
              <a:rPr lang="en-AU" sz="1600" i="1" kern="100" dirty="0">
                <a:effectLst/>
                <a:latin typeface="Open Sans" panose="020B0606030504020204" pitchFamily="34" charset="0"/>
                <a:ea typeface="Open Sans" panose="020B0606030504020204" pitchFamily="34" charset="0"/>
                <a:cs typeface="Open Sans" panose="020B0606030504020204" pitchFamily="34" charset="0"/>
              </a:rPr>
              <a:t>Melissa Bruno, Nurse Consultant at Northern Adelaide Local Health Network, and Lecturer (Clinical Teaching Specialist) College of Nursing and Health Sciences, Flinders University</a:t>
            </a:r>
            <a:r>
              <a:rPr lang="en-AU" sz="1600" kern="100" dirty="0">
                <a:effectLst/>
                <a:latin typeface="Open Sans" panose="020B0606030504020204" pitchFamily="34" charset="0"/>
                <a:ea typeface="Open Sans" panose="020B0606030504020204" pitchFamily="34" charset="0"/>
                <a:cs typeface="Open Sans" panose="020B0606030504020204" pitchFamily="34" charset="0"/>
              </a:rPr>
              <a:t>, talking through some signs and symptoms of imminent death ( 4 mins, 7 seconds). </a:t>
            </a:r>
          </a:p>
          <a:p>
            <a:endParaRPr lang="en-AU" dirty="0"/>
          </a:p>
          <a:p>
            <a:endParaRPr lang="en-AU" dirty="0"/>
          </a:p>
          <a:p>
            <a:endParaRPr lang="en-AU" dirty="0"/>
          </a:p>
        </p:txBody>
      </p:sp>
      <p:pic>
        <p:nvPicPr>
          <p:cNvPr id="12" name="Graphic 11" descr="Cursor outline">
            <a:extLst>
              <a:ext uri="{FF2B5EF4-FFF2-40B4-BE49-F238E27FC236}">
                <a16:creationId xmlns:a16="http://schemas.microsoft.com/office/drawing/2014/main" id="{7C032E13-F3B9-1AC6-C352-694660164D9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8526087">
            <a:off x="5628611" y="4155918"/>
            <a:ext cx="914400" cy="914400"/>
          </a:xfrm>
          <a:prstGeom prst="rect">
            <a:avLst/>
          </a:prstGeom>
        </p:spPr>
      </p:pic>
    </p:spTree>
    <p:extLst>
      <p:ext uri="{BB962C8B-B14F-4D97-AF65-F5344CB8AC3E}">
        <p14:creationId xmlns:p14="http://schemas.microsoft.com/office/powerpoint/2010/main" val="173098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9" name="TextBox 8">
            <a:extLst>
              <a:ext uri="{FF2B5EF4-FFF2-40B4-BE49-F238E27FC236}">
                <a16:creationId xmlns:a16="http://schemas.microsoft.com/office/drawing/2014/main" id="{BCF6625A-6597-B214-1DE1-AC3DD311A4EE}"/>
              </a:ext>
            </a:extLst>
          </p:cNvPr>
          <p:cNvSpPr txBox="1"/>
          <p:nvPr/>
        </p:nvSpPr>
        <p:spPr>
          <a:xfrm>
            <a:off x="737837" y="928876"/>
            <a:ext cx="5297592" cy="369332"/>
          </a:xfrm>
          <a:prstGeom prst="rect">
            <a:avLst/>
          </a:prstGeom>
          <a:noFill/>
        </p:spPr>
        <p:txBody>
          <a:bodyPr wrap="square">
            <a:spAutoFit/>
          </a:bodyPr>
          <a:lstStyle/>
          <a:p>
            <a:pPr algn="l"/>
            <a:r>
              <a:rPr lang="en-AU" b="1" dirty="0">
                <a:solidFill>
                  <a:srgbClr val="15845F"/>
                </a:solidFill>
                <a:highlight>
                  <a:srgbClr val="FFFFFF"/>
                </a:highlight>
                <a:latin typeface="Open Sans" panose="020B0606030504020204" pitchFamily="34" charset="0"/>
              </a:rPr>
              <a:t>Signs of imminent death </a:t>
            </a:r>
            <a:endParaRPr lang="en-AU" b="1" i="0" dirty="0">
              <a:solidFill>
                <a:srgbClr val="15845F"/>
              </a:solidFill>
              <a:effectLst/>
              <a:highlight>
                <a:srgbClr val="FFFFFF"/>
              </a:highlight>
              <a:latin typeface="Open Sans" panose="020B0606030504020204" pitchFamily="34" charset="0"/>
            </a:endParaRPr>
          </a:p>
        </p:txBody>
      </p:sp>
      <p:graphicFrame>
        <p:nvGraphicFramePr>
          <p:cNvPr id="8" name="Table 7">
            <a:extLst>
              <a:ext uri="{FF2B5EF4-FFF2-40B4-BE49-F238E27FC236}">
                <a16:creationId xmlns:a16="http://schemas.microsoft.com/office/drawing/2014/main" id="{6D5B347E-8C60-D675-AF5F-BCFA9C959A9B}"/>
              </a:ext>
            </a:extLst>
          </p:cNvPr>
          <p:cNvGraphicFramePr>
            <a:graphicFrameLocks noGrp="1"/>
          </p:cNvGraphicFramePr>
          <p:nvPr>
            <p:extLst>
              <p:ext uri="{D42A27DB-BD31-4B8C-83A1-F6EECF244321}">
                <p14:modId xmlns:p14="http://schemas.microsoft.com/office/powerpoint/2010/main" val="885090811"/>
              </p:ext>
            </p:extLst>
          </p:nvPr>
        </p:nvGraphicFramePr>
        <p:xfrm>
          <a:off x="327943" y="1316104"/>
          <a:ext cx="8488114" cy="5400040"/>
        </p:xfrm>
        <a:graphic>
          <a:graphicData uri="http://schemas.openxmlformats.org/drawingml/2006/table">
            <a:tbl>
              <a:tblPr firstRow="1" bandRow="1">
                <a:tableStyleId>{5940675A-B579-460E-94D1-54222C63F5DA}</a:tableStyleId>
              </a:tblPr>
              <a:tblGrid>
                <a:gridCol w="3112841">
                  <a:extLst>
                    <a:ext uri="{9D8B030D-6E8A-4147-A177-3AD203B41FA5}">
                      <a16:colId xmlns:a16="http://schemas.microsoft.com/office/drawing/2014/main" val="2824275200"/>
                    </a:ext>
                  </a:extLst>
                </a:gridCol>
                <a:gridCol w="5375273">
                  <a:extLst>
                    <a:ext uri="{9D8B030D-6E8A-4147-A177-3AD203B41FA5}">
                      <a16:colId xmlns:a16="http://schemas.microsoft.com/office/drawing/2014/main" val="3116760075"/>
                    </a:ext>
                  </a:extLst>
                </a:gridCol>
              </a:tblGrid>
              <a:tr h="370840">
                <a:tc>
                  <a:txBody>
                    <a:bodyPr/>
                    <a:lstStyle/>
                    <a:p>
                      <a:r>
                        <a:rPr lang="en-US" sz="1800" b="0" kern="120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Sign </a:t>
                      </a:r>
                      <a:endParaRPr lang="en-AU" sz="1800" dirty="0">
                        <a:solidFill>
                          <a:srgbClr val="15845F"/>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en-AU" sz="1800" b="0" kern="1200"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What does it look like? </a:t>
                      </a:r>
                      <a:endParaRPr lang="en-AU" sz="1800" dirty="0">
                        <a:solidFill>
                          <a:srgbClr val="15845F"/>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683621577"/>
                  </a:ext>
                </a:extLst>
              </a:tr>
              <a:tr h="370840">
                <a:tc>
                  <a:txBody>
                    <a:bodyPr/>
                    <a:lstStyle/>
                    <a:p>
                      <a:r>
                        <a:rPr lang="en-US"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Profound tiredness and weakness</a:t>
                      </a:r>
                      <a:r>
                        <a:rPr lang="en-US" sz="1400" b="0" kern="1200" baseline="300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2</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Reduced interest in getting out of bed.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Needing assistance with all care.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Less interest in things happening around them.  </a:t>
                      </a:r>
                      <a:endParaRPr lang="en-AU" sz="1400" b="0" i="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010119448"/>
                  </a:ext>
                </a:extLst>
              </a:tr>
              <a:tr h="370840">
                <a:tc>
                  <a:txBody>
                    <a:bodyPr/>
                    <a:lstStyle/>
                    <a:p>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Diminished food and fluid intake</a:t>
                      </a:r>
                      <a:r>
                        <a:rPr lang="en-AU" sz="1400" b="0" kern="1200" baseline="300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2</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Decrease in appetite and thirst is a normal progression of the body slowing down.  </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306748980"/>
                  </a:ext>
                </a:extLst>
              </a:tr>
              <a:tr h="370840">
                <a:tc>
                  <a:txBody>
                    <a:bodyPr/>
                    <a:lstStyle/>
                    <a:p>
                      <a:r>
                        <a:rPr lang="en-US"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Drowsy or reduced cognition</a:t>
                      </a:r>
                      <a:r>
                        <a:rPr lang="en-US" sz="1400" b="0" kern="1200" baseline="300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2</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Difficulty in concentration.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Confusion with time and place.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Inability to communicate. </a:t>
                      </a:r>
                    </a:p>
                  </a:txBody>
                  <a:tcPr/>
                </a:tc>
                <a:extLst>
                  <a:ext uri="{0D108BD9-81ED-4DB2-BD59-A6C34878D82A}">
                    <a16:rowId xmlns:a16="http://schemas.microsoft.com/office/drawing/2014/main" val="2022466539"/>
                  </a:ext>
                </a:extLst>
              </a:tr>
              <a:tr h="370840">
                <a:tc>
                  <a:txBody>
                    <a:bodyPr/>
                    <a:lstStyle/>
                    <a:p>
                      <a:r>
                        <a:rPr lang="en-US"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Changes to breathing</a:t>
                      </a:r>
                      <a:r>
                        <a:rPr lang="en-US" sz="1400" b="0" kern="1200" baseline="300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3</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Slow or irregular breathing.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Periods of rapid, shallow breathing  </a:t>
                      </a:r>
                    </a:p>
                    <a:p>
                      <a:pPr marL="285750" indent="-285750" rtl="0" fontAlgn="base">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“Cheyne-Stokes breathing” is a term used to describe when a patient is having periods of apnoea followed by rapid respirations.</a:t>
                      </a:r>
                    </a:p>
                  </a:txBody>
                  <a:tcPr/>
                </a:tc>
                <a:extLst>
                  <a:ext uri="{0D108BD9-81ED-4DB2-BD59-A6C34878D82A}">
                    <a16:rowId xmlns:a16="http://schemas.microsoft.com/office/drawing/2014/main" val="3987042824"/>
                  </a:ext>
                </a:extLst>
              </a:tr>
              <a:tr h="351430">
                <a:tc>
                  <a:txBody>
                    <a:bodyPr/>
                    <a:lstStyle/>
                    <a:p>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Changes to colour of the skin</a:t>
                      </a:r>
                      <a:r>
                        <a:rPr lang="en-AU" sz="1400" b="0" kern="1200" baseline="300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4</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a:buFont typeface="Arial" panose="020B0604020202020204" pitchFamily="34" charset="0"/>
                        <a:buChar char="•"/>
                      </a:pPr>
                      <a:r>
                        <a:rPr lang="en-AU" sz="1400" b="0" kern="1200" dirty="0">
                          <a:solidFill>
                            <a:schemeClr val="dk1"/>
                          </a:solidFill>
                          <a:effectLst/>
                          <a:latin typeface="Open Sans" panose="020B0606030504020204" pitchFamily="34" charset="0"/>
                          <a:ea typeface="Open Sans" panose="020B0606030504020204" pitchFamily="34" charset="0"/>
                          <a:cs typeface="Open Sans" panose="020B0606030504020204" pitchFamily="34" charset="0"/>
                        </a:rPr>
                        <a:t>Skin becomes pale and cool to touch due to peripheral vascular shutdown- this is when the body’s circulation slows down, blood is reserved for helping major internal organ function. </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747205354"/>
                  </a:ext>
                </a:extLst>
              </a:tr>
              <a:tr h="370840">
                <a:tc>
                  <a:txBody>
                    <a:bodyPr/>
                    <a:lstStyle/>
                    <a:p>
                      <a:r>
                        <a:rPr lang="en-US"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Terminal restlessness</a:t>
                      </a:r>
                      <a:r>
                        <a:rPr lang="en-US" sz="1400" b="0" i="0" kern="1200" baseline="30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3</a:t>
                      </a:r>
                      <a:endParaRPr lang="en-AU"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285750" indent="-285750" rtl="0" fontAlgn="base">
                        <a:buFont typeface="Arial" panose="020B0604020202020204" pitchFamily="34" charset="0"/>
                        <a:buChar char="•"/>
                      </a:pPr>
                      <a:r>
                        <a:rPr lang="fr-FR"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Agitation </a:t>
                      </a:r>
                    </a:p>
                    <a:p>
                      <a:pPr marL="285750" indent="-285750" rtl="0" fontAlgn="base">
                        <a:buFont typeface="Arial" panose="020B0604020202020204" pitchFamily="34" charset="0"/>
                        <a:buChar char="•"/>
                      </a:pPr>
                      <a:r>
                        <a:rPr lang="fr-FR"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Confusion </a:t>
                      </a:r>
                    </a:p>
                    <a:p>
                      <a:pPr marL="285750" indent="-285750" rtl="0" fontAlgn="base">
                        <a:buFont typeface="Arial" panose="020B0604020202020204" pitchFamily="34" charset="0"/>
                        <a:buChar char="•"/>
                      </a:pPr>
                      <a:r>
                        <a:rPr lang="fr-FR"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Delirium </a:t>
                      </a:r>
                    </a:p>
                    <a:p>
                      <a:pPr marL="285750" indent="-285750" rtl="0" fontAlgn="base">
                        <a:buFont typeface="Arial" panose="020B0604020202020204" pitchFamily="34" charset="0"/>
                        <a:buChar char="•"/>
                      </a:pPr>
                      <a:r>
                        <a:rPr lang="fr-FR" sz="1400" b="0" i="0" kern="12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Emotional</a:t>
                      </a:r>
                      <a:r>
                        <a:rPr lang="fr-FR"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fr-FR" sz="1400" b="0" i="0" kern="12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distress</a:t>
                      </a:r>
                      <a:r>
                        <a:rPr lang="fr-FR"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p>
                  </a:txBody>
                  <a:tcPr/>
                </a:tc>
                <a:extLst>
                  <a:ext uri="{0D108BD9-81ED-4DB2-BD59-A6C34878D82A}">
                    <a16:rowId xmlns:a16="http://schemas.microsoft.com/office/drawing/2014/main" val="22766630"/>
                  </a:ext>
                </a:extLst>
              </a:tr>
            </a:tbl>
          </a:graphicData>
        </a:graphic>
      </p:graphicFrame>
    </p:spTree>
    <p:extLst>
      <p:ext uri="{BB962C8B-B14F-4D97-AF65-F5344CB8AC3E}">
        <p14:creationId xmlns:p14="http://schemas.microsoft.com/office/powerpoint/2010/main" val="32451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F75373F8-F44F-E5F7-B412-338D3785FACD}"/>
              </a:ext>
            </a:extLst>
          </p:cNvPr>
          <p:cNvSpPr txBox="1"/>
          <p:nvPr/>
        </p:nvSpPr>
        <p:spPr>
          <a:xfrm>
            <a:off x="849911" y="1113542"/>
            <a:ext cx="4572000" cy="369332"/>
          </a:xfrm>
          <a:prstGeom prst="rect">
            <a:avLst/>
          </a:prstGeom>
          <a:noFill/>
        </p:spPr>
        <p:txBody>
          <a:bodyPr wrap="square">
            <a:spAutoFit/>
          </a:bodyPr>
          <a:lstStyle/>
          <a:p>
            <a:pPr algn="l"/>
            <a:r>
              <a:rPr lang="en-AU" b="1" i="0" dirty="0">
                <a:solidFill>
                  <a:srgbClr val="15845F"/>
                </a:solidFill>
                <a:effectLst/>
                <a:highlight>
                  <a:srgbClr val="FFFFFF"/>
                </a:highlight>
                <a:latin typeface="Open Sans" panose="020B0606030504020204" pitchFamily="34" charset="0"/>
              </a:rPr>
              <a:t>Terminal restlessness </a:t>
            </a:r>
          </a:p>
        </p:txBody>
      </p:sp>
      <p:sp>
        <p:nvSpPr>
          <p:cNvPr id="9" name="TextBox 8">
            <a:extLst>
              <a:ext uri="{FF2B5EF4-FFF2-40B4-BE49-F238E27FC236}">
                <a16:creationId xmlns:a16="http://schemas.microsoft.com/office/drawing/2014/main" id="{D247A80A-DD6A-1414-B02C-C7F1AD2B8B8B}"/>
              </a:ext>
            </a:extLst>
          </p:cNvPr>
          <p:cNvSpPr txBox="1"/>
          <p:nvPr/>
        </p:nvSpPr>
        <p:spPr>
          <a:xfrm>
            <a:off x="1117076" y="4893120"/>
            <a:ext cx="6909848" cy="1662315"/>
          </a:xfrm>
          <a:prstGeom prst="rect">
            <a:avLst/>
          </a:prstGeom>
          <a:noFill/>
        </p:spPr>
        <p:txBody>
          <a:bodyPr wrap="square">
            <a:spAutoFit/>
          </a:bodyPr>
          <a:lstStyle/>
          <a:p>
            <a:pPr>
              <a:lnSpc>
                <a:spcPct val="107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Terminal restlessness is the term for a spectrum of unsettled behaviours and symptoms that can happen at the end of a person’s life.</a:t>
            </a:r>
            <a:r>
              <a:rPr lang="en-AU" kern="100" baseline="30000" dirty="0">
                <a:latin typeface="Open Sans" panose="020B0606030504020204" pitchFamily="34" charset="0"/>
                <a:ea typeface="Open Sans" panose="020B0606030504020204" pitchFamily="34" charset="0"/>
                <a:cs typeface="Open Sans" panose="020B0606030504020204" pitchFamily="34" charset="0"/>
              </a:rPr>
              <a:t>5</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Agitation, confusion, delirium </a:t>
            </a:r>
            <a:r>
              <a:rPr lang="en-AU" sz="1100" kern="100" dirty="0">
                <a:effectLst/>
                <a:latin typeface="Open Sans" panose="020B0606030504020204" pitchFamily="34" charset="0"/>
                <a:ea typeface="Open Sans" panose="020B0606030504020204" pitchFamily="34" charset="0"/>
                <a:cs typeface="Open Sans" panose="020B0606030504020204" pitchFamily="34" charset="0"/>
              </a:rPr>
              <a:t> </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and emotional distress are common symptoms</a:t>
            </a:r>
            <a:r>
              <a:rPr lang="en-AU" kern="10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r>
              <a:rPr lang="en-AU" kern="100" baseline="30000" dirty="0">
                <a:latin typeface="Open Sans" panose="020B0606030504020204" pitchFamily="34" charset="0"/>
                <a:ea typeface="Open Sans" panose="020B0606030504020204" pitchFamily="34" charset="0"/>
                <a:cs typeface="Open Sans" panose="020B0606030504020204" pitchFamily="34" charset="0"/>
              </a:rPr>
              <a:t>5</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descr="A person sitting in a hospital bed with a person in a yellow shirt&#10;&#10;Description automatically generated">
            <a:extLst>
              <a:ext uri="{FF2B5EF4-FFF2-40B4-BE49-F238E27FC236}">
                <a16:creationId xmlns:a16="http://schemas.microsoft.com/office/drawing/2014/main" id="{C4BC3C3D-CC6D-6F5B-04DF-DFA22B6CE9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8658" y="1482874"/>
            <a:ext cx="5898262" cy="3115533"/>
          </a:xfrm>
          <a:prstGeom prst="rect">
            <a:avLst/>
          </a:prstGeom>
        </p:spPr>
      </p:pic>
    </p:spTree>
    <p:extLst>
      <p:ext uri="{BB962C8B-B14F-4D97-AF65-F5344CB8AC3E}">
        <p14:creationId xmlns:p14="http://schemas.microsoft.com/office/powerpoint/2010/main" val="2873351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5FF23CD5-3234-0F72-522C-37A4C5348E6E}"/>
              </a:ext>
            </a:extLst>
          </p:cNvPr>
          <p:cNvSpPr txBox="1"/>
          <p:nvPr/>
        </p:nvSpPr>
        <p:spPr>
          <a:xfrm>
            <a:off x="720605" y="1113542"/>
            <a:ext cx="6162506" cy="369332"/>
          </a:xfrm>
          <a:prstGeom prst="rect">
            <a:avLst/>
          </a:prstGeom>
          <a:noFill/>
        </p:spPr>
        <p:txBody>
          <a:bodyPr wrap="square">
            <a:spAutoFit/>
          </a:bodyPr>
          <a:lstStyle/>
          <a:p>
            <a:r>
              <a:rPr lang="en-AU" b="1" dirty="0">
                <a:solidFill>
                  <a:srgbClr val="15845F"/>
                </a:solidFill>
                <a:latin typeface="Open Sans" panose="020B0606030504020204" pitchFamily="34" charset="0"/>
                <a:ea typeface="Open Sans" panose="020B0606030504020204" pitchFamily="34" charset="0"/>
                <a:cs typeface="Open Sans" panose="020B0606030504020204" pitchFamily="34" charset="0"/>
              </a:rPr>
              <a:t>R</a:t>
            </a:r>
            <a:r>
              <a:rPr lang="en-AU" sz="1800" b="1" dirty="0">
                <a:solidFill>
                  <a:srgbClr val="15845F"/>
                </a:solidFill>
                <a:effectLst/>
                <a:latin typeface="Open Sans" panose="020B0606030504020204" pitchFamily="34" charset="0"/>
                <a:ea typeface="Open Sans" panose="020B0606030504020204" pitchFamily="34" charset="0"/>
                <a:cs typeface="Open Sans" panose="020B0606030504020204" pitchFamily="34" charset="0"/>
              </a:rPr>
              <a:t>eversible causes of decline </a:t>
            </a:r>
            <a:endParaRPr lang="en-AU" sz="1200" b="1" baseline="30000" dirty="0">
              <a:solidFill>
                <a:srgbClr val="15845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35F62CA2-EB12-057A-2AB8-30B69670326E}"/>
              </a:ext>
            </a:extLst>
          </p:cNvPr>
          <p:cNvSpPr txBox="1"/>
          <p:nvPr/>
        </p:nvSpPr>
        <p:spPr>
          <a:xfrm>
            <a:off x="895546" y="4137656"/>
            <a:ext cx="7211505" cy="2255041"/>
          </a:xfrm>
          <a:prstGeom prst="rect">
            <a:avLst/>
          </a:prstGeom>
          <a:noFill/>
        </p:spPr>
        <p:txBody>
          <a:bodyPr wrap="square">
            <a:spAutoFit/>
          </a:bodyPr>
          <a:lstStyle/>
          <a:p>
            <a:pPr algn="just">
              <a:lnSpc>
                <a:spcPct val="107000"/>
              </a:lnSpc>
              <a:spcAft>
                <a:spcPts val="800"/>
              </a:spcAft>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Some conditions may produce similar signs of imminent death but may be treated. Be aware of reversible causes of decline, which may include:</a:t>
            </a:r>
            <a:r>
              <a:rPr lang="en-AU" sz="1800" kern="100" baseline="30000" dirty="0">
                <a:effectLst/>
                <a:latin typeface="Open Sans" panose="020B0606030504020204" pitchFamily="34" charset="0"/>
                <a:ea typeface="Open Sans" panose="020B0606030504020204" pitchFamily="34" charset="0"/>
                <a:cs typeface="Open Sans" panose="020B0606030504020204" pitchFamily="34" charset="0"/>
              </a:rPr>
              <a:t>6</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buFont typeface="Symbol" panose="05050102010706020507" pitchFamily="18" charset="2"/>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hypercalcaemia (high level of calcium in the blood)</a:t>
            </a:r>
          </a:p>
          <a:p>
            <a:pPr marL="342900" lvl="0" indent="-342900">
              <a:lnSpc>
                <a:spcPct val="107000"/>
              </a:lnSpc>
              <a:buFont typeface="Symbol" panose="05050102010706020507" pitchFamily="18" charset="2"/>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renal (kidney) failure</a:t>
            </a:r>
          </a:p>
          <a:p>
            <a:pPr marL="342900" lvl="0" indent="-342900">
              <a:lnSpc>
                <a:spcPct val="107000"/>
              </a:lnSpc>
              <a:buFont typeface="Symbol" panose="05050102010706020507" pitchFamily="18" charset="2"/>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infection</a:t>
            </a:r>
          </a:p>
          <a:p>
            <a:pPr marL="342900" lvl="0" indent="-342900">
              <a:lnSpc>
                <a:spcPct val="107000"/>
              </a:lnSpc>
              <a:spcAft>
                <a:spcPts val="800"/>
              </a:spcAft>
              <a:buFont typeface="Symbol" panose="05050102010706020507" pitchFamily="18" charset="2"/>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side effects of medicines such as strong opioids.</a:t>
            </a:r>
            <a:r>
              <a:rPr lang="en-AU" sz="1100" kern="100" dirty="0">
                <a:effectLst/>
                <a:latin typeface="Open Sans" panose="020B0606030504020204" pitchFamily="34" charset="0"/>
                <a:ea typeface="Open Sans" panose="020B0606030504020204" pitchFamily="34" charset="0"/>
                <a:cs typeface="Open Sans" panose="020B0606030504020204" pitchFamily="34" charset="0"/>
              </a:rPr>
              <a:t> </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descr="A person in a hospital bed holding a bottle of liquid&#10;&#10;Description automatically generated">
            <a:extLst>
              <a:ext uri="{FF2B5EF4-FFF2-40B4-BE49-F238E27FC236}">
                <a16:creationId xmlns:a16="http://schemas.microsoft.com/office/drawing/2014/main" id="{AF094D40-6838-6414-EA56-E2E917C033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0118" y="1592823"/>
            <a:ext cx="4371532" cy="2311509"/>
          </a:xfrm>
          <a:prstGeom prst="rect">
            <a:avLst/>
          </a:prstGeom>
        </p:spPr>
      </p:pic>
    </p:spTree>
    <p:extLst>
      <p:ext uri="{BB962C8B-B14F-4D97-AF65-F5344CB8AC3E}">
        <p14:creationId xmlns:p14="http://schemas.microsoft.com/office/powerpoint/2010/main" val="1631239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4" name="TextBox 3">
            <a:extLst>
              <a:ext uri="{FF2B5EF4-FFF2-40B4-BE49-F238E27FC236}">
                <a16:creationId xmlns:a16="http://schemas.microsoft.com/office/drawing/2014/main" id="{D32CF584-78FF-8D88-33BE-BDC29BAB9023}"/>
              </a:ext>
            </a:extLst>
          </p:cNvPr>
          <p:cNvSpPr txBox="1"/>
          <p:nvPr/>
        </p:nvSpPr>
        <p:spPr>
          <a:xfrm>
            <a:off x="427822" y="704630"/>
            <a:ext cx="4894110" cy="420628"/>
          </a:xfrm>
          <a:prstGeom prst="rect">
            <a:avLst/>
          </a:prstGeom>
          <a:noFill/>
        </p:spPr>
        <p:txBody>
          <a:bodyPr wrap="square">
            <a:spAutoFit/>
          </a:bodyPr>
          <a:lstStyle/>
          <a:p>
            <a:pPr algn="l"/>
            <a:r>
              <a:rPr lang="en-AU" sz="3200" b="1" baseline="30000" dirty="0">
                <a:solidFill>
                  <a:srgbClr val="15845F"/>
                </a:solidFill>
                <a:highlight>
                  <a:srgbClr val="FFFFFF"/>
                </a:highlight>
                <a:latin typeface="Open Sans" panose="020B0606030504020204" pitchFamily="34" charset="0"/>
                <a:ea typeface="Open Sans" panose="020B0606030504020204" pitchFamily="34" charset="0"/>
                <a:cs typeface="Open Sans" panose="020B0606030504020204" pitchFamily="34" charset="0"/>
              </a:rPr>
              <a:t>Goals of care and patient wishes</a:t>
            </a:r>
            <a:endParaRPr lang="en-AU" sz="3200" b="1" i="0" baseline="30000" dirty="0">
              <a:solidFill>
                <a:srgbClr val="15845F"/>
              </a:solidFill>
              <a:effectLst/>
              <a:highlight>
                <a:srgbClr val="FFFFFF"/>
              </a:highlight>
              <a:latin typeface="Open Sans" panose="020B0606030504020204" pitchFamily="34" charset="0"/>
              <a:ea typeface="Open Sans" panose="020B0606030504020204" pitchFamily="34" charset="0"/>
              <a:cs typeface="Open Sans" panose="020B0606030504020204" pitchFamily="34" charset="0"/>
            </a:endParaRPr>
          </a:p>
        </p:txBody>
      </p:sp>
      <p:sp>
        <p:nvSpPr>
          <p:cNvPr id="5" name="TextBox 4">
            <a:extLst>
              <a:ext uri="{FF2B5EF4-FFF2-40B4-BE49-F238E27FC236}">
                <a16:creationId xmlns:a16="http://schemas.microsoft.com/office/drawing/2014/main" id="{ADDB25D0-ACE7-96EC-9DD6-FBD0A8B3E9BD}"/>
              </a:ext>
            </a:extLst>
          </p:cNvPr>
          <p:cNvSpPr txBox="1"/>
          <p:nvPr/>
        </p:nvSpPr>
        <p:spPr>
          <a:xfrm>
            <a:off x="782422" y="3955563"/>
            <a:ext cx="7579151" cy="2756588"/>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AU" kern="100" dirty="0">
                <a:latin typeface="Open Sans" panose="020B0606030504020204" pitchFamily="34" charset="0"/>
                <a:ea typeface="Open Sans" panose="020B0606030504020204" pitchFamily="34" charset="0"/>
                <a:cs typeface="Open Sans" panose="020B0606030504020204" pitchFamily="34" charset="0"/>
              </a:rPr>
              <a:t>U</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nderstand the progress of the individual patient’s illness, the goals of care, the patient and family’s wishes.</a:t>
            </a:r>
          </a:p>
          <a:p>
            <a:pPr marL="285750" indent="-285750">
              <a:lnSpc>
                <a:spcPct val="107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 </a:t>
            </a:r>
            <a:r>
              <a:rPr lang="en-AU" kern="100" dirty="0">
                <a:latin typeface="Open Sans" panose="020B0606030504020204" pitchFamily="34" charset="0"/>
                <a:ea typeface="Open Sans" panose="020B0606030504020204" pitchFamily="34" charset="0"/>
                <a:cs typeface="Open Sans" panose="020B0606030504020204" pitchFamily="34" charset="0"/>
              </a:rPr>
              <a:t>T</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he benefits and burdens of investigations or potential treatments.</a:t>
            </a:r>
            <a:endParaRPr lang="en-AU" kern="100" dirty="0">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107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 Remember, just because a blood test or investigation </a:t>
            </a:r>
            <a:r>
              <a:rPr lang="en-AU" sz="1800" b="1" i="1" kern="100" dirty="0">
                <a:effectLst/>
                <a:latin typeface="Open Sans" panose="020B0606030504020204" pitchFamily="34" charset="0"/>
                <a:ea typeface="Open Sans" panose="020B0606030504020204" pitchFamily="34" charset="0"/>
                <a:cs typeface="Open Sans" panose="020B0606030504020204" pitchFamily="34" charset="0"/>
              </a:rPr>
              <a:t>can</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 be ordered, does not mean it </a:t>
            </a:r>
            <a:r>
              <a:rPr lang="en-AU" sz="1800" b="1" i="1" kern="100" dirty="0">
                <a:effectLst/>
                <a:latin typeface="Open Sans" panose="020B0606030504020204" pitchFamily="34" charset="0"/>
                <a:ea typeface="Open Sans" panose="020B0606030504020204" pitchFamily="34" charset="0"/>
                <a:cs typeface="Open Sans" panose="020B0606030504020204" pitchFamily="34" charset="0"/>
              </a:rPr>
              <a:t>should</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 be ordered.</a:t>
            </a:r>
            <a:endParaRPr lang="en-AU" kern="100" dirty="0">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107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 A team and family approach to confirm goals of care should steer care and services at the end of life.</a:t>
            </a:r>
            <a:r>
              <a:rPr lang="en-AU" kern="100" baseline="30000" dirty="0">
                <a:solidFill>
                  <a:srgbClr val="000000"/>
                </a:solidFill>
                <a:latin typeface="Open Sans" panose="020B0606030504020204" pitchFamily="34" charset="0"/>
                <a:ea typeface="Open Sans" panose="020B0606030504020204" pitchFamily="34" charset="0"/>
                <a:cs typeface="Open Sans" panose="020B0606030504020204" pitchFamily="34" charset="0"/>
              </a:rPr>
              <a:t>7</a:t>
            </a:r>
            <a:r>
              <a:rPr lang="en-AU" sz="1800" kern="100" dirty="0">
                <a:effectLst/>
                <a:latin typeface="Open Sans" panose="020B0606030504020204" pitchFamily="34" charset="0"/>
                <a:ea typeface="Open Sans" panose="020B0606030504020204" pitchFamily="34" charset="0"/>
                <a:cs typeface="Open Sans" panose="020B0606030504020204" pitchFamily="34" charset="0"/>
              </a:rPr>
              <a:t>  </a:t>
            </a:r>
          </a:p>
        </p:txBody>
      </p:sp>
      <p:pic>
        <p:nvPicPr>
          <p:cNvPr id="10" name="Picture 9" descr="A group of people standing next to a bed&#10;&#10;Description automatically generated">
            <a:extLst>
              <a:ext uri="{FF2B5EF4-FFF2-40B4-BE49-F238E27FC236}">
                <a16:creationId xmlns:a16="http://schemas.microsoft.com/office/drawing/2014/main" id="{3962EA5D-0C0B-7B8C-F750-CC3A2942C1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4595" y="1113542"/>
            <a:ext cx="4854804" cy="2567046"/>
          </a:xfrm>
          <a:prstGeom prst="rect">
            <a:avLst/>
          </a:prstGeom>
        </p:spPr>
      </p:pic>
    </p:spTree>
    <p:extLst>
      <p:ext uri="{BB962C8B-B14F-4D97-AF65-F5344CB8AC3E}">
        <p14:creationId xmlns:p14="http://schemas.microsoft.com/office/powerpoint/2010/main" val="28390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1A60DC-004F-C1DB-55E7-4F3BBDE9C639}"/>
              </a:ext>
            </a:extLst>
          </p:cNvPr>
          <p:cNvPicPr>
            <a:picLocks noChangeAspect="1"/>
          </p:cNvPicPr>
          <p:nvPr/>
        </p:nvPicPr>
        <p:blipFill>
          <a:blip r:embed="rId3"/>
          <a:stretch>
            <a:fillRect/>
          </a:stretch>
        </p:blipFill>
        <p:spPr>
          <a:xfrm>
            <a:off x="6883111" y="141856"/>
            <a:ext cx="2038635" cy="971686"/>
          </a:xfrm>
          <a:prstGeom prst="rect">
            <a:avLst/>
          </a:prstGeom>
        </p:spPr>
      </p:pic>
      <p:sp>
        <p:nvSpPr>
          <p:cNvPr id="10" name="TextBox 9">
            <a:extLst>
              <a:ext uri="{FF2B5EF4-FFF2-40B4-BE49-F238E27FC236}">
                <a16:creationId xmlns:a16="http://schemas.microsoft.com/office/drawing/2014/main" id="{95DC9982-0EFF-333E-0C1F-C36019E793CE}"/>
              </a:ext>
            </a:extLst>
          </p:cNvPr>
          <p:cNvSpPr txBox="1"/>
          <p:nvPr/>
        </p:nvSpPr>
        <p:spPr>
          <a:xfrm>
            <a:off x="693828" y="744210"/>
            <a:ext cx="4572000" cy="369332"/>
          </a:xfrm>
          <a:prstGeom prst="rect">
            <a:avLst/>
          </a:prstGeom>
          <a:noFill/>
        </p:spPr>
        <p:txBody>
          <a:bodyPr wrap="square">
            <a:spAutoFit/>
          </a:bodyPr>
          <a:lstStyle/>
          <a:p>
            <a:pPr algn="l"/>
            <a:r>
              <a:rPr lang="en-AU" b="1" dirty="0">
                <a:solidFill>
                  <a:srgbClr val="15845F"/>
                </a:solidFill>
                <a:highlight>
                  <a:srgbClr val="FFFFFF"/>
                </a:highlight>
                <a:latin typeface="Open Sans" panose="020B0606030504020204" pitchFamily="34" charset="0"/>
              </a:rPr>
              <a:t>Symptom control</a:t>
            </a:r>
            <a:endParaRPr lang="en-AU" b="1" i="0" dirty="0">
              <a:solidFill>
                <a:srgbClr val="15845F"/>
              </a:solidFill>
              <a:effectLst/>
              <a:highlight>
                <a:srgbClr val="FFFFFF"/>
              </a:highlight>
              <a:latin typeface="Open Sans" panose="020B0606030504020204" pitchFamily="34" charset="0"/>
            </a:endParaRPr>
          </a:p>
        </p:txBody>
      </p:sp>
      <p:sp>
        <p:nvSpPr>
          <p:cNvPr id="4" name="TextBox 3">
            <a:extLst>
              <a:ext uri="{FF2B5EF4-FFF2-40B4-BE49-F238E27FC236}">
                <a16:creationId xmlns:a16="http://schemas.microsoft.com/office/drawing/2014/main" id="{1BB14C88-C9D8-7539-C5F7-5A372A724AD8}"/>
              </a:ext>
            </a:extLst>
          </p:cNvPr>
          <p:cNvSpPr txBox="1"/>
          <p:nvPr/>
        </p:nvSpPr>
        <p:spPr>
          <a:xfrm>
            <a:off x="570319" y="4208791"/>
            <a:ext cx="8003357" cy="2507353"/>
          </a:xfrm>
          <a:prstGeom prst="rect">
            <a:avLst/>
          </a:prstGeom>
          <a:noFill/>
        </p:spPr>
        <p:txBody>
          <a:bodyPr wrap="square">
            <a:spAutoFit/>
          </a:bodyPr>
          <a:lstStyle/>
          <a:p>
            <a:pPr marL="285750" indent="-285750">
              <a:lnSpc>
                <a:spcPct val="115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Ensure that medications for common symptoms such as breathlessness, pain, nausea, and constipation are prescribed for PRN use (as needed).</a:t>
            </a:r>
          </a:p>
          <a:p>
            <a:pPr marL="285750" indent="-285750">
              <a:lnSpc>
                <a:spcPct val="115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There are several common symptoms that may cause distress in dying patients.</a:t>
            </a:r>
          </a:p>
          <a:p>
            <a:pPr marL="285750" indent="-285750">
              <a:lnSpc>
                <a:spcPct val="115000"/>
              </a:lnSpc>
              <a:spcAft>
                <a:spcPts val="800"/>
              </a:spcAft>
              <a:buFont typeface="Arial" panose="020B0604020202020204" pitchFamily="34" charset="0"/>
              <a:buChar char="•"/>
            </a:pPr>
            <a:r>
              <a:rPr lang="en-AU" sz="1800" kern="100" dirty="0">
                <a:effectLst/>
                <a:latin typeface="Open Sans" panose="020B0606030504020204" pitchFamily="34" charset="0"/>
                <a:ea typeface="Open Sans" panose="020B0606030504020204" pitchFamily="34" charset="0"/>
                <a:cs typeface="Open Sans" panose="020B0606030504020204" pitchFamily="34" charset="0"/>
              </a:rPr>
              <a:t> Ordering medications ahead of time, ‘anticipatory prescribing’, is required so that prompt management of these symptoms can occur.</a:t>
            </a:r>
            <a:r>
              <a:rPr lang="en-AU" kern="100" baseline="30000" dirty="0">
                <a:solidFill>
                  <a:srgbClr val="000000"/>
                </a:solidFill>
                <a:latin typeface="Open Sans" panose="020B0606030504020204" pitchFamily="34" charset="0"/>
                <a:ea typeface="Open Sans" panose="020B0606030504020204" pitchFamily="34" charset="0"/>
                <a:cs typeface="Open Sans" panose="020B0606030504020204" pitchFamily="34" charset="0"/>
              </a:rPr>
              <a:t>8</a:t>
            </a:r>
            <a:endParaRPr lang="en-AU" sz="1800" kern="100" dirty="0">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A person in a blue uniform and a patient in a hospital bed&#10;&#10;Description automatically generated">
            <a:extLst>
              <a:ext uri="{FF2B5EF4-FFF2-40B4-BE49-F238E27FC236}">
                <a16:creationId xmlns:a16="http://schemas.microsoft.com/office/drawing/2014/main" id="{EBEB5564-AF86-F2A0-1707-1D0915A4FC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97056" y="1264191"/>
            <a:ext cx="5149885" cy="2723074"/>
          </a:xfrm>
          <a:prstGeom prst="rect">
            <a:avLst/>
          </a:prstGeom>
        </p:spPr>
      </p:pic>
    </p:spTree>
    <p:extLst>
      <p:ext uri="{BB962C8B-B14F-4D97-AF65-F5344CB8AC3E}">
        <p14:creationId xmlns:p14="http://schemas.microsoft.com/office/powerpoint/2010/main" val="2325286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OLE_powerpoint template_May2022_v2" id="{0B0B40DD-CED1-4009-9CF9-25EA5C2F5BFE}" vid="{9845A816-ED1B-4AB0-8164-09ED60573E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EOLE_powerpoint template_October_2024</Template>
  <TotalTime>4891</TotalTime>
  <Words>1963</Words>
  <Application>Microsoft Office PowerPoint</Application>
  <PresentationFormat>On-screen Show (4:3)</PresentationFormat>
  <Paragraphs>135</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Open Sans</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Courtney Stribley;eolessentials@flinders.edu.au</dc:creator>
  <cp:lastModifiedBy>Heather Grigg</cp:lastModifiedBy>
  <cp:revision>35</cp:revision>
  <dcterms:created xsi:type="dcterms:W3CDTF">2024-09-30T04:48:52Z</dcterms:created>
  <dcterms:modified xsi:type="dcterms:W3CDTF">2025-02-12T23:57:08Z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1033-2.7.0.4476</vt:lpwstr>
  </property>
</Properties>
</file>