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66" r:id="rId2"/>
    <p:sldId id="267" r:id="rId3"/>
    <p:sldId id="268" r:id="rId4"/>
    <p:sldId id="269" r:id="rId5"/>
    <p:sldId id="281" r:id="rId6"/>
    <p:sldId id="274" r:id="rId7"/>
    <p:sldId id="273" r:id="rId8"/>
    <p:sldId id="288" r:id="rId9"/>
    <p:sldId id="271" r:id="rId10"/>
    <p:sldId id="286" r:id="rId11"/>
    <p:sldId id="275" r:id="rId12"/>
    <p:sldId id="287" r:id="rId13"/>
    <p:sldId id="276" r:id="rId14"/>
    <p:sldId id="278" r:id="rId15"/>
    <p:sldId id="277" r:id="rId16"/>
    <p:sldId id="279" r:id="rId17"/>
    <p:sldId id="280" r:id="rId18"/>
    <p:sldId id="270" r:id="rId19"/>
  </p:sldIdLst>
  <p:sldSz cx="9144000" cy="6858000" type="screen4x3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6487"/>
    <a:srgbClr val="A3EE7A"/>
    <a:srgbClr val="F0A2F8"/>
    <a:srgbClr val="15845F"/>
    <a:srgbClr val="995C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8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81DD1-7956-469D-A7BA-BE8BE337F786}" type="datetimeFigureOut">
              <a:rPr lang="en-AU" smtClean="0"/>
              <a:t>14/05/2025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4869E-2D7E-4EFA-9C13-742EE14444C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0172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4869E-2D7E-4EFA-9C13-742EE14444C5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9886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AU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The general indicators are: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performance status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dependency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unplanned hospital admissions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significant weight loss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persistent troublesome symptom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patient request or treatment withdrawal.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4869E-2D7E-4EFA-9C13-742EE14444C5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5630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4869E-2D7E-4EFA-9C13-742EE14444C5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7413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8B0049-BB8A-FD2C-FF72-2C33FED0D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39C6E5-863D-6D13-9905-1FE841C352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FA2093-1D67-3AC4-9392-D0D1C8AE1A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00B0A1-C947-B749-8C80-2897CA53D1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4869E-2D7E-4EFA-9C13-742EE14444C5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0014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4869E-2D7E-4EFA-9C13-742EE14444C5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6523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4869E-2D7E-4EFA-9C13-742EE14444C5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9162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4869E-2D7E-4EFA-9C13-742EE14444C5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3098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020B0-0FEE-5D22-C82B-6FCD2A4E1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733E42-59E6-E59C-D876-E94B5A9ED4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06C55B-3119-38A3-1F84-6D9A274A22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9D6122-4D2F-8F86-DE5C-06767B9B97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4869E-2D7E-4EFA-9C13-742EE14444C5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4381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4869E-2D7E-4EFA-9C13-742EE14444C5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649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0BD4C-1223-E4D2-2F5A-17845CB92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F8DC68-E84C-2912-D84C-2587EAB47D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4687C-0FDE-BA1B-FD34-C696E77F60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55920E-E97A-D7B3-C727-B02BB0AE42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4869E-2D7E-4EFA-9C13-742EE14444C5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142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4869E-2D7E-4EFA-9C13-742EE14444C5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5004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421"/>
            <a:ext cx="6858000" cy="238772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224"/>
            <a:ext cx="6858000" cy="165584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835" indent="0" algn="ctr">
              <a:buNone/>
              <a:defRPr sz="1600"/>
            </a:lvl7pPr>
            <a:lvl8pPr marL="3201035" indent="0" algn="ctr">
              <a:buNone/>
              <a:defRPr sz="1600"/>
            </a:lvl8pPr>
            <a:lvl9pPr marL="365823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28650" y="365144"/>
            <a:ext cx="7886700" cy="5812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26"/>
            <a:ext cx="7886700" cy="285288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700"/>
            <a:ext cx="7886700" cy="150026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8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10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719"/>
            <a:ext cx="3886200" cy="4351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719"/>
            <a:ext cx="3886200" cy="4351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44"/>
            <a:ext cx="7886700" cy="13256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250"/>
            <a:ext cx="3868340" cy="8239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204"/>
            <a:ext cx="3868340" cy="36847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250"/>
            <a:ext cx="3887391" cy="8239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204"/>
            <a:ext cx="3887391" cy="36847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24"/>
            <a:ext cx="2949178" cy="16002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76"/>
            <a:ext cx="4629150" cy="48738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506"/>
            <a:ext cx="2949178" cy="38117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835" indent="0">
              <a:buNone/>
              <a:defRPr sz="1000"/>
            </a:lvl7pPr>
            <a:lvl8pPr marL="3201035" indent="0">
              <a:buNone/>
              <a:defRPr sz="1000"/>
            </a:lvl8pPr>
            <a:lvl9pPr marL="365823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44"/>
            <a:ext cx="1971675" cy="58121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44"/>
            <a:ext cx="5800725" cy="58121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44"/>
            <a:ext cx="7886700" cy="1325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719"/>
            <a:ext cx="7886700" cy="4351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678"/>
            <a:ext cx="2057400" cy="3651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678"/>
            <a:ext cx="3086100" cy="3651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678"/>
            <a:ext cx="2057400" cy="3651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hyperlink" Target="https://vimeo.com/185903724/8bf2b31b45?embedded=true&amp;source=video_title&amp;owner=5683907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vitaltalk.org/guides/transitionsgoals-of-care/" TargetMode="Externa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doflifeessentials.com.au/Portals/14/document/resources/Fact_Sheet_EOLE_Self-Care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afetyandquality.gov.au/sites/default/files/2019-06/implementing-the-comprehensive-care-standard-identifying-goals-of-care-final-accessible-pdf-24-apr-2019.pdf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safetyandquality.gov.au/publications-and-resources/resource-library/delivering-and-supporting-comprehensive-end-life-care-user-guid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afetyandquality.gov.au/publications-and-resources/resource-library/safety-and-quality-end-life-care-acute-hospitals-background-paper" TargetMode="External"/><Relationship Id="rId5" Type="http://schemas.openxmlformats.org/officeDocument/2006/relationships/hyperlink" Target="https://pubmed.ncbi.nlm.nih.gov/36857979/" TargetMode="External"/><Relationship Id="rId10" Type="http://schemas.openxmlformats.org/officeDocument/2006/relationships/hyperlink" Target="https://www.vitaltalk.org/guides/transitionsgoals-of-care/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pubmed.ncbi.nlm.nih.gov/1772734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hyperlink" Target="https://vimeo.com/85880057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1A60DC-004F-C1DB-55E7-4F3BBDE9C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111" y="141856"/>
            <a:ext cx="2038635" cy="9716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E942AB-8965-2C9F-0DDB-BF4EDD95075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305208"/>
            <a:ext cx="2505425" cy="155279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F0F2C6F-1338-B712-3681-B083E3E38F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538"/>
          <a:stretch/>
        </p:blipFill>
        <p:spPr>
          <a:xfrm>
            <a:off x="6883111" y="6081604"/>
            <a:ext cx="2038635" cy="70153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5C31AE2-5E78-2F02-529E-6660B52F3051}"/>
              </a:ext>
            </a:extLst>
          </p:cNvPr>
          <p:cNvSpPr txBox="1"/>
          <p:nvPr/>
        </p:nvSpPr>
        <p:spPr>
          <a:xfrm>
            <a:off x="2749020" y="6047651"/>
            <a:ext cx="3645958" cy="769441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n-US" sz="1100" kern="100" dirty="0">
                <a:solidFill>
                  <a:srgbClr val="186487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End-of-Life Essentials (EOLE) is a National Palliative Care Project funded by the Australian Government Department of Health and Aged Care and delivered by Flinders University.</a:t>
            </a:r>
            <a:endParaRPr lang="en-AU" sz="1100" kern="100" dirty="0">
              <a:solidFill>
                <a:srgbClr val="186487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8999FD-29B6-7063-F27C-8B08CCA79A5D}"/>
              </a:ext>
            </a:extLst>
          </p:cNvPr>
          <p:cNvSpPr txBox="1"/>
          <p:nvPr/>
        </p:nvSpPr>
        <p:spPr>
          <a:xfrm>
            <a:off x="1772924" y="2547059"/>
            <a:ext cx="559814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15845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Communication in end-of-life care</a:t>
            </a:r>
            <a:endParaRPr lang="en-AU" sz="4000" dirty="0">
              <a:solidFill>
                <a:srgbClr val="15845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373859-B3F4-984C-B73A-D7A5465AA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23DBFBD-FE9E-61F5-AEC0-B2BED105C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111" y="141856"/>
            <a:ext cx="2038635" cy="9716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8682A7-3996-DCEE-A1E5-C8EB7D3D3C99}"/>
              </a:ext>
            </a:extLst>
          </p:cNvPr>
          <p:cNvSpPr txBox="1"/>
          <p:nvPr/>
        </p:nvSpPr>
        <p:spPr>
          <a:xfrm>
            <a:off x="945227" y="1401291"/>
            <a:ext cx="52975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AU" sz="2000" b="1" i="0" dirty="0">
                <a:solidFill>
                  <a:srgbClr val="15845F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Case study: Joan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F4C656-FB34-453B-7758-9EA72646D8C0}"/>
              </a:ext>
            </a:extLst>
          </p:cNvPr>
          <p:cNvSpPr txBox="1"/>
          <p:nvPr/>
        </p:nvSpPr>
        <p:spPr>
          <a:xfrm>
            <a:off x="945228" y="2009271"/>
            <a:ext cx="3851960" cy="3469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AU" sz="20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CLICK THIS LINK</a:t>
            </a:r>
            <a:endParaRPr lang="en-AU" sz="2000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watch the film ‘I thought I was going to die’, featuring a patient, Joan.</a:t>
            </a:r>
            <a:b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Spend a few moments now and consider how you would respond to the patient in the film.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 honest. </a:t>
            </a:r>
            <a:r>
              <a:rPr lang="en-US" sz="1600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would you respond?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6939C0-3AA1-E00D-DD3A-5BFD7CB198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9486" y="2242321"/>
            <a:ext cx="3564600" cy="2373357"/>
          </a:xfrm>
          <a:prstGeom prst="rect">
            <a:avLst/>
          </a:prstGeom>
        </p:spPr>
      </p:pic>
      <p:pic>
        <p:nvPicPr>
          <p:cNvPr id="4" name="Graphic 3" descr="Cursor outline">
            <a:extLst>
              <a:ext uri="{FF2B5EF4-FFF2-40B4-BE49-F238E27FC236}">
                <a16:creationId xmlns:a16="http://schemas.microsoft.com/office/drawing/2014/main" id="{A939C30A-FD5A-82BA-85EE-64D44C832A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526087">
            <a:off x="2983933" y="1878689"/>
            <a:ext cx="757252" cy="7572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04F67A-F259-05C5-42D9-ACD6734926DA}"/>
              </a:ext>
            </a:extLst>
          </p:cNvPr>
          <p:cNvSpPr txBox="1"/>
          <p:nvPr/>
        </p:nvSpPr>
        <p:spPr>
          <a:xfrm>
            <a:off x="945227" y="5622878"/>
            <a:ext cx="7168367" cy="42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you feel comfortable, share and discuss in a group.</a:t>
            </a:r>
            <a:endParaRPr lang="en-AU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383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1A60DC-004F-C1DB-55E7-4F3BBDE9C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111" y="141856"/>
            <a:ext cx="2038635" cy="9716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DC9982-0EFF-333E-0C1F-C36019E793CE}"/>
              </a:ext>
            </a:extLst>
          </p:cNvPr>
          <p:cNvSpPr txBox="1"/>
          <p:nvPr/>
        </p:nvSpPr>
        <p:spPr>
          <a:xfrm>
            <a:off x="676543" y="1170631"/>
            <a:ext cx="77909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AU" sz="2000" b="1" i="0" dirty="0">
                <a:solidFill>
                  <a:srgbClr val="15845F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Example questions for you to adopt and adapt</a:t>
            </a:r>
            <a:endParaRPr lang="en-AU" b="1" i="0" dirty="0">
              <a:solidFill>
                <a:srgbClr val="15845F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0B01CB-BD46-0065-EDA5-FAD1582ED464}"/>
              </a:ext>
            </a:extLst>
          </p:cNvPr>
          <p:cNvSpPr txBox="1"/>
          <p:nvPr/>
        </p:nvSpPr>
        <p:spPr>
          <a:xfrm>
            <a:off x="842401" y="1901344"/>
            <a:ext cx="6213491" cy="37463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“What worries you most about your illness?”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“What are your most important [hopes/expectations] about the future?”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“As you think about the future and that you may not have a very long time to live, what is most important to you?”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“What are the things you most want to invest your time and energy in?”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“What are the things you want to do in the time you have?”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“Is there any particular event that you are looking forward to?”</a:t>
            </a:r>
            <a:r>
              <a:rPr lang="en-AU" sz="16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pic>
        <p:nvPicPr>
          <p:cNvPr id="3" name="Picture 2" descr="A person in blue shirt and pants&#10;&#10;Description automatically generated">
            <a:extLst>
              <a:ext uri="{FF2B5EF4-FFF2-40B4-BE49-F238E27FC236}">
                <a16:creationId xmlns:a16="http://schemas.microsoft.com/office/drawing/2014/main" id="{44B5EE7D-C636-D931-EAF9-7CC60BB079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0" t="5049" r="36268"/>
          <a:stretch/>
        </p:blipFill>
        <p:spPr>
          <a:xfrm>
            <a:off x="7144602" y="2428051"/>
            <a:ext cx="1611358" cy="303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286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7A6E4-D3C8-8C41-292F-F28F5523E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3FFB36B-C8D1-406E-7660-C0268BED2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111" y="141856"/>
            <a:ext cx="2038635" cy="9716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6995895-9A32-AA8D-5C1F-92DB76D73354}"/>
              </a:ext>
            </a:extLst>
          </p:cNvPr>
          <p:cNvSpPr txBox="1"/>
          <p:nvPr/>
        </p:nvSpPr>
        <p:spPr>
          <a:xfrm>
            <a:off x="859447" y="2055594"/>
            <a:ext cx="2912818" cy="2351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can help to use a tool like the REMAP framework</a:t>
            </a:r>
            <a:r>
              <a:rPr lang="en-US" sz="20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when discussing end-of-life care with patients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75F372-3F1F-16E5-C13B-7FCF850B1B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9" t="2977" r="3514" b="3392"/>
          <a:stretch/>
        </p:blipFill>
        <p:spPr>
          <a:xfrm>
            <a:off x="3804200" y="913487"/>
            <a:ext cx="3878663" cy="5505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C3ECEA-6122-3554-721B-9D6DFE7658EC}"/>
              </a:ext>
            </a:extLst>
          </p:cNvPr>
          <p:cNvSpPr txBox="1"/>
          <p:nvPr/>
        </p:nvSpPr>
        <p:spPr>
          <a:xfrm>
            <a:off x="859447" y="913487"/>
            <a:ext cx="19617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AU" sz="2400" b="1" i="0" dirty="0">
                <a:solidFill>
                  <a:srgbClr val="15845F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REMAP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386029-D00D-3B21-29E3-769C827D0611}"/>
              </a:ext>
            </a:extLst>
          </p:cNvPr>
          <p:cNvSpPr txBox="1"/>
          <p:nvPr/>
        </p:nvSpPr>
        <p:spPr>
          <a:xfrm>
            <a:off x="4979239" y="6418687"/>
            <a:ext cx="1903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Adopted from </a:t>
            </a:r>
            <a:r>
              <a:rPr lang="en-US" sz="800" u="sng" dirty="0">
                <a:hlinkClick r:id="rId5"/>
              </a:rPr>
              <a:t>VITAL talk REMAP</a:t>
            </a:r>
            <a:r>
              <a:rPr lang="en-US" sz="800" dirty="0"/>
              <a:t> </a:t>
            </a:r>
            <a:r>
              <a:rPr lang="en-US" dirty="0"/>
              <a:t> 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84015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1A60DC-004F-C1DB-55E7-4F3BBDE9C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111" y="141856"/>
            <a:ext cx="2038635" cy="9716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1611C93-91A3-EE9D-326A-C0CDAA4CBB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65" y="141856"/>
            <a:ext cx="8620082" cy="646506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CC3DB406-21B5-AE87-9054-7B242D16B6D1}"/>
              </a:ext>
            </a:extLst>
          </p:cNvPr>
          <p:cNvSpPr/>
          <p:nvPr/>
        </p:nvSpPr>
        <p:spPr>
          <a:xfrm>
            <a:off x="5268036" y="307073"/>
            <a:ext cx="3704411" cy="3070747"/>
          </a:xfrm>
          <a:prstGeom prst="ellipse">
            <a:avLst/>
          </a:prstGeom>
          <a:solidFill>
            <a:srgbClr val="A3E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5C26F7C-C91A-418B-D2BA-BF28E7C03AA5}"/>
              </a:ext>
            </a:extLst>
          </p:cNvPr>
          <p:cNvSpPr/>
          <p:nvPr/>
        </p:nvSpPr>
        <p:spPr>
          <a:xfrm>
            <a:off x="5741159" y="3374387"/>
            <a:ext cx="3704411" cy="307074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728FE75-CE05-ECA0-E068-D4E28B39B75F}"/>
              </a:ext>
            </a:extLst>
          </p:cNvPr>
          <p:cNvSpPr/>
          <p:nvPr/>
        </p:nvSpPr>
        <p:spPr>
          <a:xfrm>
            <a:off x="423737" y="3814548"/>
            <a:ext cx="3704411" cy="307074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9701B2C-5E58-0C1D-DD9B-51BCE3EE7BBD}"/>
              </a:ext>
            </a:extLst>
          </p:cNvPr>
          <p:cNvSpPr/>
          <p:nvPr/>
        </p:nvSpPr>
        <p:spPr>
          <a:xfrm>
            <a:off x="439002" y="231860"/>
            <a:ext cx="3704411" cy="3070747"/>
          </a:xfrm>
          <a:prstGeom prst="ellipse">
            <a:avLst/>
          </a:prstGeom>
          <a:solidFill>
            <a:srgbClr val="F0A2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660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1A60DC-004F-C1DB-55E7-4F3BBDE9C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111" y="141856"/>
            <a:ext cx="2038635" cy="9716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23C218-0E58-0B99-F829-712C5D7A3103}"/>
              </a:ext>
            </a:extLst>
          </p:cNvPr>
          <p:cNvSpPr txBox="1"/>
          <p:nvPr/>
        </p:nvSpPr>
        <p:spPr>
          <a:xfrm>
            <a:off x="2259532" y="1875531"/>
            <a:ext cx="4351980" cy="2608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800" b="1" dirty="0">
                <a:solidFill>
                  <a:srgbClr val="1864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one aspect of your communication that you will develop further?</a:t>
            </a:r>
            <a:endParaRPr lang="en-US" sz="2800" b="1" dirty="0">
              <a:solidFill>
                <a:srgbClr val="18648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249DAD7E-65B2-D75F-FA91-6DB8A0FCB8C1}"/>
              </a:ext>
            </a:extLst>
          </p:cNvPr>
          <p:cNvSpPr/>
          <p:nvPr/>
        </p:nvSpPr>
        <p:spPr>
          <a:xfrm>
            <a:off x="866633" y="586853"/>
            <a:ext cx="6782937" cy="5049671"/>
          </a:xfrm>
          <a:prstGeom prst="cloudCallout">
            <a:avLst>
              <a:gd name="adj1" fmla="val -43469"/>
              <a:gd name="adj2" fmla="val 66419"/>
            </a:avLst>
          </a:prstGeom>
          <a:noFill/>
          <a:ln w="28575">
            <a:solidFill>
              <a:srgbClr val="18648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6773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1A60DC-004F-C1DB-55E7-4F3BBDE9C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111" y="141856"/>
            <a:ext cx="2038635" cy="9716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88469C-74E6-FCAD-7E36-234F2F258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325" y="2702166"/>
            <a:ext cx="7929350" cy="39258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20EA4F-48F2-59F1-11E0-378EFC53787B}"/>
              </a:ext>
            </a:extLst>
          </p:cNvPr>
          <p:cNvSpPr txBox="1"/>
          <p:nvPr/>
        </p:nvSpPr>
        <p:spPr>
          <a:xfrm>
            <a:off x="689211" y="837517"/>
            <a:ext cx="36443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AU" sz="2400" b="1" i="0" dirty="0">
                <a:solidFill>
                  <a:srgbClr val="15845F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Self-care reminder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0077B0-1E15-CAA2-FBC7-45853A016423}"/>
              </a:ext>
            </a:extLst>
          </p:cNvPr>
          <p:cNvSpPr txBox="1"/>
          <p:nvPr/>
        </p:nvSpPr>
        <p:spPr>
          <a:xfrm>
            <a:off x="689211" y="1399035"/>
            <a:ext cx="7765577" cy="1203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Providing care to dying patients can be stressful. It is important to evaluate your own health and emotions, practicing self-care when possible. Who and what are your supports within your workplace and more broadly</a:t>
            </a:r>
            <a:r>
              <a:rPr lang="en-US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67754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1A60DC-004F-C1DB-55E7-4F3BBDE9C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111" y="141856"/>
            <a:ext cx="2038635" cy="9716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EA1C02-698E-3CDB-55EC-2876251C4D0A}"/>
              </a:ext>
            </a:extLst>
          </p:cNvPr>
          <p:cNvSpPr txBox="1"/>
          <p:nvPr/>
        </p:nvSpPr>
        <p:spPr>
          <a:xfrm>
            <a:off x="585926" y="1094162"/>
            <a:ext cx="7972147" cy="3561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AU" b="1" i="0" dirty="0">
                <a:solidFill>
                  <a:srgbClr val="15845F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Summary</a:t>
            </a:r>
          </a:p>
          <a:p>
            <a:pPr algn="l"/>
            <a:endParaRPr lang="en-AU" b="1" i="0" dirty="0">
              <a:solidFill>
                <a:srgbClr val="15845F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7373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can make a huge difference by giving patients and families the chance to talk and prepare for the end of life.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7373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can prepare for unexpected but common questions from patients and families, such as </a:t>
            </a:r>
            <a:r>
              <a:rPr lang="en-US" sz="1600" i="1" dirty="0">
                <a:solidFill>
                  <a:srgbClr val="37373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’What will happen to me?’  ’Is this the end?’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7373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Resources are available for you to extend your practice by adapting and adopting end-of-life care skills.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37373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End-of-Life Essentials advocates proactive approaches to </a:t>
            </a:r>
            <a:r>
              <a:rPr lang="en-AU" sz="1600" dirty="0">
                <a:solidFill>
                  <a:srgbClr val="4163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professionals' quality of mental health</a:t>
            </a:r>
            <a:r>
              <a:rPr lang="en-AU" sz="1600" dirty="0">
                <a:solidFill>
                  <a:srgbClr val="4163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AU" sz="1600" dirty="0">
              <a:solidFill>
                <a:srgbClr val="37373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292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artoon of a person and a dog&#10;&#10;Description automatically generated">
            <a:extLst>
              <a:ext uri="{FF2B5EF4-FFF2-40B4-BE49-F238E27FC236}">
                <a16:creationId xmlns:a16="http://schemas.microsoft.com/office/drawing/2014/main" id="{2179DB74-CB81-8D7D-D1B8-50C46E85C4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11618" r="9845" b="10706"/>
          <a:stretch/>
        </p:blipFill>
        <p:spPr>
          <a:xfrm>
            <a:off x="5590915" y="1695018"/>
            <a:ext cx="2748133" cy="14059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1A60DC-004F-C1DB-55E7-4F3BBDE9C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111" y="141856"/>
            <a:ext cx="2038635" cy="9716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227CC7-64D3-E5AE-3321-3A7DDC5082B2}"/>
              </a:ext>
            </a:extLst>
          </p:cNvPr>
          <p:cNvSpPr txBox="1"/>
          <p:nvPr/>
        </p:nvSpPr>
        <p:spPr>
          <a:xfrm>
            <a:off x="661385" y="928876"/>
            <a:ext cx="60856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AU" b="1" dirty="0">
                <a:solidFill>
                  <a:srgbClr val="15845F"/>
                </a:solidFill>
                <a:latin typeface="Open Sans" panose="020B0606030504020204" pitchFamily="34" charset="0"/>
              </a:rPr>
              <a:t>Which modules should I complete next?</a:t>
            </a:r>
            <a:endParaRPr lang="en-AU" b="1" i="0" u="sng" dirty="0">
              <a:solidFill>
                <a:srgbClr val="15845F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5B11EE-5A51-FD5E-94BF-D633F5096D4E}"/>
              </a:ext>
            </a:extLst>
          </p:cNvPr>
          <p:cNvSpPr txBox="1"/>
          <p:nvPr/>
        </p:nvSpPr>
        <p:spPr>
          <a:xfrm>
            <a:off x="5213297" y="3108637"/>
            <a:ext cx="33396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dirty="0"/>
              <a:t>Goals of Care at the End of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BF0024-81B9-AD58-F1F6-BFA163CEE9B7}"/>
              </a:ext>
            </a:extLst>
          </p:cNvPr>
          <p:cNvSpPr txBox="1"/>
          <p:nvPr/>
        </p:nvSpPr>
        <p:spPr>
          <a:xfrm>
            <a:off x="945284" y="3130408"/>
            <a:ext cx="3581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Teams and Continuity for the Patient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CC31C23-0D86-0ECE-4FAE-85CA1789BFF6}"/>
              </a:ext>
            </a:extLst>
          </p:cNvPr>
          <p:cNvSpPr/>
          <p:nvPr/>
        </p:nvSpPr>
        <p:spPr>
          <a:xfrm>
            <a:off x="900298" y="1669002"/>
            <a:ext cx="3671702" cy="193163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20F7E9-4625-B410-A042-CEE227043B32}"/>
              </a:ext>
            </a:extLst>
          </p:cNvPr>
          <p:cNvSpPr txBox="1"/>
          <p:nvPr/>
        </p:nvSpPr>
        <p:spPr>
          <a:xfrm>
            <a:off x="1726129" y="6053365"/>
            <a:ext cx="1924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Bereavement Care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AEAD5E3-AF5D-B9CE-09C2-55C5952FE5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85" t="6833" r="14924" b="10930"/>
          <a:stretch/>
        </p:blipFill>
        <p:spPr>
          <a:xfrm>
            <a:off x="5427172" y="3937229"/>
            <a:ext cx="2911876" cy="27715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A7E1966-B26A-92F2-1AC8-36FFFBA4E4BD}"/>
              </a:ext>
            </a:extLst>
          </p:cNvPr>
          <p:cNvSpPr/>
          <p:nvPr/>
        </p:nvSpPr>
        <p:spPr>
          <a:xfrm>
            <a:off x="5095095" y="1669002"/>
            <a:ext cx="3671702" cy="193163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07C3818-9339-4B85-3C61-160A52FDF2E2}"/>
              </a:ext>
            </a:extLst>
          </p:cNvPr>
          <p:cNvSpPr/>
          <p:nvPr/>
        </p:nvSpPr>
        <p:spPr>
          <a:xfrm>
            <a:off x="804952" y="4519791"/>
            <a:ext cx="3767048" cy="196249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4" name="Picture 3" descr="A person's face and a walker&#10;&#10;Description automatically generated">
            <a:extLst>
              <a:ext uri="{FF2B5EF4-FFF2-40B4-BE49-F238E27FC236}">
                <a16:creationId xmlns:a16="http://schemas.microsoft.com/office/drawing/2014/main" id="{FC9E4DFA-55FD-21E5-B6F9-92F2583A4E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8" t="15583" r="13096" b="15401"/>
          <a:stretch/>
        </p:blipFill>
        <p:spPr>
          <a:xfrm>
            <a:off x="1396848" y="1723667"/>
            <a:ext cx="2678601" cy="1292781"/>
          </a:xfrm>
          <a:prstGeom prst="rect">
            <a:avLst/>
          </a:prstGeom>
        </p:spPr>
      </p:pic>
      <p:pic>
        <p:nvPicPr>
          <p:cNvPr id="13" name="Picture 12" descr="A person's head with a ponytail&#10;&#10;Description automatically generated">
            <a:extLst>
              <a:ext uri="{FF2B5EF4-FFF2-40B4-BE49-F238E27FC236}">
                <a16:creationId xmlns:a16="http://schemas.microsoft.com/office/drawing/2014/main" id="{8A0EA9AD-D742-8DF4-337B-07D938ADC4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6" t="7800" r="5448" b="8308"/>
          <a:stretch/>
        </p:blipFill>
        <p:spPr>
          <a:xfrm>
            <a:off x="1265602" y="4610158"/>
            <a:ext cx="2941092" cy="144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67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1A60DC-004F-C1DB-55E7-4F3BBDE9C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111" y="141856"/>
            <a:ext cx="2038635" cy="9716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E942AB-8965-2C9F-0DDB-BF4EDD95075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5305208"/>
            <a:ext cx="2505425" cy="155279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F0F2C6F-1338-B712-3681-B083E3E38F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538"/>
          <a:stretch/>
        </p:blipFill>
        <p:spPr>
          <a:xfrm>
            <a:off x="6883111" y="6093636"/>
            <a:ext cx="2038635" cy="7015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D9EBE2-EA53-A570-917E-F3DCD5FE7425}"/>
              </a:ext>
            </a:extLst>
          </p:cNvPr>
          <p:cNvSpPr txBox="1"/>
          <p:nvPr/>
        </p:nvSpPr>
        <p:spPr>
          <a:xfrm>
            <a:off x="666924" y="99799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1864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AU" sz="1800" dirty="0">
              <a:solidFill>
                <a:srgbClr val="1864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F3DE48-71D1-24E7-040B-4657860CF3AD}"/>
              </a:ext>
            </a:extLst>
          </p:cNvPr>
          <p:cNvSpPr txBox="1"/>
          <p:nvPr/>
        </p:nvSpPr>
        <p:spPr>
          <a:xfrm>
            <a:off x="632845" y="1379551"/>
            <a:ext cx="8091181" cy="4127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Font typeface="+mj-lt"/>
              <a:buAutoNum type="arabicPeriod"/>
            </a:pPr>
            <a:r>
              <a:rPr lang="en-A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AU" sz="11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Janerka C, Leslie GD, Gill FJ. Development of patient-centred care in acute hospital settings: A meta-narrative review. Int J </a:t>
            </a:r>
            <a:r>
              <a:rPr lang="en-AU" sz="1100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Nurs</a:t>
            </a:r>
            <a:r>
              <a:rPr lang="en-AU" sz="11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Stud. 2023 Apr;140:104465. </a:t>
            </a:r>
            <a:r>
              <a:rPr lang="en-AU" sz="1100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doi</a:t>
            </a:r>
            <a:r>
              <a:rPr lang="en-AU" sz="11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AU" sz="11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10.1016/j.ijnurstu.2023.10446</a:t>
            </a:r>
            <a:endParaRPr lang="en-AU" sz="1100" b="0" i="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50000"/>
              </a:lnSpc>
              <a:buFont typeface="+mj-lt"/>
              <a:buAutoNum type="arabicPeriod"/>
            </a:pPr>
            <a:r>
              <a:rPr lang="en-AU" sz="11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Australian Commission on Safety and Quality in Health Care. Safety and quality of </a:t>
            </a:r>
            <a:r>
              <a:rPr lang="en-AU" sz="1100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end-of-life</a:t>
            </a:r>
            <a:r>
              <a:rPr lang="en-AU" sz="11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care in acute hospitals: a background paper. 2013. Available from: </a:t>
            </a:r>
            <a:r>
              <a:rPr lang="en-AU" sz="1100" b="0" i="0" u="none" strike="noStrike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www.safetyandquality.gov.au/publications-and-resources/resource-library/safety-and-quality-end-life-care-acute-hospitals-background-paper</a:t>
            </a:r>
            <a:endParaRPr lang="en-AU" sz="1100" u="none" strike="noStrik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50000"/>
              </a:lnSpc>
              <a:buFont typeface="+mj-lt"/>
              <a:buAutoNum type="arabicPeriod"/>
            </a:pPr>
            <a:r>
              <a:rPr lang="en-AU" sz="11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Australian Commission on Safety and Quality in Health Care (ACSQHC). Delivering and supporting comprehensive </a:t>
            </a:r>
            <a:r>
              <a:rPr lang="en-AU" sz="1100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end-of-life</a:t>
            </a:r>
            <a:r>
              <a:rPr lang="en-AU" sz="11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care: a user guide. 2021. Available from: </a:t>
            </a:r>
            <a:r>
              <a:rPr lang="en-AU" sz="1100" b="0" i="0" u="none" strike="noStrike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www.safetyandquality.gov.au/publications-and-resources/resource-library/delivering-and-supporting-comprehensive-end-life-care-user-guide</a:t>
            </a:r>
            <a:endParaRPr lang="en-AU" sz="1100" b="0" i="0" u="none" strike="noStrike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50000"/>
              </a:lnSpc>
              <a:buFont typeface="+mj-lt"/>
              <a:buAutoNum type="arabicPeriod"/>
            </a:pPr>
            <a:r>
              <a:rPr lang="en-AU" sz="11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Australian Commission on Safety and Quality in Health Care (ACSQHC). Implementing the Comprehensive Care Standard: Identifying goals of care. 2019. Available from: </a:t>
            </a:r>
            <a:r>
              <a:rPr lang="en-AU" sz="1100" b="0" i="0" u="none" strike="noStrike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www.safetyandquality.gov.au/sites/default/files/2019-06/implementing-the-comprehensive-care-standard-identifying-goals-of-care-final-accessible-pdf-24-apr-2019.pdf</a:t>
            </a:r>
            <a:endParaRPr lang="en-AU" sz="1100" b="0" i="0" u="none" strike="noStrike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50000"/>
              </a:lnSpc>
              <a:buFont typeface="+mj-lt"/>
              <a:buAutoNum type="arabicPeriod"/>
            </a:pPr>
            <a:r>
              <a:rPr lang="en-AU" sz="11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Clayton JM, Hancock KM, Butow PN, Tattersall MHN, Currow DC, et al. Clinical practice guidelines for communicating prognosis and </a:t>
            </a:r>
            <a:r>
              <a:rPr lang="en-AU" sz="1100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end-of-life</a:t>
            </a:r>
            <a:r>
              <a:rPr lang="en-AU" sz="11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issues with adults in the advanced stages of a life-limiting illness, and their caregivers. Med J of Aust. 2007 Jun;186(S12):S77–105. </a:t>
            </a:r>
            <a:r>
              <a:rPr lang="en-AU" sz="11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9"/>
              </a:rPr>
              <a:t>doi.org/10.5694/j.1326-5377.2007.tb01100.x</a:t>
            </a:r>
            <a:endParaRPr lang="en-AU" sz="1100" b="0" i="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50000"/>
              </a:lnSpc>
              <a:buFont typeface="+mj-lt"/>
              <a:buAutoNum type="arabicPeriod"/>
            </a:pPr>
            <a:r>
              <a:rPr lang="en-A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VitalTalk. Transitions/Goals of Care: Addressing Goals of Care: Using the REMAP tool. 2019. Available from: </a:t>
            </a:r>
            <a:r>
              <a:rPr lang="en-A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0"/>
              </a:rPr>
              <a:t>https://www.vitaltalk.org/guides/transitionsgoals-of-care/</a:t>
            </a:r>
            <a:r>
              <a:rPr lang="en-A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4599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1A60DC-004F-C1DB-55E7-4F3BBDE9C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111" y="141856"/>
            <a:ext cx="2038635" cy="9716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DBAAB7-3E5D-5AA2-95D5-70C6284C17BE}"/>
              </a:ext>
            </a:extLst>
          </p:cNvPr>
          <p:cNvSpPr txBox="1"/>
          <p:nvPr/>
        </p:nvSpPr>
        <p:spPr>
          <a:xfrm>
            <a:off x="578838" y="1428975"/>
            <a:ext cx="4009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rgbClr val="15845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Aims and objectives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D87603-C26A-B953-8C50-E252A87CB817}"/>
              </a:ext>
            </a:extLst>
          </p:cNvPr>
          <p:cNvSpPr txBox="1"/>
          <p:nvPr/>
        </p:nvSpPr>
        <p:spPr>
          <a:xfrm>
            <a:off x="578838" y="2092294"/>
            <a:ext cx="7986319" cy="4214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defTabSz="342900">
              <a:lnSpc>
                <a:spcPct val="100000"/>
              </a:lnSpc>
              <a:spcBef>
                <a:spcPct val="20000"/>
              </a:spcBef>
              <a:buFont typeface="Arial"/>
              <a:buNone/>
              <a:defRPr/>
            </a:pP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develop an understanding of the importance of communication in </a:t>
            </a:r>
            <a:r>
              <a:rPr lang="en-AU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end-of-life</a:t>
            </a: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care.</a:t>
            </a:r>
          </a:p>
          <a:p>
            <a:pPr marL="0" indent="0" defTabSz="342900">
              <a:lnSpc>
                <a:spcPct val="100000"/>
              </a:lnSpc>
              <a:spcBef>
                <a:spcPct val="20000"/>
              </a:spcBef>
              <a:buFont typeface="Arial"/>
              <a:buNone/>
              <a:defRPr/>
            </a:pPr>
            <a:b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After completing this talk, you should be able to:</a:t>
            </a:r>
          </a:p>
          <a:p>
            <a:pPr marL="0" indent="0" defTabSz="342900">
              <a:lnSpc>
                <a:spcPct val="100000"/>
              </a:lnSpc>
              <a:spcBef>
                <a:spcPct val="20000"/>
              </a:spcBef>
              <a:buFont typeface="Arial"/>
              <a:buNone/>
              <a:defRPr/>
            </a:pPr>
            <a:endParaRPr lang="en-AU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 defTabSz="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Analyse the challenges to your shared decision-making and communication skills.</a:t>
            </a:r>
          </a:p>
          <a:p>
            <a:pPr marL="742950" lvl="1" indent="-285750" defTabSz="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Begin to identify your own capabilities in communicating with patients at the end of life.</a:t>
            </a:r>
          </a:p>
          <a:p>
            <a:pPr marL="742950" lvl="1" indent="-285750" defTabSz="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Identify phrases to adopt and adapt.</a:t>
            </a:r>
          </a:p>
          <a:p>
            <a:pPr marL="742950" lvl="1" indent="-285750" defTabSz="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Identify which End-of-Life Essentials modules to complete.</a:t>
            </a:r>
          </a:p>
          <a:p>
            <a:pPr marL="742950" lvl="1" indent="-285750" defTabSz="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AU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784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1A60DC-004F-C1DB-55E7-4F3BBDE9C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5365" y="116689"/>
            <a:ext cx="2038635" cy="9716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A797B7-BC0C-46D5-6469-1599BB936E20}"/>
              </a:ext>
            </a:extLst>
          </p:cNvPr>
          <p:cNvSpPr txBox="1"/>
          <p:nvPr/>
        </p:nvSpPr>
        <p:spPr>
          <a:xfrm>
            <a:off x="632864" y="2259865"/>
            <a:ext cx="5985220" cy="2730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Offering to discuss </a:t>
            </a:r>
            <a:r>
              <a:rPr lang="en-AU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end-of-life</a:t>
            </a: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issues will not cause harm to your patients.</a:t>
            </a:r>
            <a:b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Anxiety for patients and clinicians is normal when discussing </a:t>
            </a:r>
            <a:r>
              <a:rPr lang="en-AU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end-of-life</a:t>
            </a: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issues.</a:t>
            </a:r>
            <a:b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matter your role or where you work, you can make a huge difference by giving patients and their families the chance to talk and prepare for the end of life.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8F0869-6765-3860-76F5-5155773BD3F0}"/>
              </a:ext>
            </a:extLst>
          </p:cNvPr>
          <p:cNvSpPr txBox="1"/>
          <p:nvPr/>
        </p:nvSpPr>
        <p:spPr>
          <a:xfrm>
            <a:off x="755155" y="1363666"/>
            <a:ext cx="4219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15845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points to remember</a:t>
            </a:r>
            <a:endParaRPr lang="en-AU" sz="2000" b="1" baseline="30000" dirty="0">
              <a:solidFill>
                <a:srgbClr val="15845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 descr="A person with stethoscope around his neck&#10;&#10;Description automatically generated">
            <a:extLst>
              <a:ext uri="{FF2B5EF4-FFF2-40B4-BE49-F238E27FC236}">
                <a16:creationId xmlns:a16="http://schemas.microsoft.com/office/drawing/2014/main" id="{012A54DA-085A-B9EF-2E3D-60FFED244C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8" r="33564"/>
          <a:stretch/>
        </p:blipFill>
        <p:spPr>
          <a:xfrm>
            <a:off x="6886167" y="1854549"/>
            <a:ext cx="1551663" cy="354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61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1A60DC-004F-C1DB-55E7-4F3BBDE9C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111" y="141856"/>
            <a:ext cx="2038635" cy="9716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78027F-F8AF-5EBF-E139-FD6E8FE21C4D}"/>
              </a:ext>
            </a:extLst>
          </p:cNvPr>
          <p:cNvSpPr txBox="1"/>
          <p:nvPr/>
        </p:nvSpPr>
        <p:spPr>
          <a:xfrm>
            <a:off x="553305" y="1785382"/>
            <a:ext cx="7350370" cy="30076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following concepts define patient-centred care:</a:t>
            </a:r>
            <a:r>
              <a:rPr lang="en-US" sz="16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en-AU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Informing and involving patients and those important to them</a:t>
            </a:r>
          </a:p>
          <a:p>
            <a:pPr marL="8001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Eliciting and respecting patient preferences</a:t>
            </a:r>
          </a:p>
          <a:p>
            <a:pPr marL="8001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Engaging patients in the care process</a:t>
            </a:r>
          </a:p>
          <a:p>
            <a:pPr marL="8001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Treating patients with dignity</a:t>
            </a:r>
          </a:p>
          <a:p>
            <a:pPr marL="8001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Designing care processes to suit patient needs, not providers</a:t>
            </a:r>
          </a:p>
          <a:p>
            <a:pPr marL="8001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Ready access to health information</a:t>
            </a:r>
          </a:p>
          <a:p>
            <a:pPr marL="8001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Continuity of care.</a:t>
            </a:r>
            <a:endParaRPr lang="en-AU" sz="16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583E74-4CB0-6140-6BDB-3AA7CB48BE68}"/>
              </a:ext>
            </a:extLst>
          </p:cNvPr>
          <p:cNvSpPr txBox="1"/>
          <p:nvPr/>
        </p:nvSpPr>
        <p:spPr>
          <a:xfrm>
            <a:off x="553305" y="1240657"/>
            <a:ext cx="58314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AU" sz="2000" b="1" i="0" dirty="0">
                <a:solidFill>
                  <a:srgbClr val="15845F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Patient-centred care</a:t>
            </a:r>
          </a:p>
        </p:txBody>
      </p:sp>
      <p:pic>
        <p:nvPicPr>
          <p:cNvPr id="8" name="Picture 7" descr="A person in a hospital room with a nurse&#10;&#10;Description automatically generated">
            <a:extLst>
              <a:ext uri="{FF2B5EF4-FFF2-40B4-BE49-F238E27FC236}">
                <a16:creationId xmlns:a16="http://schemas.microsoft.com/office/drawing/2014/main" id="{82914BF1-AC81-3F17-FA58-E6DDDA3AFE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023" y="4382733"/>
            <a:ext cx="3847723" cy="216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86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676A0-2FE8-1309-B199-CEA229D75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FC0D9B9-FF3E-1BDE-8F32-4579AF616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111" y="141856"/>
            <a:ext cx="2038635" cy="9716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3E635E-8648-10D8-2534-979F45674187}"/>
              </a:ext>
            </a:extLst>
          </p:cNvPr>
          <p:cNvSpPr txBox="1"/>
          <p:nvPr/>
        </p:nvSpPr>
        <p:spPr>
          <a:xfrm>
            <a:off x="882211" y="4288447"/>
            <a:ext cx="7379573" cy="1715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AU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CLICK THIS LINK</a:t>
            </a:r>
            <a:endParaRPr lang="en-AU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watch ‘The Patient’s Perspective’ animation, featuring a person with cancer. How often do you consider the patient as a person with a life, family, and vulnerabilities?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DF1CC5-7FFF-988E-9641-DFC02AF70CD5}"/>
              </a:ext>
            </a:extLst>
          </p:cNvPr>
          <p:cNvSpPr txBox="1"/>
          <p:nvPr/>
        </p:nvSpPr>
        <p:spPr>
          <a:xfrm>
            <a:off x="800730" y="1240750"/>
            <a:ext cx="55055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AU" sz="2000" b="1" i="0" dirty="0">
                <a:solidFill>
                  <a:srgbClr val="15845F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A patient’s point of view</a:t>
            </a:r>
          </a:p>
        </p:txBody>
      </p:sp>
      <p:pic>
        <p:nvPicPr>
          <p:cNvPr id="5" name="Graphic 4" descr="Cursor outline">
            <a:extLst>
              <a:ext uri="{FF2B5EF4-FFF2-40B4-BE49-F238E27FC236}">
                <a16:creationId xmlns:a16="http://schemas.microsoft.com/office/drawing/2014/main" id="{9B52C4CE-3A2E-EAC5-EA86-6F6A4F9914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526087">
            <a:off x="3333358" y="4157866"/>
            <a:ext cx="757252" cy="757252"/>
          </a:xfrm>
          <a:prstGeom prst="rect">
            <a:avLst/>
          </a:prstGeom>
        </p:spPr>
      </p:pic>
      <p:pic>
        <p:nvPicPr>
          <p:cNvPr id="9" name="Picture 8" descr="A doll with red hair and a white shirt&#10;&#10;Description automatically generated">
            <a:extLst>
              <a:ext uri="{FF2B5EF4-FFF2-40B4-BE49-F238E27FC236}">
                <a16:creationId xmlns:a16="http://schemas.microsoft.com/office/drawing/2014/main" id="{1B0CD02C-EFC6-D042-1942-990A479C31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11" y="1925109"/>
            <a:ext cx="3693813" cy="207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51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1A60DC-004F-C1DB-55E7-4F3BBDE9C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111" y="141856"/>
            <a:ext cx="2038635" cy="9716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2C9BE0-2431-1EFD-C5AD-B6A0A982F989}"/>
              </a:ext>
            </a:extLst>
          </p:cNvPr>
          <p:cNvSpPr txBox="1"/>
          <p:nvPr/>
        </p:nvSpPr>
        <p:spPr>
          <a:xfrm>
            <a:off x="667211" y="2246099"/>
            <a:ext cx="3626774" cy="3377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patient may directly ask you.</a:t>
            </a:r>
            <a:b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AU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may have updates from consultants and your team. </a:t>
            </a:r>
            <a:b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AU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You’ve discussed with the team.</a:t>
            </a:r>
            <a:b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AU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You’ve used a tool like the SPICT.</a:t>
            </a:r>
            <a:r>
              <a:rPr lang="en-AU" sz="1600" i="0" baseline="30000" dirty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2,3</a:t>
            </a:r>
            <a:endParaRPr lang="en-AU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EEEDBF-38F2-CDAB-5411-992C8E5BC068}"/>
              </a:ext>
            </a:extLst>
          </p:cNvPr>
          <p:cNvSpPr txBox="1"/>
          <p:nvPr/>
        </p:nvSpPr>
        <p:spPr>
          <a:xfrm>
            <a:off x="945225" y="1401291"/>
            <a:ext cx="72300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AU" sz="2000" b="1" i="0" dirty="0">
                <a:solidFill>
                  <a:srgbClr val="15845F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How do you know when to discuss </a:t>
            </a:r>
            <a:r>
              <a:rPr lang="en-AU" sz="2000" b="1" i="0" dirty="0" err="1">
                <a:solidFill>
                  <a:srgbClr val="15845F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end-of-life</a:t>
            </a:r>
            <a:r>
              <a:rPr lang="en-AU" sz="2000" b="1" i="0" dirty="0">
                <a:solidFill>
                  <a:srgbClr val="15845F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care?</a:t>
            </a:r>
            <a:endParaRPr lang="en-AU" sz="2000" b="1" i="0" baseline="30000" dirty="0">
              <a:solidFill>
                <a:srgbClr val="15845F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</p:txBody>
      </p:sp>
      <p:pic>
        <p:nvPicPr>
          <p:cNvPr id="4" name="Picture 3" descr="A person in a wheelchair&#10;&#10;AI-generated content may be incorrect.">
            <a:extLst>
              <a:ext uri="{FF2B5EF4-FFF2-40B4-BE49-F238E27FC236}">
                <a16:creationId xmlns:a16="http://schemas.microsoft.com/office/drawing/2014/main" id="{1BE120C9-DD5D-4088-4616-7A9B737C8B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8" r="10594"/>
          <a:stretch/>
        </p:blipFill>
        <p:spPr>
          <a:xfrm>
            <a:off x="4850017" y="2246099"/>
            <a:ext cx="3847723" cy="302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02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1A60DC-004F-C1DB-55E7-4F3BBDE9C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111" y="141856"/>
            <a:ext cx="2038635" cy="9716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600172-AE33-B852-2B13-8F06788336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980" y="1576888"/>
            <a:ext cx="8822040" cy="440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351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DF95295-5A07-125E-8C1F-9CA87774ACBA}"/>
              </a:ext>
            </a:extLst>
          </p:cNvPr>
          <p:cNvSpPr txBox="1"/>
          <p:nvPr/>
        </p:nvSpPr>
        <p:spPr>
          <a:xfrm>
            <a:off x="755154" y="2109824"/>
            <a:ext cx="4450590" cy="4115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plain language.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Offer repeated explanations as requested.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Show the patient that they have your full attention.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Invite the patient to have a support person with them.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Respect the patient’s need for privacy.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 speaking with the patient, be seated at a comfortable distance at the patient’s eye level.</a:t>
            </a:r>
            <a:r>
              <a:rPr lang="en-AU" sz="16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F1E9FA-3904-D630-9D97-3F58D7EA8959}"/>
              </a:ext>
            </a:extLst>
          </p:cNvPr>
          <p:cNvSpPr txBox="1"/>
          <p:nvPr/>
        </p:nvSpPr>
        <p:spPr>
          <a:xfrm>
            <a:off x="755154" y="1363666"/>
            <a:ext cx="6777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15845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Tips for facilitating conversations with patients</a:t>
            </a:r>
            <a:endParaRPr lang="en-AU" sz="2000" b="1" baseline="30000" dirty="0">
              <a:solidFill>
                <a:srgbClr val="15845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 descr="A person and person in a hospital bed&#10;&#10;Description automatically generated">
            <a:extLst>
              <a:ext uri="{FF2B5EF4-FFF2-40B4-BE49-F238E27FC236}">
                <a16:creationId xmlns:a16="http://schemas.microsoft.com/office/drawing/2014/main" id="{D458DEF0-706D-2756-DD2D-B953BA7E9E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" t="11541" r="42313" b="5895"/>
          <a:stretch/>
        </p:blipFill>
        <p:spPr>
          <a:xfrm>
            <a:off x="5250794" y="2722188"/>
            <a:ext cx="3552575" cy="285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261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1A60DC-004F-C1DB-55E7-4F3BBDE9C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111" y="141856"/>
            <a:ext cx="2038635" cy="9716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F6625A-6597-B214-1DE1-AC3DD311A4EE}"/>
              </a:ext>
            </a:extLst>
          </p:cNvPr>
          <p:cNvSpPr txBox="1"/>
          <p:nvPr/>
        </p:nvSpPr>
        <p:spPr>
          <a:xfrm>
            <a:off x="945227" y="1401291"/>
            <a:ext cx="52975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AU" sz="2000" b="1" i="0" dirty="0">
                <a:solidFill>
                  <a:srgbClr val="15845F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Be prepared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1C942-28B2-558B-2EC5-AD778378455C}"/>
              </a:ext>
            </a:extLst>
          </p:cNvPr>
          <p:cNvSpPr txBox="1"/>
          <p:nvPr/>
        </p:nvSpPr>
        <p:spPr>
          <a:xfrm>
            <a:off x="945227" y="2009271"/>
            <a:ext cx="7379573" cy="791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A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Unexpected questions or comments from patients and families are common…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C26299-CEA8-33E0-74A8-E47A831B56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088" y="3008833"/>
            <a:ext cx="718185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154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OLE_powerpoint template_May2022_v2" id="{0B0B40DD-CED1-4009-9CF9-25EA5C2F5BFE}" vid="{9845A816-ED1B-4AB0-8164-09ED60573E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EOLE_powerpoint template_October_2024</Template>
  <TotalTime>5167</TotalTime>
  <Words>1050</Words>
  <Application>Microsoft Office PowerPoint</Application>
  <PresentationFormat>On-screen Show (4:3)</PresentationFormat>
  <Paragraphs>96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Aptos</vt:lpstr>
      <vt:lpstr>Arial</vt:lpstr>
      <vt:lpstr>Calibri</vt:lpstr>
      <vt:lpstr>Calibri Light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End-of-Life Essentials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in End-of-Life Care Seminar</dc:title>
  <dc:creator>End-of-Life Essentials project</dc:creator>
  <cp:lastModifiedBy>Heather Grigg</cp:lastModifiedBy>
  <cp:revision>36</cp:revision>
  <dcterms:created xsi:type="dcterms:W3CDTF">2024-09-30T04:48:52Z</dcterms:created>
  <dcterms:modified xsi:type="dcterms:W3CDTF">2025-05-14T05:05:38Z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1033-2.7.0.4476</vt:lpwstr>
  </property>
</Properties>
</file>