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66" r:id="rId2"/>
    <p:sldId id="267" r:id="rId3"/>
    <p:sldId id="268" r:id="rId4"/>
    <p:sldId id="292" r:id="rId5"/>
    <p:sldId id="289" r:id="rId6"/>
    <p:sldId id="281" r:id="rId7"/>
    <p:sldId id="290" r:id="rId8"/>
    <p:sldId id="274" r:id="rId9"/>
    <p:sldId id="293" r:id="rId10"/>
    <p:sldId id="269" r:id="rId11"/>
    <p:sldId id="291" r:id="rId12"/>
    <p:sldId id="279" r:id="rId13"/>
    <p:sldId id="280" r:id="rId14"/>
    <p:sldId id="270" r:id="rId15"/>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5CAE"/>
    <a:srgbClr val="C09BCD"/>
    <a:srgbClr val="2D61F3"/>
    <a:srgbClr val="1D73BB"/>
    <a:srgbClr val="2577EF"/>
    <a:srgbClr val="2057C4"/>
    <a:srgbClr val="186487"/>
    <a:srgbClr val="A3EE7A"/>
    <a:srgbClr val="F0A2F8"/>
    <a:srgbClr val="1584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45" autoAdjust="0"/>
    <p:restoredTop sz="94660"/>
  </p:normalViewPr>
  <p:slideViewPr>
    <p:cSldViewPr snapToGrid="0">
      <p:cViewPr varScale="1">
        <p:scale>
          <a:sx n="106" d="100"/>
          <a:sy n="106" d="100"/>
        </p:scale>
        <p:origin x="960" y="96"/>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23481DD1-7956-469D-A7BA-BE8BE337F786}" type="datetimeFigureOut">
              <a:rPr lang="en-AU" smtClean="0"/>
              <a:t>17/06/2025</a:t>
            </a:fld>
            <a:endParaRPr lang="en-AU"/>
          </a:p>
        </p:txBody>
      </p:sp>
      <p:sp>
        <p:nvSpPr>
          <p:cNvPr id="4" name="Slide Image Placeholder 3"/>
          <p:cNvSpPr>
            <a:spLocks noGrp="1" noRot="1" noChangeAspect="1"/>
          </p:cNvSpPr>
          <p:nvPr>
            <p:ph type="sldImg" idx="2"/>
          </p:nvPr>
        </p:nvSpPr>
        <p:spPr>
          <a:xfrm>
            <a:off x="1249363" y="1279525"/>
            <a:ext cx="4606925" cy="34544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4AB4869E-2D7E-4EFA-9C13-742EE14444C5}" type="slidenum">
              <a:rPr lang="en-AU" smtClean="0"/>
              <a:t>‹#›</a:t>
            </a:fld>
            <a:endParaRPr lang="en-AU"/>
          </a:p>
        </p:txBody>
      </p:sp>
    </p:spTree>
    <p:extLst>
      <p:ext uri="{BB962C8B-B14F-4D97-AF65-F5344CB8AC3E}">
        <p14:creationId xmlns:p14="http://schemas.microsoft.com/office/powerpoint/2010/main" val="4150172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29647-3FE2-09B1-CADB-5D9E2AE922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1744DC-FE2C-02FE-9122-837889DF72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089777-F2CA-8BE1-5C5D-4686D5EED1BB}"/>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B73A74E-ADE8-F631-C407-ECD3398A1608}"/>
              </a:ext>
            </a:extLst>
          </p:cNvPr>
          <p:cNvSpPr>
            <a:spLocks noGrp="1"/>
          </p:cNvSpPr>
          <p:nvPr>
            <p:ph type="sldNum" sz="quarter" idx="5"/>
          </p:nvPr>
        </p:nvSpPr>
        <p:spPr/>
        <p:txBody>
          <a:bodyPr/>
          <a:lstStyle/>
          <a:p>
            <a:fld id="{4AB4869E-2D7E-4EFA-9C13-742EE14444C5}" type="slidenum">
              <a:rPr lang="en-AU" smtClean="0"/>
              <a:t>5</a:t>
            </a:fld>
            <a:endParaRPr lang="en-AU"/>
          </a:p>
        </p:txBody>
      </p:sp>
    </p:spTree>
    <p:extLst>
      <p:ext uri="{BB962C8B-B14F-4D97-AF65-F5344CB8AC3E}">
        <p14:creationId xmlns:p14="http://schemas.microsoft.com/office/powerpoint/2010/main" val="3886229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B0049-BB8A-FD2C-FF72-2C33FED0D3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39C6E5-863D-6D13-9905-1FE841C352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FA2093-1D67-3AC4-9392-D0D1C8AE1A70}"/>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1500B0A1-C947-B749-8C80-2897CA53D1E4}"/>
              </a:ext>
            </a:extLst>
          </p:cNvPr>
          <p:cNvSpPr>
            <a:spLocks noGrp="1"/>
          </p:cNvSpPr>
          <p:nvPr>
            <p:ph type="sldNum" sz="quarter" idx="5"/>
          </p:nvPr>
        </p:nvSpPr>
        <p:spPr/>
        <p:txBody>
          <a:bodyPr/>
          <a:lstStyle/>
          <a:p>
            <a:fld id="{4AB4869E-2D7E-4EFA-9C13-742EE14444C5}" type="slidenum">
              <a:rPr lang="en-AU" smtClean="0"/>
              <a:t>6</a:t>
            </a:fld>
            <a:endParaRPr lang="en-AU"/>
          </a:p>
        </p:txBody>
      </p:sp>
    </p:spTree>
    <p:extLst>
      <p:ext uri="{BB962C8B-B14F-4D97-AF65-F5344CB8AC3E}">
        <p14:creationId xmlns:p14="http://schemas.microsoft.com/office/powerpoint/2010/main" val="1430014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3DB35-7F92-0079-A17B-39C0852E21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236291-FDB3-DACE-A96E-7BA5B6F915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346D45-AD5E-D033-AACF-FBFC5408816D}"/>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B86D1661-2AED-B7E6-F008-CE3F0443671B}"/>
              </a:ext>
            </a:extLst>
          </p:cNvPr>
          <p:cNvSpPr>
            <a:spLocks noGrp="1"/>
          </p:cNvSpPr>
          <p:nvPr>
            <p:ph type="sldNum" sz="quarter" idx="5"/>
          </p:nvPr>
        </p:nvSpPr>
        <p:spPr/>
        <p:txBody>
          <a:bodyPr/>
          <a:lstStyle/>
          <a:p>
            <a:fld id="{4AB4869E-2D7E-4EFA-9C13-742EE14444C5}" type="slidenum">
              <a:rPr lang="en-AU" smtClean="0"/>
              <a:t>7</a:t>
            </a:fld>
            <a:endParaRPr lang="en-AU"/>
          </a:p>
        </p:txBody>
      </p:sp>
    </p:spTree>
    <p:extLst>
      <p:ext uri="{BB962C8B-B14F-4D97-AF65-F5344CB8AC3E}">
        <p14:creationId xmlns:p14="http://schemas.microsoft.com/office/powerpoint/2010/main" val="642226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8</a:t>
            </a:fld>
            <a:endParaRPr lang="en-AU"/>
          </a:p>
        </p:txBody>
      </p:sp>
    </p:spTree>
    <p:extLst>
      <p:ext uri="{BB962C8B-B14F-4D97-AF65-F5344CB8AC3E}">
        <p14:creationId xmlns:p14="http://schemas.microsoft.com/office/powerpoint/2010/main" val="726523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EBA6C-BBAB-91E9-1E50-152BDA6ECA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047202-7D0D-67F1-25A9-69EF6324A2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9D9421-AB39-0D72-E203-A3779DBA0A1C}"/>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52660D5A-7A42-7EBF-ACCB-C985D8201F65}"/>
              </a:ext>
            </a:extLst>
          </p:cNvPr>
          <p:cNvSpPr>
            <a:spLocks noGrp="1"/>
          </p:cNvSpPr>
          <p:nvPr>
            <p:ph type="sldNum" sz="quarter" idx="5"/>
          </p:nvPr>
        </p:nvSpPr>
        <p:spPr/>
        <p:txBody>
          <a:bodyPr/>
          <a:lstStyle/>
          <a:p>
            <a:fld id="{4AB4869E-2D7E-4EFA-9C13-742EE14444C5}" type="slidenum">
              <a:rPr lang="en-AU" smtClean="0"/>
              <a:t>9</a:t>
            </a:fld>
            <a:endParaRPr lang="en-AU"/>
          </a:p>
        </p:txBody>
      </p:sp>
    </p:spTree>
    <p:extLst>
      <p:ext uri="{BB962C8B-B14F-4D97-AF65-F5344CB8AC3E}">
        <p14:creationId xmlns:p14="http://schemas.microsoft.com/office/powerpoint/2010/main" val="258145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10</a:t>
            </a:fld>
            <a:endParaRPr lang="en-AU"/>
          </a:p>
        </p:txBody>
      </p:sp>
    </p:spTree>
    <p:extLst>
      <p:ext uri="{BB962C8B-B14F-4D97-AF65-F5344CB8AC3E}">
        <p14:creationId xmlns:p14="http://schemas.microsoft.com/office/powerpoint/2010/main" val="829886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B0ED3-77A1-16C9-61FD-8C3EBC8998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832697-26CD-B05C-5375-C56AE025CB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B3DE78-7D28-5E37-341A-F02E18D2808B}"/>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B2F24B57-1506-2895-39BE-926C70EC2A1F}"/>
              </a:ext>
            </a:extLst>
          </p:cNvPr>
          <p:cNvSpPr>
            <a:spLocks noGrp="1"/>
          </p:cNvSpPr>
          <p:nvPr>
            <p:ph type="sldNum" sz="quarter" idx="5"/>
          </p:nvPr>
        </p:nvSpPr>
        <p:spPr/>
        <p:txBody>
          <a:bodyPr/>
          <a:lstStyle/>
          <a:p>
            <a:fld id="{4AB4869E-2D7E-4EFA-9C13-742EE14444C5}" type="slidenum">
              <a:rPr lang="en-AU" smtClean="0"/>
              <a:t>11</a:t>
            </a:fld>
            <a:endParaRPr lang="en-AU"/>
          </a:p>
        </p:txBody>
      </p:sp>
    </p:spTree>
    <p:extLst>
      <p:ext uri="{BB962C8B-B14F-4D97-AF65-F5344CB8AC3E}">
        <p14:creationId xmlns:p14="http://schemas.microsoft.com/office/powerpoint/2010/main" val="284464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421"/>
            <a:ext cx="6858000" cy="238772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224"/>
            <a:ext cx="6858000" cy="165584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44"/>
            <a:ext cx="7886700" cy="5812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t>6/17/2025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826"/>
            <a:ext cx="7886700" cy="2852884"/>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700"/>
            <a:ext cx="7886700"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719"/>
            <a:ext cx="3886200" cy="4351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719"/>
            <a:ext cx="3886200" cy="4351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44"/>
            <a:ext cx="7886700" cy="1325631"/>
          </a:xfrm>
        </p:spPr>
        <p:txBody>
          <a:bodyPr/>
          <a:lstStyle/>
          <a:p>
            <a:r>
              <a:rPr lang="en-US"/>
              <a:t>Click to edit Master title style</a:t>
            </a:r>
          </a:p>
        </p:txBody>
      </p:sp>
      <p:sp>
        <p:nvSpPr>
          <p:cNvPr id="3" name="Text Placeholder 2"/>
          <p:cNvSpPr>
            <a:spLocks noGrp="1"/>
          </p:cNvSpPr>
          <p:nvPr>
            <p:ph type="body" idx="1"/>
          </p:nvPr>
        </p:nvSpPr>
        <p:spPr>
          <a:xfrm>
            <a:off x="629841" y="1681250"/>
            <a:ext cx="3868340" cy="8239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1" y="2505204"/>
            <a:ext cx="3868340" cy="36847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250"/>
            <a:ext cx="3887391" cy="8239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204"/>
            <a:ext cx="3887391" cy="36847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t>6/17/2025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6/17/2025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6/17/2025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24"/>
            <a:ext cx="2949178" cy="1600283"/>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76"/>
            <a:ext cx="4629150" cy="48738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en-US"/>
              <a:t>Click icon to add picture</a:t>
            </a:r>
          </a:p>
        </p:txBody>
      </p:sp>
      <p:sp>
        <p:nvSpPr>
          <p:cNvPr id="4" name="Text Placeholder 3"/>
          <p:cNvSpPr>
            <a:spLocks noGrp="1"/>
          </p:cNvSpPr>
          <p:nvPr>
            <p:ph type="body" sz="half" idx="2"/>
          </p:nvPr>
        </p:nvSpPr>
        <p:spPr>
          <a:xfrm>
            <a:off x="629841" y="2057506"/>
            <a:ext cx="2949178" cy="38117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44"/>
            <a:ext cx="1971675" cy="5812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44"/>
            <a:ext cx="5800725" cy="5812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44"/>
            <a:ext cx="7886700" cy="132563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719"/>
            <a:ext cx="7886700" cy="4351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678"/>
            <a:ext cx="205740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6/17/2025</a:t>
            </a:fld>
            <a:endParaRPr lang="en-US"/>
          </a:p>
        </p:txBody>
      </p:sp>
      <p:sp>
        <p:nvSpPr>
          <p:cNvPr id="5" name="Footer Placeholder 4"/>
          <p:cNvSpPr>
            <a:spLocks noGrp="1"/>
          </p:cNvSpPr>
          <p:nvPr>
            <p:ph type="ftr" sz="quarter" idx="3"/>
          </p:nvPr>
        </p:nvSpPr>
        <p:spPr>
          <a:xfrm>
            <a:off x="3028950" y="6356678"/>
            <a:ext cx="3086100"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678"/>
            <a:ext cx="205740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youtube.com/watch?v=NROlDol_6I4&amp;t=213s" TargetMode="External"/><Relationship Id="rId5" Type="http://schemas.openxmlformats.org/officeDocument/2006/relationships/image" Target="../media/image6.sv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hyperlink" Target="https://www.endoflifeessentials.com.au/Portals/14/document/resources/Fact_Sheet_EOLE_Self-Care.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vimeo.com/manage/videos/1086218060"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s://thepause.me/2015/10/01/about-the-medical-paus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pic>
        <p:nvPicPr>
          <p:cNvPr id="12" name="Picture 11">
            <a:extLst>
              <a:ext uri="{FF2B5EF4-FFF2-40B4-BE49-F238E27FC236}">
                <a16:creationId xmlns:a16="http://schemas.microsoft.com/office/drawing/2014/main" id="{24E942AB-8965-2C9F-0DDB-BF4EDD950757}"/>
              </a:ext>
            </a:extLst>
          </p:cNvPr>
          <p:cNvPicPr>
            <a:picLocks noChangeAspect="1"/>
          </p:cNvPicPr>
          <p:nvPr/>
        </p:nvPicPr>
        <p:blipFill>
          <a:blip r:embed="rId3">
            <a:alphaModFix/>
          </a:blip>
          <a:stretch>
            <a:fillRect/>
          </a:stretch>
        </p:blipFill>
        <p:spPr>
          <a:xfrm>
            <a:off x="0" y="5305208"/>
            <a:ext cx="2505425" cy="1552792"/>
          </a:xfrm>
          <a:prstGeom prst="rect">
            <a:avLst/>
          </a:prstGeom>
        </p:spPr>
      </p:pic>
      <p:pic>
        <p:nvPicPr>
          <p:cNvPr id="20" name="Picture 19">
            <a:extLst>
              <a:ext uri="{FF2B5EF4-FFF2-40B4-BE49-F238E27FC236}">
                <a16:creationId xmlns:a16="http://schemas.microsoft.com/office/drawing/2014/main" id="{DF0F2C6F-1338-B712-3681-B083E3E38FC6}"/>
              </a:ext>
            </a:extLst>
          </p:cNvPr>
          <p:cNvPicPr>
            <a:picLocks noChangeAspect="1"/>
          </p:cNvPicPr>
          <p:nvPr/>
        </p:nvPicPr>
        <p:blipFill rotWithShape="1">
          <a:blip r:embed="rId4"/>
          <a:srcRect r="7538"/>
          <a:stretch/>
        </p:blipFill>
        <p:spPr>
          <a:xfrm>
            <a:off x="6883111" y="6081604"/>
            <a:ext cx="2038635" cy="701537"/>
          </a:xfrm>
          <a:prstGeom prst="rect">
            <a:avLst/>
          </a:prstGeom>
        </p:spPr>
      </p:pic>
      <p:sp>
        <p:nvSpPr>
          <p:cNvPr id="22" name="TextBox 21">
            <a:extLst>
              <a:ext uri="{FF2B5EF4-FFF2-40B4-BE49-F238E27FC236}">
                <a16:creationId xmlns:a16="http://schemas.microsoft.com/office/drawing/2014/main" id="{95C31AE2-5E78-2F02-529E-6660B52F3051}"/>
              </a:ext>
            </a:extLst>
          </p:cNvPr>
          <p:cNvSpPr txBox="1"/>
          <p:nvPr/>
        </p:nvSpPr>
        <p:spPr>
          <a:xfrm>
            <a:off x="2749020" y="6047651"/>
            <a:ext cx="3645958" cy="769441"/>
          </a:xfrm>
          <a:prstGeom prst="rect">
            <a:avLst/>
          </a:prstGeom>
          <a:noFill/>
          <a:ln w="19050">
            <a:noFill/>
            <a:prstDash val="dash"/>
          </a:ln>
        </p:spPr>
        <p:txBody>
          <a:bodyPr wrap="square">
            <a:spAutoFit/>
          </a:bodyPr>
          <a:lstStyle/>
          <a:p>
            <a:pPr algn="ctr"/>
            <a:r>
              <a:rPr lang="en-US" sz="1100" kern="100" dirty="0">
                <a:solidFill>
                  <a:srgbClr val="186487"/>
                </a:solidFill>
                <a:effectLst/>
                <a:latin typeface="Open Sans" panose="020B0606030504020204" pitchFamily="34" charset="0"/>
                <a:ea typeface="Open Sans" panose="020B0606030504020204" pitchFamily="34" charset="0"/>
                <a:cs typeface="Open Sans" panose="020B0606030504020204" pitchFamily="34" charset="0"/>
              </a:rPr>
              <a:t>End-of-Life Essentials (EOLE) is a National Palliative Care Project funded by the Australian Government Department of Health and Aged Care and delivered by Flinders University.</a:t>
            </a:r>
            <a:endParaRPr lang="en-AU" sz="1100" kern="100" dirty="0">
              <a:solidFill>
                <a:srgbClr val="186487"/>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B58999FD-29B6-7063-F27C-8B08CCA79A5D}"/>
              </a:ext>
            </a:extLst>
          </p:cNvPr>
          <p:cNvSpPr txBox="1"/>
          <p:nvPr/>
        </p:nvSpPr>
        <p:spPr>
          <a:xfrm>
            <a:off x="1772924" y="2320722"/>
            <a:ext cx="5598149" cy="1754326"/>
          </a:xfrm>
          <a:prstGeom prst="rect">
            <a:avLst/>
          </a:prstGeom>
          <a:noFill/>
        </p:spPr>
        <p:txBody>
          <a:bodyPr wrap="square">
            <a:spAutoFit/>
          </a:bodyPr>
          <a:lstStyle/>
          <a:p>
            <a:pPr algn="ctr"/>
            <a:r>
              <a:rPr lang="en-US" sz="3600" b="1" dirty="0">
                <a:solidFill>
                  <a:srgbClr val="995CAE"/>
                </a:solidFill>
                <a:latin typeface="Open Sans" panose="020B0606030504020204" pitchFamily="34" charset="0"/>
                <a:ea typeface="Open Sans" panose="020B0606030504020204" pitchFamily="34" charset="0"/>
                <a:cs typeface="Open Sans" panose="020B0606030504020204" pitchFamily="34" charset="0"/>
              </a:rPr>
              <a:t>How to support yourself and other staff after a patient has died</a:t>
            </a:r>
            <a:endParaRPr lang="en-AU" sz="3600" dirty="0">
              <a:solidFill>
                <a:srgbClr val="995CAE"/>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65583E74-4CB0-6140-6BDB-3AA7CB48BE68}"/>
              </a:ext>
            </a:extLst>
          </p:cNvPr>
          <p:cNvSpPr txBox="1"/>
          <p:nvPr/>
        </p:nvSpPr>
        <p:spPr>
          <a:xfrm>
            <a:off x="552057" y="1035212"/>
            <a:ext cx="5831430"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Understanding self-care</a:t>
            </a:r>
          </a:p>
        </p:txBody>
      </p:sp>
      <p:pic>
        <p:nvPicPr>
          <p:cNvPr id="2" name="Graphic 1" descr="Cursor outline">
            <a:extLst>
              <a:ext uri="{FF2B5EF4-FFF2-40B4-BE49-F238E27FC236}">
                <a16:creationId xmlns:a16="http://schemas.microsoft.com/office/drawing/2014/main" id="{B62C996C-20C8-BE3F-C778-C6503FD17C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7824835">
            <a:off x="2688307" y="1597256"/>
            <a:ext cx="757252" cy="757252"/>
          </a:xfrm>
          <a:prstGeom prst="rect">
            <a:avLst/>
          </a:prstGeom>
        </p:spPr>
      </p:pic>
      <p:sp>
        <p:nvSpPr>
          <p:cNvPr id="3" name="TextBox 2">
            <a:extLst>
              <a:ext uri="{FF2B5EF4-FFF2-40B4-BE49-F238E27FC236}">
                <a16:creationId xmlns:a16="http://schemas.microsoft.com/office/drawing/2014/main" id="{D1A40D58-3321-9B2C-7685-C8E0FD651745}"/>
              </a:ext>
            </a:extLst>
          </p:cNvPr>
          <p:cNvSpPr txBox="1"/>
          <p:nvPr/>
        </p:nvSpPr>
        <p:spPr>
          <a:xfrm>
            <a:off x="552058" y="1975882"/>
            <a:ext cx="5088252" cy="3192349"/>
          </a:xfrm>
          <a:prstGeom prst="rect">
            <a:avLst/>
          </a:prstGeom>
          <a:noFill/>
        </p:spPr>
        <p:txBody>
          <a:bodyPr wrap="square">
            <a:spAutoFit/>
          </a:bodyPr>
          <a:lstStyle/>
          <a:p>
            <a:pPr>
              <a:lnSpc>
                <a:spcPct val="150000"/>
              </a:lnSpc>
            </a:pPr>
            <a:r>
              <a:rPr lang="en-US" sz="2000" u="sng" dirty="0">
                <a:solidFill>
                  <a:schemeClr val="accent1">
                    <a:lumMod val="75000"/>
                  </a:schemeClr>
                </a:solidFill>
                <a:latin typeface="Open Sans" panose="020B0606030504020204" pitchFamily="34" charset="0"/>
                <a:ea typeface="Open Sans" panose="020B0606030504020204" pitchFamily="34" charset="0"/>
                <a:cs typeface="Open Sans" panose="020B0606030504020204" pitchFamily="34" charset="0"/>
                <a:hlinkClick r:id="rId6">
                  <a:extLst>
                    <a:ext uri="{A12FA001-AC4F-418D-AE19-62706E023703}">
                      <ahyp:hlinkClr xmlns:ahyp="http://schemas.microsoft.com/office/drawing/2018/hyperlinkcolor" val="tx"/>
                    </a:ext>
                  </a:extLst>
                </a:hlinkClick>
              </a:rPr>
              <a:t>CLICK THIS LINK</a:t>
            </a:r>
            <a:endParaRPr lang="en-US" sz="2000" u="sng" dirty="0">
              <a:solidFill>
                <a:schemeClr val="accent1">
                  <a:lumMod val="75000"/>
                </a:schemeClr>
              </a:solidFill>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To watch the film ‘Self-Care Matters - Understanding self-care’  (3 min 39 sec) from Palliative Care Australia.</a:t>
            </a:r>
            <a:endParaRPr lang="en-US" sz="1600" u="sng"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2000" u="sng" dirty="0">
                <a:solidFill>
                  <a:schemeClr val="accent1">
                    <a:lumMod val="75000"/>
                  </a:schemeClr>
                </a:solidFill>
                <a:latin typeface="Open Sans" panose="020B0606030504020204" pitchFamily="34" charset="0"/>
                <a:ea typeface="Open Sans" panose="020B0606030504020204" pitchFamily="34" charset="0"/>
                <a:cs typeface="Open Sans" panose="020B0606030504020204" pitchFamily="34" charset="0"/>
              </a:rPr>
              <a:t>CLICK THIS LINK</a:t>
            </a: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To watch the film ‘Diana’s story’ (4 min) from Beyond Blue.</a:t>
            </a:r>
          </a:p>
        </p:txBody>
      </p:sp>
      <p:pic>
        <p:nvPicPr>
          <p:cNvPr id="1026" name="Picture 2">
            <a:extLst>
              <a:ext uri="{FF2B5EF4-FFF2-40B4-BE49-F238E27FC236}">
                <a16:creationId xmlns:a16="http://schemas.microsoft.com/office/drawing/2014/main" id="{B4B387F8-3739-E710-1257-0027B72B3E1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88268" y="2602298"/>
            <a:ext cx="2360833" cy="1653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98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DAA47-23FC-B908-DC25-39367B1481B1}"/>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BAC335FE-7D1E-6804-A5BB-1A3A02DCF68A}"/>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2F360561-5A7E-8604-0F92-25970C02874E}"/>
              </a:ext>
            </a:extLst>
          </p:cNvPr>
          <p:cNvSpPr txBox="1"/>
          <p:nvPr/>
        </p:nvSpPr>
        <p:spPr>
          <a:xfrm>
            <a:off x="719815" y="1676808"/>
            <a:ext cx="6740240" cy="2431435"/>
          </a:xfrm>
          <a:prstGeom prst="rect">
            <a:avLst/>
          </a:prstGeom>
          <a:noFill/>
        </p:spPr>
        <p:txBody>
          <a:bodyPr wrap="square">
            <a:spAutoFit/>
          </a:bodyPr>
          <a:lstStyle/>
          <a:p>
            <a:pPr marL="285750" indent="-285750">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Who do you consider to be a part of your team?</a:t>
            </a:r>
            <a:br>
              <a:rPr lang="en-AU" sz="1600" dirty="0">
                <a:latin typeface="Open Sans" panose="020B0606030504020204" pitchFamily="34" charset="0"/>
                <a:ea typeface="Open Sans" panose="020B0606030504020204" pitchFamily="34" charset="0"/>
                <a:cs typeface="Open Sans" panose="020B0606030504020204" pitchFamily="34" charset="0"/>
              </a:rPr>
            </a:br>
            <a:endParaRPr lang="en-AU"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Does this include staff outside of the immediate healthcare team (e.g., housekeeping/domestic staff, pastoral care/chaplains)?</a:t>
            </a:r>
            <a:br>
              <a:rPr lang="en-AU" sz="1600" dirty="0">
                <a:latin typeface="Open Sans" panose="020B0606030504020204" pitchFamily="34" charset="0"/>
                <a:ea typeface="Open Sans" panose="020B0606030504020204" pitchFamily="34" charset="0"/>
                <a:cs typeface="Open Sans" panose="020B0606030504020204" pitchFamily="34" charset="0"/>
              </a:rPr>
            </a:br>
            <a:endParaRPr lang="en-AU"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Do you know where you can access support in your organisation?</a:t>
            </a:r>
            <a:br>
              <a:rPr lang="en-AU" sz="1600" dirty="0">
                <a:latin typeface="Open Sans" panose="020B0606030504020204" pitchFamily="34" charset="0"/>
                <a:ea typeface="Open Sans" panose="020B0606030504020204" pitchFamily="34" charset="0"/>
                <a:cs typeface="Open Sans" panose="020B0606030504020204" pitchFamily="34" charset="0"/>
              </a:rPr>
            </a:br>
            <a:endParaRPr lang="en-AU"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Are there resources locally that you can tell colleagues about?</a:t>
            </a:r>
          </a:p>
        </p:txBody>
      </p:sp>
      <p:sp>
        <p:nvSpPr>
          <p:cNvPr id="3" name="TextBox 2">
            <a:extLst>
              <a:ext uri="{FF2B5EF4-FFF2-40B4-BE49-F238E27FC236}">
                <a16:creationId xmlns:a16="http://schemas.microsoft.com/office/drawing/2014/main" id="{F3637495-9905-F17F-A504-1136F3A3239C}"/>
              </a:ext>
            </a:extLst>
          </p:cNvPr>
          <p:cNvSpPr txBox="1"/>
          <p:nvPr/>
        </p:nvSpPr>
        <p:spPr>
          <a:xfrm>
            <a:off x="794011" y="1031182"/>
            <a:ext cx="4131075"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Supporting the team</a:t>
            </a:r>
            <a:endParaRPr lang="en-AU" sz="2000" b="1" i="0" baseline="30000" dirty="0">
              <a:solidFill>
                <a:srgbClr val="995CAE"/>
              </a:solidFill>
              <a:effectLst/>
              <a:highlight>
                <a:srgbClr val="FFFFFF"/>
              </a:highlight>
              <a:latin typeface="Open Sans" panose="020B0606030504020204" pitchFamily="34" charset="0"/>
            </a:endParaRPr>
          </a:p>
        </p:txBody>
      </p:sp>
      <p:pic>
        <p:nvPicPr>
          <p:cNvPr id="2" name="Picture 1" descr="A group of men sitting at a table&#10;&#10;AI-generated content may be incorrect.">
            <a:extLst>
              <a:ext uri="{FF2B5EF4-FFF2-40B4-BE49-F238E27FC236}">
                <a16:creationId xmlns:a16="http://schemas.microsoft.com/office/drawing/2014/main" id="{A42E068D-8F41-6B69-23D1-533A686E7F21}"/>
              </a:ext>
            </a:extLst>
          </p:cNvPr>
          <p:cNvPicPr>
            <a:picLocks noChangeAspect="1"/>
          </p:cNvPicPr>
          <p:nvPr/>
        </p:nvPicPr>
        <p:blipFill>
          <a:blip r:embed="rId4" cstate="print">
            <a:extLst>
              <a:ext uri="{28A0092B-C50C-407E-A947-70E740481C1C}">
                <a14:useLocalDpi xmlns:a14="http://schemas.microsoft.com/office/drawing/2010/main" val="0"/>
              </a:ext>
            </a:extLst>
          </a:blip>
          <a:srcRect t="31624"/>
          <a:stretch/>
        </p:blipFill>
        <p:spPr>
          <a:xfrm>
            <a:off x="1401535" y="4262151"/>
            <a:ext cx="6340930" cy="2292557"/>
          </a:xfrm>
          <a:prstGeom prst="rect">
            <a:avLst/>
          </a:prstGeom>
        </p:spPr>
      </p:pic>
    </p:spTree>
    <p:extLst>
      <p:ext uri="{BB962C8B-B14F-4D97-AF65-F5344CB8AC3E}">
        <p14:creationId xmlns:p14="http://schemas.microsoft.com/office/powerpoint/2010/main" val="177996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45EA1C02-698E-3CDB-55EC-2876251C4D0A}"/>
              </a:ext>
            </a:extLst>
          </p:cNvPr>
          <p:cNvSpPr txBox="1"/>
          <p:nvPr/>
        </p:nvSpPr>
        <p:spPr>
          <a:xfrm>
            <a:off x="585927" y="1094162"/>
            <a:ext cx="7263428" cy="4385816"/>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Summary</a:t>
            </a:r>
          </a:p>
          <a:p>
            <a:pPr algn="l">
              <a:lnSpc>
                <a:spcPct val="150000"/>
              </a:lnSpc>
            </a:pPr>
            <a:endParaRPr lang="en-AU" b="1" i="0" dirty="0">
              <a:solidFill>
                <a:srgbClr val="15845F"/>
              </a:solidFill>
              <a:effectLst/>
              <a:highlight>
                <a:srgbClr val="FFFFFF"/>
              </a:highlight>
              <a:latin typeface="Open Sans" panose="020B0606030504020204" pitchFamily="34" charset="0"/>
            </a:endParaRPr>
          </a:p>
          <a:p>
            <a:pPr marL="285750" indent="-285750">
              <a:lnSpc>
                <a:spcPct val="150000"/>
              </a:lnSpc>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Supporting yourself and other staff after a patient has died can be strengthening to your team and yourself.</a:t>
            </a:r>
          </a:p>
          <a:p>
            <a:pPr marL="285750" indent="-285750">
              <a:lnSpc>
                <a:spcPct val="150000"/>
              </a:lnSpc>
              <a:buFont typeface="Arial" panose="020B0604020202020204" pitchFamily="34" charset="0"/>
              <a:buChar char="•"/>
            </a:pPr>
            <a:r>
              <a:rPr lang="en-AU" sz="1600" b="0" i="0" dirty="0">
                <a:solidFill>
                  <a:srgbClr val="212529"/>
                </a:solidFill>
                <a:effectLst/>
                <a:latin typeface="Open Sans" panose="020B0606030504020204" pitchFamily="34" charset="0"/>
              </a:rPr>
              <a:t>Having insight into your own experiences of and beliefs about grief can enhance and deepen your bereavement care at work.</a:t>
            </a: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150000"/>
              </a:lnSpc>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Acknowledging the deaths of patients and your own compassion can strengthen your clinical practice.</a:t>
            </a:r>
          </a:p>
          <a:p>
            <a:pPr marL="285750" indent="-285750">
              <a:lnSpc>
                <a:spcPct val="150000"/>
              </a:lnSpc>
              <a:buFont typeface="Arial" panose="020B0604020202020204" pitchFamily="34" charset="0"/>
              <a:buChar char="•"/>
            </a:pPr>
            <a:r>
              <a:rPr lang="en-AU" sz="1600" b="0" i="0" dirty="0">
                <a:solidFill>
                  <a:srgbClr val="212529"/>
                </a:solidFill>
                <a:effectLst/>
                <a:latin typeface="Open Sans" panose="020B0606030504020204" pitchFamily="34" charset="0"/>
              </a:rPr>
              <a:t>End-of-Life Essentials advocates proactive approaches to </a:t>
            </a:r>
            <a:r>
              <a:rPr lang="en-AU" sz="1600" b="0" i="0" u="none" strike="noStrike" dirty="0">
                <a:solidFill>
                  <a:srgbClr val="007BFF"/>
                </a:solidFill>
                <a:effectLst/>
                <a:latin typeface="Open Sans" panose="020B0606030504020204" pitchFamily="34" charset="0"/>
                <a:hlinkClick r:id="rId3"/>
              </a:rPr>
              <a:t>professionals' quality of mental health</a:t>
            </a:r>
            <a:r>
              <a:rPr lang="en-AU" sz="1600" b="0" i="0" dirty="0">
                <a:solidFill>
                  <a:srgbClr val="212529"/>
                </a:solidFill>
                <a:effectLst/>
                <a:latin typeface="Open Sans" panose="020B0606030504020204" pitchFamily="34" charset="0"/>
              </a:rPr>
              <a:t>.</a:t>
            </a:r>
            <a:br>
              <a:rPr lang="en-US" sz="1600" dirty="0">
                <a:latin typeface="Open Sans" panose="020B0606030504020204" pitchFamily="34" charset="0"/>
                <a:ea typeface="Open Sans" panose="020B0606030504020204" pitchFamily="34" charset="0"/>
                <a:cs typeface="Open Sans" panose="020B0606030504020204" pitchFamily="34" charset="0"/>
              </a:rPr>
            </a:b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39292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8" name="TextBox 7">
            <a:extLst>
              <a:ext uri="{FF2B5EF4-FFF2-40B4-BE49-F238E27FC236}">
                <a16:creationId xmlns:a16="http://schemas.microsoft.com/office/drawing/2014/main" id="{EC227CC7-64D3-E5AE-3321-3A7DDC5082B2}"/>
              </a:ext>
            </a:extLst>
          </p:cNvPr>
          <p:cNvSpPr txBox="1"/>
          <p:nvPr/>
        </p:nvSpPr>
        <p:spPr>
          <a:xfrm>
            <a:off x="661385" y="928876"/>
            <a:ext cx="6085643" cy="369332"/>
          </a:xfrm>
          <a:prstGeom prst="rect">
            <a:avLst/>
          </a:prstGeom>
          <a:noFill/>
        </p:spPr>
        <p:txBody>
          <a:bodyPr wrap="square">
            <a:spAutoFit/>
          </a:bodyPr>
          <a:lstStyle/>
          <a:p>
            <a:pPr algn="l"/>
            <a:r>
              <a:rPr lang="en-AU" b="1" dirty="0">
                <a:solidFill>
                  <a:srgbClr val="995CAE"/>
                </a:solidFill>
                <a:latin typeface="Open Sans" panose="020B0606030504020204" pitchFamily="34" charset="0"/>
              </a:rPr>
              <a:t>Which modules should I complete next?</a:t>
            </a:r>
            <a:endParaRPr lang="en-AU" b="1" i="0" u="sng" dirty="0">
              <a:solidFill>
                <a:srgbClr val="995CAE"/>
              </a:solidFill>
              <a:effectLst/>
              <a:latin typeface="Open Sans" panose="020B0606030504020204" pitchFamily="34" charset="0"/>
            </a:endParaRPr>
          </a:p>
        </p:txBody>
      </p:sp>
      <p:sp>
        <p:nvSpPr>
          <p:cNvPr id="16" name="TextBox 15">
            <a:extLst>
              <a:ext uri="{FF2B5EF4-FFF2-40B4-BE49-F238E27FC236}">
                <a16:creationId xmlns:a16="http://schemas.microsoft.com/office/drawing/2014/main" id="{64BF0024-81B9-AD58-F1F6-BFA163CEE9B7}"/>
              </a:ext>
            </a:extLst>
          </p:cNvPr>
          <p:cNvSpPr txBox="1"/>
          <p:nvPr/>
        </p:nvSpPr>
        <p:spPr>
          <a:xfrm>
            <a:off x="900298" y="3150016"/>
            <a:ext cx="3774812" cy="338554"/>
          </a:xfrm>
          <a:prstGeom prst="rect">
            <a:avLst/>
          </a:prstGeom>
          <a:noFill/>
        </p:spPr>
        <p:txBody>
          <a:bodyPr wrap="square">
            <a:spAutoFit/>
          </a:bodyPr>
          <a:lstStyle/>
          <a:p>
            <a:r>
              <a:rPr lang="en-AU" sz="1600" dirty="0">
                <a:latin typeface="Open Sans" panose="020B0606030504020204" pitchFamily="34" charset="0"/>
                <a:ea typeface="Open Sans" panose="020B0606030504020204" pitchFamily="34" charset="0"/>
                <a:cs typeface="Open Sans" panose="020B0606030504020204" pitchFamily="34" charset="0"/>
              </a:rPr>
              <a:t>Communication and Decision-Making</a:t>
            </a:r>
          </a:p>
        </p:txBody>
      </p:sp>
      <p:sp>
        <p:nvSpPr>
          <p:cNvPr id="17" name="Rectangle: Rounded Corners 16">
            <a:extLst>
              <a:ext uri="{FF2B5EF4-FFF2-40B4-BE49-F238E27FC236}">
                <a16:creationId xmlns:a16="http://schemas.microsoft.com/office/drawing/2014/main" id="{3CC31C23-0D86-0ECE-4FAE-85CA1789BFF6}"/>
              </a:ext>
            </a:extLst>
          </p:cNvPr>
          <p:cNvSpPr/>
          <p:nvPr/>
        </p:nvSpPr>
        <p:spPr>
          <a:xfrm>
            <a:off x="900298" y="1669002"/>
            <a:ext cx="3671702" cy="193163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TextBox 23">
            <a:extLst>
              <a:ext uri="{FF2B5EF4-FFF2-40B4-BE49-F238E27FC236}">
                <a16:creationId xmlns:a16="http://schemas.microsoft.com/office/drawing/2014/main" id="{8F20F7E9-4625-B410-A042-CEE227043B32}"/>
              </a:ext>
            </a:extLst>
          </p:cNvPr>
          <p:cNvSpPr txBox="1"/>
          <p:nvPr/>
        </p:nvSpPr>
        <p:spPr>
          <a:xfrm>
            <a:off x="1072315" y="5835950"/>
            <a:ext cx="3499685" cy="584775"/>
          </a:xfrm>
          <a:prstGeom prst="rect">
            <a:avLst/>
          </a:prstGeom>
          <a:noFill/>
        </p:spPr>
        <p:txBody>
          <a:bodyPr wrap="square">
            <a:spAutoFit/>
          </a:bodyPr>
          <a:lstStyle/>
          <a:p>
            <a:r>
              <a:rPr lang="en-AU" sz="1600" dirty="0">
                <a:latin typeface="Open Sans" panose="020B0606030504020204" pitchFamily="34" charset="0"/>
                <a:ea typeface="Open Sans" panose="020B0606030504020204" pitchFamily="34" charset="0"/>
                <a:cs typeface="Open Sans" panose="020B0606030504020204" pitchFamily="34" charset="0"/>
              </a:rPr>
              <a:t>Voluntary Assisted Dying in Acute Hospitals</a:t>
            </a:r>
          </a:p>
        </p:txBody>
      </p:sp>
      <p:pic>
        <p:nvPicPr>
          <p:cNvPr id="31" name="Picture 30">
            <a:extLst>
              <a:ext uri="{FF2B5EF4-FFF2-40B4-BE49-F238E27FC236}">
                <a16:creationId xmlns:a16="http://schemas.microsoft.com/office/drawing/2014/main" id="{EAEAD5E3-AF5D-B9CE-09C2-55C5952FE53A}"/>
              </a:ext>
            </a:extLst>
          </p:cNvPr>
          <p:cNvPicPr>
            <a:picLocks noChangeAspect="1"/>
          </p:cNvPicPr>
          <p:nvPr/>
        </p:nvPicPr>
        <p:blipFill rotWithShape="1">
          <a:blip r:embed="rId3"/>
          <a:srcRect l="12485" t="6833" r="14924" b="10930"/>
          <a:stretch/>
        </p:blipFill>
        <p:spPr>
          <a:xfrm>
            <a:off x="5427172" y="3937229"/>
            <a:ext cx="2911876" cy="27715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2" name="Rectangle: Rounded Corners 31">
            <a:extLst>
              <a:ext uri="{FF2B5EF4-FFF2-40B4-BE49-F238E27FC236}">
                <a16:creationId xmlns:a16="http://schemas.microsoft.com/office/drawing/2014/main" id="{1A7E1966-B26A-92F2-1AC8-36FFFBA4E4BD}"/>
              </a:ext>
            </a:extLst>
          </p:cNvPr>
          <p:cNvSpPr/>
          <p:nvPr/>
        </p:nvSpPr>
        <p:spPr>
          <a:xfrm>
            <a:off x="5095095" y="1669002"/>
            <a:ext cx="3671702" cy="193163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Rectangle: Rounded Corners 32">
            <a:extLst>
              <a:ext uri="{FF2B5EF4-FFF2-40B4-BE49-F238E27FC236}">
                <a16:creationId xmlns:a16="http://schemas.microsoft.com/office/drawing/2014/main" id="{507C3818-9339-4B85-3C61-160A52FDF2E2}"/>
              </a:ext>
            </a:extLst>
          </p:cNvPr>
          <p:cNvSpPr/>
          <p:nvPr/>
        </p:nvSpPr>
        <p:spPr>
          <a:xfrm>
            <a:off x="804952" y="4519791"/>
            <a:ext cx="3767048" cy="196249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TextBox 4">
            <a:extLst>
              <a:ext uri="{FF2B5EF4-FFF2-40B4-BE49-F238E27FC236}">
                <a16:creationId xmlns:a16="http://schemas.microsoft.com/office/drawing/2014/main" id="{535C1C80-8534-9391-2585-0688B75A08D9}"/>
              </a:ext>
            </a:extLst>
          </p:cNvPr>
          <p:cNvSpPr txBox="1"/>
          <p:nvPr/>
        </p:nvSpPr>
        <p:spPr>
          <a:xfrm>
            <a:off x="5387364" y="3217628"/>
            <a:ext cx="3534382" cy="338554"/>
          </a:xfrm>
          <a:prstGeom prst="rect">
            <a:avLst/>
          </a:prstGeom>
          <a:noFill/>
        </p:spPr>
        <p:txBody>
          <a:bodyPr wrap="square">
            <a:spAutoFit/>
          </a:bodyPr>
          <a:lstStyle/>
          <a:p>
            <a:r>
              <a:rPr lang="en-AU" sz="1600" dirty="0">
                <a:latin typeface="Open Sans" panose="020B0606030504020204" pitchFamily="34" charset="0"/>
                <a:ea typeface="Open Sans" panose="020B0606030504020204" pitchFamily="34" charset="0"/>
                <a:cs typeface="Open Sans" panose="020B0606030504020204" pitchFamily="34" charset="0"/>
              </a:rPr>
              <a:t>States of Mind at the End of Life</a:t>
            </a:r>
          </a:p>
        </p:txBody>
      </p:sp>
      <p:pic>
        <p:nvPicPr>
          <p:cNvPr id="14" name="Picture 13" descr="A group of arrows and a compass&#10;&#10;AI-generated content may be incorrect.">
            <a:extLst>
              <a:ext uri="{FF2B5EF4-FFF2-40B4-BE49-F238E27FC236}">
                <a16:creationId xmlns:a16="http://schemas.microsoft.com/office/drawing/2014/main" id="{63E31AA5-C49E-2DC6-5BAC-BD4AD169605D}"/>
              </a:ext>
            </a:extLst>
          </p:cNvPr>
          <p:cNvPicPr>
            <a:picLocks noChangeAspect="1"/>
          </p:cNvPicPr>
          <p:nvPr/>
        </p:nvPicPr>
        <p:blipFill>
          <a:blip r:embed="rId4" cstate="print">
            <a:extLst>
              <a:ext uri="{28A0092B-C50C-407E-A947-70E740481C1C}">
                <a14:useLocalDpi xmlns:a14="http://schemas.microsoft.com/office/drawing/2010/main" val="0"/>
              </a:ext>
            </a:extLst>
          </a:blip>
          <a:srcRect l="15808" t="9085" r="15808" b="9333"/>
          <a:stretch/>
        </p:blipFill>
        <p:spPr>
          <a:xfrm>
            <a:off x="1727860" y="4599274"/>
            <a:ext cx="2016569" cy="1272473"/>
          </a:xfrm>
          <a:prstGeom prst="rect">
            <a:avLst/>
          </a:prstGeom>
        </p:spPr>
      </p:pic>
      <p:pic>
        <p:nvPicPr>
          <p:cNvPr id="4" name="Picture 3" descr="A tea cup and a few chat bubbles&#10;&#10;AI-generated content may be incorrect.">
            <a:extLst>
              <a:ext uri="{FF2B5EF4-FFF2-40B4-BE49-F238E27FC236}">
                <a16:creationId xmlns:a16="http://schemas.microsoft.com/office/drawing/2014/main" id="{84F3FE40-07F2-8258-FC47-7841FC32B700}"/>
              </a:ext>
            </a:extLst>
          </p:cNvPr>
          <p:cNvPicPr>
            <a:picLocks noChangeAspect="1"/>
          </p:cNvPicPr>
          <p:nvPr/>
        </p:nvPicPr>
        <p:blipFill>
          <a:blip r:embed="rId5" cstate="print">
            <a:extLst>
              <a:ext uri="{28A0092B-C50C-407E-A947-70E740481C1C}">
                <a14:useLocalDpi xmlns:a14="http://schemas.microsoft.com/office/drawing/2010/main" val="0"/>
              </a:ext>
            </a:extLst>
          </a:blip>
          <a:srcRect l="15483" t="12557" r="16039" b="12459"/>
          <a:stretch/>
        </p:blipFill>
        <p:spPr>
          <a:xfrm>
            <a:off x="1510694" y="1757831"/>
            <a:ext cx="2450903" cy="1419523"/>
          </a:xfrm>
          <a:prstGeom prst="rect">
            <a:avLst/>
          </a:prstGeom>
        </p:spPr>
      </p:pic>
      <p:pic>
        <p:nvPicPr>
          <p:cNvPr id="10" name="Picture 9" descr="A person with a nose clipping&#10;&#10;AI-generated content may be incorrect.">
            <a:extLst>
              <a:ext uri="{FF2B5EF4-FFF2-40B4-BE49-F238E27FC236}">
                <a16:creationId xmlns:a16="http://schemas.microsoft.com/office/drawing/2014/main" id="{05265772-069D-F71F-72E7-A252C997CD2E}"/>
              </a:ext>
            </a:extLst>
          </p:cNvPr>
          <p:cNvPicPr>
            <a:picLocks noChangeAspect="1"/>
          </p:cNvPicPr>
          <p:nvPr/>
        </p:nvPicPr>
        <p:blipFill>
          <a:blip r:embed="rId6" cstate="print">
            <a:extLst>
              <a:ext uri="{28A0092B-C50C-407E-A947-70E740481C1C}">
                <a14:useLocalDpi xmlns:a14="http://schemas.microsoft.com/office/drawing/2010/main" val="0"/>
              </a:ext>
            </a:extLst>
          </a:blip>
          <a:srcRect l="12871" t="15230" r="12673" b="12080"/>
          <a:stretch/>
        </p:blipFill>
        <p:spPr>
          <a:xfrm>
            <a:off x="5522636" y="1839268"/>
            <a:ext cx="2720947" cy="1405066"/>
          </a:xfrm>
          <a:prstGeom prst="rect">
            <a:avLst/>
          </a:prstGeom>
        </p:spPr>
      </p:pic>
    </p:spTree>
    <p:extLst>
      <p:ext uri="{BB962C8B-B14F-4D97-AF65-F5344CB8AC3E}">
        <p14:creationId xmlns:p14="http://schemas.microsoft.com/office/powerpoint/2010/main" val="274986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pic>
        <p:nvPicPr>
          <p:cNvPr id="12" name="Picture 11">
            <a:extLst>
              <a:ext uri="{FF2B5EF4-FFF2-40B4-BE49-F238E27FC236}">
                <a16:creationId xmlns:a16="http://schemas.microsoft.com/office/drawing/2014/main" id="{24E942AB-8965-2C9F-0DDB-BF4EDD950757}"/>
              </a:ext>
            </a:extLst>
          </p:cNvPr>
          <p:cNvPicPr>
            <a:picLocks noChangeAspect="1"/>
          </p:cNvPicPr>
          <p:nvPr/>
        </p:nvPicPr>
        <p:blipFill>
          <a:blip r:embed="rId3">
            <a:alphaModFix amt="20000"/>
          </a:blip>
          <a:stretch>
            <a:fillRect/>
          </a:stretch>
        </p:blipFill>
        <p:spPr>
          <a:xfrm>
            <a:off x="0" y="5305208"/>
            <a:ext cx="2505425" cy="1552792"/>
          </a:xfrm>
          <a:prstGeom prst="rect">
            <a:avLst/>
          </a:prstGeom>
        </p:spPr>
      </p:pic>
      <p:pic>
        <p:nvPicPr>
          <p:cNvPr id="20" name="Picture 19">
            <a:extLst>
              <a:ext uri="{FF2B5EF4-FFF2-40B4-BE49-F238E27FC236}">
                <a16:creationId xmlns:a16="http://schemas.microsoft.com/office/drawing/2014/main" id="{DF0F2C6F-1338-B712-3681-B083E3E38FC6}"/>
              </a:ext>
            </a:extLst>
          </p:cNvPr>
          <p:cNvPicPr>
            <a:picLocks noChangeAspect="1"/>
          </p:cNvPicPr>
          <p:nvPr/>
        </p:nvPicPr>
        <p:blipFill rotWithShape="1">
          <a:blip r:embed="rId4"/>
          <a:srcRect r="7538"/>
          <a:stretch/>
        </p:blipFill>
        <p:spPr>
          <a:xfrm>
            <a:off x="6883111" y="6093636"/>
            <a:ext cx="2038635" cy="701537"/>
          </a:xfrm>
          <a:prstGeom prst="rect">
            <a:avLst/>
          </a:prstGeom>
        </p:spPr>
      </p:pic>
      <p:sp>
        <p:nvSpPr>
          <p:cNvPr id="3" name="TextBox 2">
            <a:extLst>
              <a:ext uri="{FF2B5EF4-FFF2-40B4-BE49-F238E27FC236}">
                <a16:creationId xmlns:a16="http://schemas.microsoft.com/office/drawing/2014/main" id="{34D9EBE2-EA53-A570-917E-F3DCD5FE7425}"/>
              </a:ext>
            </a:extLst>
          </p:cNvPr>
          <p:cNvSpPr txBox="1"/>
          <p:nvPr/>
        </p:nvSpPr>
        <p:spPr>
          <a:xfrm>
            <a:off x="666924" y="997995"/>
            <a:ext cx="4572000" cy="369332"/>
          </a:xfrm>
          <a:prstGeom prst="rect">
            <a:avLst/>
          </a:prstGeom>
          <a:noFill/>
        </p:spPr>
        <p:txBody>
          <a:bodyPr wrap="square">
            <a:spAutoFit/>
          </a:bodyPr>
          <a:lstStyle/>
          <a:p>
            <a:r>
              <a:rPr lang="en-AU" dirty="0">
                <a:solidFill>
                  <a:srgbClr val="186487"/>
                </a:solidFill>
                <a:latin typeface="Arial" panose="020B0604020202020204" pitchFamily="34" charset="0"/>
                <a:cs typeface="Arial" panose="020B0604020202020204" pitchFamily="34" charset="0"/>
              </a:rPr>
              <a:t>References</a:t>
            </a:r>
            <a:endParaRPr lang="en-AU" sz="1800" dirty="0">
              <a:solidFill>
                <a:srgbClr val="186487"/>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9F3DE48-71D1-24E7-040B-4657860CF3AD}"/>
              </a:ext>
            </a:extLst>
          </p:cNvPr>
          <p:cNvSpPr txBox="1"/>
          <p:nvPr/>
        </p:nvSpPr>
        <p:spPr>
          <a:xfrm>
            <a:off x="632845" y="1379551"/>
            <a:ext cx="8091181" cy="1996572"/>
          </a:xfrm>
          <a:prstGeom prst="rect">
            <a:avLst/>
          </a:prstGeom>
          <a:noFill/>
        </p:spPr>
        <p:txBody>
          <a:bodyPr wrap="square">
            <a:spAutoFit/>
          </a:bodyPr>
          <a:lstStyle/>
          <a:p>
            <a:pPr marL="228600" indent="-228600">
              <a:lnSpc>
                <a:spcPct val="150000"/>
              </a:lnSpc>
              <a:buAutoNum type="arabicPeriod"/>
            </a:pPr>
            <a:r>
              <a:rPr lang="en-AU" sz="1100" i="0" dirty="0">
                <a:effectLst/>
                <a:latin typeface="Open Sans" panose="020B0606030504020204" pitchFamily="34" charset="0"/>
                <a:ea typeface="Open Sans" panose="020B0606030504020204" pitchFamily="34" charset="0"/>
                <a:cs typeface="Open Sans" panose="020B0606030504020204" pitchFamily="34" charset="0"/>
              </a:rPr>
              <a:t>MacLeod et al., 2019. </a:t>
            </a:r>
            <a:r>
              <a:rPr lang="en-AU" sz="1100" i="0" strike="noStrike" dirty="0">
                <a:effectLst/>
                <a:latin typeface="Open Sans" panose="020B0606030504020204" pitchFamily="34" charset="0"/>
                <a:ea typeface="Open Sans" panose="020B0606030504020204" pitchFamily="34" charset="0"/>
                <a:cs typeface="Open Sans" panose="020B0606030504020204" pitchFamily="34" charset="0"/>
              </a:rPr>
              <a:t>Death Anxiety Among New Zealanders: The Predictive Roles of Religion, Spirituality, and Family Connection </a:t>
            </a:r>
            <a:r>
              <a:rPr lang="en-AU" sz="1100" i="0" dirty="0">
                <a:effectLst/>
                <a:latin typeface="Open Sans" panose="020B0606030504020204" pitchFamily="34" charset="0"/>
                <a:ea typeface="Open Sans" panose="020B0606030504020204" pitchFamily="34" charset="0"/>
                <a:cs typeface="Open Sans" panose="020B0606030504020204" pitchFamily="34" charset="0"/>
              </a:rPr>
              <a:t>Omega: Journal of Death and Dying, 80(1), p.3-19.</a:t>
            </a:r>
          </a:p>
          <a:p>
            <a:pPr marL="228600" indent="-228600">
              <a:lnSpc>
                <a:spcPct val="150000"/>
              </a:lnSpc>
              <a:buAutoNum type="arabicPeriod"/>
            </a:pPr>
            <a:r>
              <a:rPr lang="en-AU" sz="1100" i="0" strike="noStrike" dirty="0">
                <a:effectLst/>
                <a:latin typeface="Open Sans" panose="020B0606030504020204" pitchFamily="34" charset="0"/>
                <a:ea typeface="Open Sans" panose="020B0606030504020204" pitchFamily="34" charset="0"/>
                <a:cs typeface="Open Sans" panose="020B0606030504020204" pitchFamily="34" charset="0"/>
              </a:rPr>
              <a:t>Rushton C., Edvardsson, D. 2021. A genealogy of what nurses know about ‘the good death’: A socio‐materialist perspective. </a:t>
            </a:r>
            <a:r>
              <a:rPr lang="en-AU" sz="1100" i="0" dirty="0">
                <a:effectLst/>
                <a:latin typeface="Open Sans" panose="020B0606030504020204" pitchFamily="34" charset="0"/>
                <a:ea typeface="Open Sans" panose="020B0606030504020204" pitchFamily="34" charset="0"/>
                <a:cs typeface="Open Sans" panose="020B0606030504020204" pitchFamily="34" charset="0"/>
              </a:rPr>
              <a:t>Nursing philosophy, 22 (4), p.e12365-n/a</a:t>
            </a:r>
          </a:p>
          <a:p>
            <a:pPr marL="228600" indent="-228600">
              <a:lnSpc>
                <a:spcPct val="150000"/>
              </a:lnSpc>
              <a:buFontTx/>
              <a:buAutoNum type="arabicPeriod"/>
            </a:pPr>
            <a:r>
              <a:rPr lang="en-AU" sz="1100" b="0" i="0" dirty="0">
                <a:effectLst/>
                <a:latin typeface="Open Sans" panose="020B0606030504020204" pitchFamily="34" charset="0"/>
                <a:ea typeface="Open Sans" panose="020B0606030504020204" pitchFamily="34" charset="0"/>
                <a:cs typeface="Open Sans" panose="020B0606030504020204" pitchFamily="34" charset="0"/>
              </a:rPr>
              <a:t>Cocker F, Joss N. Compassion Fatigue among Healthcare, Emergency and Community Service Workers: A Systematic Review. Int J Environ Res Public Health. 2016;13(6).</a:t>
            </a:r>
            <a:endParaRPr lang="en-AU" sz="1100" i="0" dirty="0">
              <a:effectLst/>
              <a:latin typeface="Open Sans" panose="020B0606030504020204" pitchFamily="34" charset="0"/>
              <a:ea typeface="Open Sans" panose="020B0606030504020204" pitchFamily="34" charset="0"/>
              <a:cs typeface="Open Sans" panose="020B0606030504020204" pitchFamily="34" charset="0"/>
            </a:endParaRPr>
          </a:p>
          <a:p>
            <a:pPr marL="800100" lvl="1" indent="-342900">
              <a:buFont typeface="+mj-lt"/>
              <a:buAutoNum type="arabicPeriod"/>
            </a:pPr>
            <a:endParaRPr lang="en-AU" sz="1000" kern="100" dirty="0">
              <a:effectLst/>
              <a:latin typeface="Open Sans" panose="020B0606030504020204" pitchFamily="34" charset="0"/>
              <a:ea typeface="Open Sans" panose="020B0606030504020204" pitchFamily="34" charset="0"/>
              <a:cs typeface="Open Sans" panose="020B0606030504020204" pitchFamily="34" charset="0"/>
            </a:endParaRPr>
          </a:p>
          <a:p>
            <a:pPr lvl="1">
              <a:lnSpc>
                <a:spcPct val="150000"/>
              </a:lnSpc>
              <a:buFont typeface="+mj-lt"/>
              <a:buAutoNum type="arabicPeriod"/>
            </a:pPr>
            <a:endParaRPr lang="en-AU" sz="11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6459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2" name="TextBox 1">
            <a:extLst>
              <a:ext uri="{FF2B5EF4-FFF2-40B4-BE49-F238E27FC236}">
                <a16:creationId xmlns:a16="http://schemas.microsoft.com/office/drawing/2014/main" id="{2CDBAAB7-3E5D-5AA2-95D5-70C6284C17BE}"/>
              </a:ext>
            </a:extLst>
          </p:cNvPr>
          <p:cNvSpPr txBox="1"/>
          <p:nvPr/>
        </p:nvSpPr>
        <p:spPr>
          <a:xfrm>
            <a:off x="578838" y="1428975"/>
            <a:ext cx="4009938" cy="461665"/>
          </a:xfrm>
          <a:prstGeom prst="rect">
            <a:avLst/>
          </a:prstGeom>
          <a:noFill/>
        </p:spPr>
        <p:txBody>
          <a:bodyPr wrap="square" rtlCol="0">
            <a:spAutoFit/>
          </a:bodyPr>
          <a:lstStyle/>
          <a:p>
            <a:r>
              <a:rPr lang="en-AU" sz="2400" b="1" dirty="0">
                <a:solidFill>
                  <a:srgbClr val="995CAE"/>
                </a:solidFill>
                <a:latin typeface="Open Sans" panose="020B0606030504020204" pitchFamily="34" charset="0"/>
                <a:ea typeface="Open Sans" panose="020B0606030504020204" pitchFamily="34" charset="0"/>
                <a:cs typeface="Open Sans" panose="020B0606030504020204" pitchFamily="34" charset="0"/>
              </a:rPr>
              <a:t>Aims and objectives </a:t>
            </a:r>
          </a:p>
        </p:txBody>
      </p:sp>
      <p:sp>
        <p:nvSpPr>
          <p:cNvPr id="4" name="TextBox 3">
            <a:extLst>
              <a:ext uri="{FF2B5EF4-FFF2-40B4-BE49-F238E27FC236}">
                <a16:creationId xmlns:a16="http://schemas.microsoft.com/office/drawing/2014/main" id="{10D87603-C26A-B953-8C50-E252A87CB817}"/>
              </a:ext>
            </a:extLst>
          </p:cNvPr>
          <p:cNvSpPr txBox="1"/>
          <p:nvPr/>
        </p:nvSpPr>
        <p:spPr>
          <a:xfrm>
            <a:off x="578838" y="2092294"/>
            <a:ext cx="7986319" cy="2392130"/>
          </a:xfrm>
          <a:prstGeom prst="rect">
            <a:avLst/>
          </a:prstGeom>
          <a:noFill/>
        </p:spPr>
        <p:txBody>
          <a:bodyPr wrap="square">
            <a:spAutoFit/>
          </a:bodyPr>
          <a:lstStyle/>
          <a:p>
            <a:pPr marL="0" indent="0" defTabSz="342900">
              <a:lnSpc>
                <a:spcPct val="100000"/>
              </a:lnSpc>
              <a:spcBef>
                <a:spcPct val="20000"/>
              </a:spcBef>
              <a:buFont typeface="Arial"/>
              <a:buNone/>
              <a:defRPr/>
            </a:pPr>
            <a:r>
              <a:rPr lang="en-AU" sz="1600" dirty="0">
                <a:latin typeface="Open Sans" panose="020B0606030504020204" pitchFamily="34" charset="0"/>
                <a:ea typeface="Open Sans" panose="020B0606030504020204" pitchFamily="34" charset="0"/>
                <a:cs typeface="Open Sans" panose="020B0606030504020204" pitchFamily="34" charset="0"/>
              </a:rPr>
              <a:t>To develop an understanding of how to support yourself and others.</a:t>
            </a:r>
          </a:p>
          <a:p>
            <a:pPr marL="0" indent="0" defTabSz="342900">
              <a:lnSpc>
                <a:spcPct val="100000"/>
              </a:lnSpc>
              <a:spcBef>
                <a:spcPct val="20000"/>
              </a:spcBef>
              <a:buFont typeface="Arial"/>
              <a:buNone/>
              <a:defRPr/>
            </a:pPr>
            <a:br>
              <a:rPr lang="en-AU" sz="1600" dirty="0">
                <a:latin typeface="Open Sans" panose="020B0606030504020204" pitchFamily="34" charset="0"/>
                <a:ea typeface="Open Sans" panose="020B0606030504020204" pitchFamily="34" charset="0"/>
                <a:cs typeface="Open Sans" panose="020B0606030504020204" pitchFamily="34" charset="0"/>
              </a:rPr>
            </a:br>
            <a:r>
              <a:rPr lang="en-AU" sz="1600" dirty="0">
                <a:latin typeface="Open Sans" panose="020B0606030504020204" pitchFamily="34" charset="0"/>
                <a:ea typeface="Open Sans" panose="020B0606030504020204" pitchFamily="34" charset="0"/>
                <a:cs typeface="Open Sans" panose="020B0606030504020204" pitchFamily="34" charset="0"/>
              </a:rPr>
              <a:t>After completing this talk, you should be able to:</a:t>
            </a:r>
          </a:p>
          <a:p>
            <a:pPr marL="0" indent="0" defTabSz="342900">
              <a:lnSpc>
                <a:spcPct val="100000"/>
              </a:lnSpc>
              <a:spcBef>
                <a:spcPct val="20000"/>
              </a:spcBef>
              <a:buFont typeface="Arial"/>
              <a:buNone/>
              <a:defRPr/>
            </a:pPr>
            <a:endParaRPr lang="en-AU" sz="1600" dirty="0">
              <a:latin typeface="Open Sans" panose="020B0606030504020204" pitchFamily="34" charset="0"/>
              <a:ea typeface="Open Sans" panose="020B0606030504020204" pitchFamily="34" charset="0"/>
              <a:cs typeface="Open Sans" panose="020B0606030504020204" pitchFamily="34" charset="0"/>
            </a:endParaRPr>
          </a:p>
          <a:p>
            <a:pPr marL="285750" indent="-285750"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Analyse the factors that may influence your own wellbeing</a:t>
            </a:r>
          </a:p>
          <a:p>
            <a:pPr marL="285750" indent="-285750"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Begin to identify your own capabilities in effective self-care</a:t>
            </a:r>
          </a:p>
          <a:p>
            <a:pPr marL="285750" indent="-285750"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Identify which End-of-Life Essentials module to complete next. </a:t>
            </a:r>
          </a:p>
        </p:txBody>
      </p:sp>
    </p:spTree>
    <p:extLst>
      <p:ext uri="{BB962C8B-B14F-4D97-AF65-F5344CB8AC3E}">
        <p14:creationId xmlns:p14="http://schemas.microsoft.com/office/powerpoint/2010/main" val="5137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7105365" y="116689"/>
            <a:ext cx="2038635" cy="971686"/>
          </a:xfrm>
          <a:prstGeom prst="rect">
            <a:avLst/>
          </a:prstGeom>
        </p:spPr>
      </p:pic>
      <p:sp>
        <p:nvSpPr>
          <p:cNvPr id="3" name="TextBox 2">
            <a:extLst>
              <a:ext uri="{FF2B5EF4-FFF2-40B4-BE49-F238E27FC236}">
                <a16:creationId xmlns:a16="http://schemas.microsoft.com/office/drawing/2014/main" id="{B4A797B7-BC0C-46D5-6469-1599BB936E20}"/>
              </a:ext>
            </a:extLst>
          </p:cNvPr>
          <p:cNvSpPr txBox="1"/>
          <p:nvPr/>
        </p:nvSpPr>
        <p:spPr>
          <a:xfrm>
            <a:off x="522187" y="1740492"/>
            <a:ext cx="5696797" cy="3377015"/>
          </a:xfrm>
          <a:prstGeom prst="rect">
            <a:avLst/>
          </a:prstGeom>
          <a:noFill/>
        </p:spPr>
        <p:txBody>
          <a:bodyPr wrap="square">
            <a:spAutoFit/>
          </a:bodyPr>
          <a:lstStyle/>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When it comes to self-care, consider what works for you.</a:t>
            </a:r>
            <a:endParaRPr lang="en-US" sz="1600" b="1"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br>
              <a:rPr lang="en-US" sz="1600" dirty="0">
                <a:latin typeface="Open Sans" panose="020B0606030504020204" pitchFamily="34" charset="0"/>
                <a:ea typeface="Open Sans" panose="020B0606030504020204" pitchFamily="34" charset="0"/>
                <a:cs typeface="Open Sans" panose="020B0606030504020204" pitchFamily="34" charset="0"/>
              </a:rPr>
            </a:br>
            <a:r>
              <a:rPr lang="en-US" sz="1600" dirty="0">
                <a:latin typeface="Open Sans" panose="020B0606030504020204" pitchFamily="34" charset="0"/>
                <a:ea typeface="Open Sans" panose="020B0606030504020204" pitchFamily="34" charset="0"/>
                <a:cs typeface="Open Sans" panose="020B0606030504020204" pitchFamily="34" charset="0"/>
              </a:rPr>
              <a:t>Ask yourself – “What does self-care look like?”</a:t>
            </a:r>
          </a:p>
          <a:p>
            <a:pPr>
              <a:lnSpc>
                <a:spcPct val="150000"/>
              </a:lnSpc>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What is your work/life balance?</a:t>
            </a:r>
          </a:p>
          <a:p>
            <a:pPr>
              <a:lnSpc>
                <a:spcPct val="150000"/>
              </a:lnSpc>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Do you actively practice self-care?</a:t>
            </a: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	</a:t>
            </a: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What do you do to relax, unwind, or switch off from work?</a:t>
            </a:r>
          </a:p>
        </p:txBody>
      </p:sp>
      <p:sp>
        <p:nvSpPr>
          <p:cNvPr id="8" name="TextBox 7">
            <a:extLst>
              <a:ext uri="{FF2B5EF4-FFF2-40B4-BE49-F238E27FC236}">
                <a16:creationId xmlns:a16="http://schemas.microsoft.com/office/drawing/2014/main" id="{BF6F31E3-54A8-0049-DDF9-D44D4359E43B}"/>
              </a:ext>
            </a:extLst>
          </p:cNvPr>
          <p:cNvSpPr txBox="1"/>
          <p:nvPr/>
        </p:nvSpPr>
        <p:spPr>
          <a:xfrm>
            <a:off x="522187" y="978709"/>
            <a:ext cx="6472502" cy="400110"/>
          </a:xfrm>
          <a:prstGeom prst="rect">
            <a:avLst/>
          </a:prstGeom>
          <a:noFill/>
        </p:spPr>
        <p:txBody>
          <a:bodyPr wrap="square" rtlCol="0">
            <a:spAutoFit/>
          </a:bodyPr>
          <a:lstStyle/>
          <a:p>
            <a:r>
              <a:rPr lang="en-AU" sz="2000" b="1" dirty="0">
                <a:solidFill>
                  <a:srgbClr val="995CAE"/>
                </a:solidFill>
                <a:latin typeface="Open Sans" panose="020B0606030504020204" pitchFamily="34" charset="0"/>
                <a:ea typeface="Open Sans" panose="020B0606030504020204" pitchFamily="34" charset="0"/>
                <a:cs typeface="Open Sans" panose="020B0606030504020204" pitchFamily="34" charset="0"/>
              </a:rPr>
              <a:t>Think about you</a:t>
            </a:r>
          </a:p>
        </p:txBody>
      </p:sp>
      <p:pic>
        <p:nvPicPr>
          <p:cNvPr id="4" name="Picture 3" descr="A person in blue uniform&#10;&#10;AI-generated content may be incorrect.">
            <a:extLst>
              <a:ext uri="{FF2B5EF4-FFF2-40B4-BE49-F238E27FC236}">
                <a16:creationId xmlns:a16="http://schemas.microsoft.com/office/drawing/2014/main" id="{A877E5B6-8153-FDDB-FD4F-63C32856E42A}"/>
              </a:ext>
            </a:extLst>
          </p:cNvPr>
          <p:cNvPicPr>
            <a:picLocks noChangeAspect="1"/>
          </p:cNvPicPr>
          <p:nvPr/>
        </p:nvPicPr>
        <p:blipFill>
          <a:blip r:embed="rId3" cstate="print">
            <a:extLst>
              <a:ext uri="{28A0092B-C50C-407E-A947-70E740481C1C}">
                <a14:useLocalDpi xmlns:a14="http://schemas.microsoft.com/office/drawing/2010/main" val="0"/>
              </a:ext>
            </a:extLst>
          </a:blip>
          <a:srcRect l="39801" t="7597" r="37030" b="5762"/>
          <a:stretch/>
        </p:blipFill>
        <p:spPr>
          <a:xfrm>
            <a:off x="6726725" y="1594738"/>
            <a:ext cx="2073417" cy="4099892"/>
          </a:xfrm>
          <a:prstGeom prst="rect">
            <a:avLst/>
          </a:prstGeom>
        </p:spPr>
      </p:pic>
    </p:spTree>
    <p:extLst>
      <p:ext uri="{BB962C8B-B14F-4D97-AF65-F5344CB8AC3E}">
        <p14:creationId xmlns:p14="http://schemas.microsoft.com/office/powerpoint/2010/main" val="218716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FC1D6-DCA5-7793-FF77-057276CE1019}"/>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8C676A22-3AE0-0D84-2543-B7525389644A}"/>
              </a:ext>
            </a:extLst>
          </p:cNvPr>
          <p:cNvPicPr>
            <a:picLocks noChangeAspect="1"/>
          </p:cNvPicPr>
          <p:nvPr/>
        </p:nvPicPr>
        <p:blipFill>
          <a:blip r:embed="rId2"/>
          <a:stretch>
            <a:fillRect/>
          </a:stretch>
        </p:blipFill>
        <p:spPr>
          <a:xfrm>
            <a:off x="7105365" y="116689"/>
            <a:ext cx="2038635" cy="971686"/>
          </a:xfrm>
          <a:prstGeom prst="rect">
            <a:avLst/>
          </a:prstGeom>
        </p:spPr>
      </p:pic>
      <p:sp>
        <p:nvSpPr>
          <p:cNvPr id="3" name="TextBox 2">
            <a:extLst>
              <a:ext uri="{FF2B5EF4-FFF2-40B4-BE49-F238E27FC236}">
                <a16:creationId xmlns:a16="http://schemas.microsoft.com/office/drawing/2014/main" id="{03260332-FFEF-764B-9403-64FC712E7509}"/>
              </a:ext>
            </a:extLst>
          </p:cNvPr>
          <p:cNvSpPr txBox="1"/>
          <p:nvPr/>
        </p:nvSpPr>
        <p:spPr>
          <a:xfrm>
            <a:off x="522187" y="1613744"/>
            <a:ext cx="8187247" cy="2684517"/>
          </a:xfrm>
          <a:prstGeom prst="rect">
            <a:avLst/>
          </a:prstGeom>
          <a:noFill/>
        </p:spPr>
        <p:txBody>
          <a:bodyPr wrap="square">
            <a:spAutoFit/>
          </a:bodyPr>
          <a:lstStyle/>
          <a:p>
            <a:pPr>
              <a:lnSpc>
                <a:spcPct val="150000"/>
              </a:lnSpc>
            </a:pPr>
            <a:r>
              <a:rPr lang="en-AU" sz="1600" b="0" i="0" dirty="0">
                <a:solidFill>
                  <a:srgbClr val="212529"/>
                </a:solidFill>
                <a:effectLst/>
                <a:latin typeface="Open Sans" panose="020B0606030504020204" pitchFamily="34" charset="0"/>
              </a:rPr>
              <a:t>How people respond to grief and bereavement is different for everyone. Finding positive strategies to manage your own responses to grief when caring for patients at the end of life, can lead to better understanding patient experiences, and better support for bereaved families.</a:t>
            </a:r>
          </a:p>
          <a:p>
            <a:pPr>
              <a:lnSpc>
                <a:spcPct val="150000"/>
              </a:lnSpc>
            </a:pPr>
            <a:br>
              <a:rPr lang="en-AU" sz="1600" dirty="0">
                <a:solidFill>
                  <a:srgbClr val="212529"/>
                </a:solidFill>
                <a:latin typeface="Open Sans" panose="020B0606030504020204" pitchFamily="34" charset="0"/>
                <a:ea typeface="Open Sans" panose="020B0606030504020204" pitchFamily="34" charset="0"/>
                <a:cs typeface="Open Sans" panose="020B0606030504020204" pitchFamily="34" charset="0"/>
              </a:rPr>
            </a:br>
            <a:r>
              <a:rPr lang="en-AU" u="sng" dirty="0">
                <a:solidFill>
                  <a:srgbClr val="0070C0"/>
                </a:solidFill>
                <a:latin typeface="Open Sans" panose="020B0606030504020204" pitchFamily="34" charset="0"/>
                <a:ea typeface="Open Sans" panose="020B0606030504020204" pitchFamily="34" charset="0"/>
                <a:cs typeface="Open Sans" panose="020B0606030504020204" pitchFamily="34" charset="0"/>
                <a:hlinkClick r:id="rId3"/>
              </a:rPr>
              <a:t>CLICK THIS LINK </a:t>
            </a:r>
            <a:endParaRPr lang="en-AU" sz="1600" u="sng" dirty="0">
              <a:solidFill>
                <a:srgbClr val="0070C0"/>
              </a:solidFill>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1600" dirty="0">
                <a:latin typeface="Open Sans" panose="020B0606030504020204" pitchFamily="34" charset="0"/>
                <a:ea typeface="Open Sans" panose="020B0606030504020204" pitchFamily="34" charset="0"/>
                <a:cs typeface="Open Sans" panose="020B0606030504020204" pitchFamily="34" charset="0"/>
              </a:rPr>
              <a:t>To watch the film ‘Responding to grief and bereavement’ (3 min 30 sec)</a:t>
            </a:r>
          </a:p>
        </p:txBody>
      </p:sp>
      <p:sp>
        <p:nvSpPr>
          <p:cNvPr id="8" name="TextBox 7">
            <a:extLst>
              <a:ext uri="{FF2B5EF4-FFF2-40B4-BE49-F238E27FC236}">
                <a16:creationId xmlns:a16="http://schemas.microsoft.com/office/drawing/2014/main" id="{83EAF43D-6459-B479-D34A-F00C39A211E5}"/>
              </a:ext>
            </a:extLst>
          </p:cNvPr>
          <p:cNvSpPr txBox="1"/>
          <p:nvPr/>
        </p:nvSpPr>
        <p:spPr>
          <a:xfrm>
            <a:off x="522187" y="978709"/>
            <a:ext cx="6472502" cy="400110"/>
          </a:xfrm>
          <a:prstGeom prst="rect">
            <a:avLst/>
          </a:prstGeom>
          <a:noFill/>
        </p:spPr>
        <p:txBody>
          <a:bodyPr wrap="square" rtlCol="0">
            <a:spAutoFit/>
          </a:bodyPr>
          <a:lstStyle/>
          <a:p>
            <a:r>
              <a:rPr lang="en-AU" sz="2000" b="1" dirty="0">
                <a:solidFill>
                  <a:srgbClr val="995CAE"/>
                </a:solidFill>
                <a:latin typeface="Open Sans" panose="020B0606030504020204" pitchFamily="34" charset="0"/>
                <a:ea typeface="Open Sans" panose="020B0606030504020204" pitchFamily="34" charset="0"/>
                <a:cs typeface="Open Sans" panose="020B0606030504020204" pitchFamily="34" charset="0"/>
              </a:rPr>
              <a:t>Responding to grief and bereavement</a:t>
            </a:r>
          </a:p>
        </p:txBody>
      </p:sp>
      <p:pic>
        <p:nvPicPr>
          <p:cNvPr id="2" name="Graphic 1" descr="Cursor outline">
            <a:extLst>
              <a:ext uri="{FF2B5EF4-FFF2-40B4-BE49-F238E27FC236}">
                <a16:creationId xmlns:a16="http://schemas.microsoft.com/office/drawing/2014/main" id="{10B403F9-4DD1-8B29-37C4-3479F1A7D5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7824835">
            <a:off x="2362381" y="3193157"/>
            <a:ext cx="757252" cy="757252"/>
          </a:xfrm>
          <a:prstGeom prst="rect">
            <a:avLst/>
          </a:prstGeom>
        </p:spPr>
      </p:pic>
      <p:pic>
        <p:nvPicPr>
          <p:cNvPr id="7" name="Picture 6">
            <a:extLst>
              <a:ext uri="{FF2B5EF4-FFF2-40B4-BE49-F238E27FC236}">
                <a16:creationId xmlns:a16="http://schemas.microsoft.com/office/drawing/2014/main" id="{8F30027E-972F-F050-CAF0-85D97DD349BF}"/>
              </a:ext>
            </a:extLst>
          </p:cNvPr>
          <p:cNvPicPr>
            <a:picLocks noChangeAspect="1"/>
          </p:cNvPicPr>
          <p:nvPr/>
        </p:nvPicPr>
        <p:blipFill>
          <a:blip r:embed="rId6"/>
          <a:srcRect l="15896" t="22474" r="33580" b="9793"/>
          <a:stretch/>
        </p:blipFill>
        <p:spPr>
          <a:xfrm>
            <a:off x="2399168" y="4429826"/>
            <a:ext cx="4345664" cy="2199992"/>
          </a:xfrm>
          <a:prstGeom prst="rect">
            <a:avLst/>
          </a:prstGeom>
        </p:spPr>
      </p:pic>
    </p:spTree>
    <p:extLst>
      <p:ext uri="{BB962C8B-B14F-4D97-AF65-F5344CB8AC3E}">
        <p14:creationId xmlns:p14="http://schemas.microsoft.com/office/powerpoint/2010/main" val="150758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59002-ABE7-73ED-F189-86AC2255A043}"/>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82D79E75-EEDD-15AF-BCC7-8B9418BDB36C}"/>
              </a:ext>
            </a:extLst>
          </p:cNvPr>
          <p:cNvPicPr>
            <a:picLocks noChangeAspect="1"/>
          </p:cNvPicPr>
          <p:nvPr/>
        </p:nvPicPr>
        <p:blipFill>
          <a:blip r:embed="rId3"/>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ECB107EC-D378-5BF8-70D4-7A8CE3244F81}"/>
              </a:ext>
            </a:extLst>
          </p:cNvPr>
          <p:cNvSpPr txBox="1"/>
          <p:nvPr/>
        </p:nvSpPr>
        <p:spPr>
          <a:xfrm>
            <a:off x="552057" y="1622924"/>
            <a:ext cx="7541741" cy="1899687"/>
          </a:xfrm>
          <a:prstGeom prst="rect">
            <a:avLst/>
          </a:prstGeom>
          <a:noFill/>
        </p:spPr>
        <p:txBody>
          <a:bodyPr wrap="square">
            <a:spAutoFit/>
          </a:bodyPr>
          <a:lstStyle/>
          <a:p>
            <a:pPr marL="0" indent="0">
              <a:lnSpc>
                <a:spcPct val="150000"/>
              </a:lnSpc>
              <a:buNone/>
            </a:pPr>
            <a:r>
              <a:rPr lang="en-AU" sz="1600" dirty="0">
                <a:latin typeface="Open Sans" panose="020B0606030504020204" pitchFamily="34" charset="0"/>
                <a:ea typeface="Open Sans" panose="020B0606030504020204" pitchFamily="34" charset="0"/>
                <a:cs typeface="Open Sans" panose="020B0606030504020204" pitchFamily="34" charset="0"/>
              </a:rPr>
              <a:t>Talk and debrief with your supervisor, counsellor, friend, or trusted colleague.</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Are you aware of what is available to you in order to debrief?</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Are there post-shift debriefs? </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Do you only debrief following a critical incident? </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Do you debrief at all as a team?</a:t>
            </a:r>
          </a:p>
        </p:txBody>
      </p:sp>
      <p:sp>
        <p:nvSpPr>
          <p:cNvPr id="7" name="TextBox 6">
            <a:extLst>
              <a:ext uri="{FF2B5EF4-FFF2-40B4-BE49-F238E27FC236}">
                <a16:creationId xmlns:a16="http://schemas.microsoft.com/office/drawing/2014/main" id="{7F6E9F17-D278-2396-1735-95C585E567B8}"/>
              </a:ext>
            </a:extLst>
          </p:cNvPr>
          <p:cNvSpPr txBox="1"/>
          <p:nvPr/>
        </p:nvSpPr>
        <p:spPr>
          <a:xfrm>
            <a:off x="552057" y="1035212"/>
            <a:ext cx="5831430"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Debriefing</a:t>
            </a:r>
          </a:p>
        </p:txBody>
      </p:sp>
      <p:pic>
        <p:nvPicPr>
          <p:cNvPr id="3" name="Picture 2" descr="A group of people in blue uniforms&#10;&#10;AI-generated content may be incorrect.">
            <a:extLst>
              <a:ext uri="{FF2B5EF4-FFF2-40B4-BE49-F238E27FC236}">
                <a16:creationId xmlns:a16="http://schemas.microsoft.com/office/drawing/2014/main" id="{3578A0C5-99B8-2FA3-3AF2-214E79C9DCEB}"/>
              </a:ext>
            </a:extLst>
          </p:cNvPr>
          <p:cNvPicPr>
            <a:picLocks noChangeAspect="1"/>
          </p:cNvPicPr>
          <p:nvPr/>
        </p:nvPicPr>
        <p:blipFill>
          <a:blip r:embed="rId4" cstate="print">
            <a:extLst>
              <a:ext uri="{28A0092B-C50C-407E-A947-70E740481C1C}">
                <a14:useLocalDpi xmlns:a14="http://schemas.microsoft.com/office/drawing/2010/main" val="0"/>
              </a:ext>
            </a:extLst>
          </a:blip>
          <a:srcRect l="6979" r="13689"/>
          <a:stretch/>
        </p:blipFill>
        <p:spPr>
          <a:xfrm>
            <a:off x="4472309" y="3429000"/>
            <a:ext cx="4119634" cy="2745826"/>
          </a:xfrm>
          <a:prstGeom prst="rect">
            <a:avLst/>
          </a:prstGeom>
        </p:spPr>
      </p:pic>
      <p:sp>
        <p:nvSpPr>
          <p:cNvPr id="5" name="TextBox 4">
            <a:extLst>
              <a:ext uri="{FF2B5EF4-FFF2-40B4-BE49-F238E27FC236}">
                <a16:creationId xmlns:a16="http://schemas.microsoft.com/office/drawing/2014/main" id="{174EF25E-4AFD-009B-1D1F-DDC82CFA1078}"/>
              </a:ext>
            </a:extLst>
          </p:cNvPr>
          <p:cNvSpPr txBox="1"/>
          <p:nvPr/>
        </p:nvSpPr>
        <p:spPr>
          <a:xfrm>
            <a:off x="552057" y="3710213"/>
            <a:ext cx="3657804" cy="2638351"/>
          </a:xfrm>
          <a:prstGeom prst="rect">
            <a:avLst/>
          </a:prstGeom>
          <a:noFill/>
        </p:spPr>
        <p:txBody>
          <a:bodyPr wrap="square">
            <a:spAutoFit/>
          </a:bodyPr>
          <a:lstStyle/>
          <a:p>
            <a:pPr>
              <a:lnSpc>
                <a:spcPct val="150000"/>
              </a:lnSpc>
            </a:pPr>
            <a:r>
              <a:rPr lang="en-AU" sz="1600" dirty="0">
                <a:latin typeface="Open Sans" panose="020B0606030504020204" pitchFamily="34" charset="0"/>
                <a:ea typeface="Open Sans" panose="020B0606030504020204" pitchFamily="34" charset="0"/>
                <a:cs typeface="Open Sans" panose="020B0606030504020204" pitchFamily="34" charset="0"/>
              </a:rPr>
              <a:t>Find your own source of support within or external to your organisation.</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Employee Assistance, your manager/supervisor, a colleague, a friend, reflective clinical supervision.</a:t>
            </a:r>
          </a:p>
        </p:txBody>
      </p:sp>
    </p:spTree>
    <p:extLst>
      <p:ext uri="{BB962C8B-B14F-4D97-AF65-F5344CB8AC3E}">
        <p14:creationId xmlns:p14="http://schemas.microsoft.com/office/powerpoint/2010/main" val="1191402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676A0-2FE8-1309-B199-CEA229D75238}"/>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4FC0D9B9-FF3E-1BDE-8F32-4579AF616322}"/>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BFDF1CC5-7FFF-988E-9641-DFC02AF70CD5}"/>
              </a:ext>
            </a:extLst>
          </p:cNvPr>
          <p:cNvSpPr txBox="1"/>
          <p:nvPr/>
        </p:nvSpPr>
        <p:spPr>
          <a:xfrm>
            <a:off x="764516" y="1007712"/>
            <a:ext cx="5505505"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Acknowledge each death</a:t>
            </a:r>
          </a:p>
        </p:txBody>
      </p:sp>
      <p:sp>
        <p:nvSpPr>
          <p:cNvPr id="2" name="TextBox 1">
            <a:extLst>
              <a:ext uri="{FF2B5EF4-FFF2-40B4-BE49-F238E27FC236}">
                <a16:creationId xmlns:a16="http://schemas.microsoft.com/office/drawing/2014/main" id="{CEAD38E5-D3B9-E7F1-63B9-9AE53CD9A1A9}"/>
              </a:ext>
            </a:extLst>
          </p:cNvPr>
          <p:cNvSpPr txBox="1"/>
          <p:nvPr/>
        </p:nvSpPr>
        <p:spPr>
          <a:xfrm>
            <a:off x="552055" y="1495550"/>
            <a:ext cx="7840505" cy="2269019"/>
          </a:xfrm>
          <a:prstGeom prst="rect">
            <a:avLst/>
          </a:prstGeom>
          <a:noFill/>
        </p:spPr>
        <p:txBody>
          <a:bodyPr wrap="square">
            <a:spAutoFit/>
          </a:bodyPr>
          <a:lstStyle/>
          <a:p>
            <a:pPr marL="0" indent="0">
              <a:lnSpc>
                <a:spcPct val="150000"/>
              </a:lnSpc>
              <a:buNone/>
            </a:pPr>
            <a:r>
              <a:rPr lang="en-AU" sz="1600" dirty="0">
                <a:latin typeface="Open Sans" panose="020B0606030504020204" pitchFamily="34" charset="0"/>
                <a:ea typeface="Open Sans" panose="020B0606030504020204" pitchFamily="34" charset="0"/>
                <a:cs typeface="Open Sans" panose="020B0606030504020204" pitchFamily="34" charset="0"/>
              </a:rPr>
              <a:t>Do you have rituals in place to acknowledge each death?</a:t>
            </a:r>
          </a:p>
          <a:p>
            <a:pPr marL="0" indent="0">
              <a:lnSpc>
                <a:spcPct val="150000"/>
              </a:lnSpc>
              <a:buNone/>
            </a:pPr>
            <a:r>
              <a:rPr lang="en-AU" sz="1600" dirty="0">
                <a:latin typeface="Open Sans" panose="020B0606030504020204" pitchFamily="34" charset="0"/>
                <a:ea typeface="Open Sans" panose="020B0606030504020204" pitchFamily="34" charset="0"/>
                <a:cs typeface="Open Sans" panose="020B0606030504020204" pitchFamily="34" charset="0"/>
              </a:rPr>
              <a:t>For example:</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a:t>
            </a:r>
            <a:r>
              <a:rPr lang="en-AU" sz="1600" dirty="0">
                <a:latin typeface="Open Sans" panose="020B0606030504020204" pitchFamily="34" charset="0"/>
                <a:ea typeface="Open Sans" panose="020B0606030504020204" pitchFamily="34" charset="0"/>
                <a:cs typeface="Open Sans" panose="020B0606030504020204" pitchFamily="34" charset="0"/>
                <a:hlinkClick r:id="rId4"/>
              </a:rPr>
              <a:t>The Pause</a:t>
            </a:r>
            <a:r>
              <a:rPr lang="en-AU" sz="1600" dirty="0">
                <a:latin typeface="Open Sans" panose="020B0606030504020204" pitchFamily="34" charset="0"/>
                <a:ea typeface="Open Sans" panose="020B0606030504020204" pitchFamily="34" charset="0"/>
                <a:cs typeface="Open Sans" panose="020B0606030504020204" pitchFamily="34" charset="0"/>
              </a:rPr>
              <a:t>’ in ICU and ED</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Reading out the name(s) of those who have died at handover</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Taking a minute yourself to say goodbye to someone you have cared for - perhaps when certifying a death or laying out the body.</a:t>
            </a:r>
          </a:p>
        </p:txBody>
      </p:sp>
      <p:pic>
        <p:nvPicPr>
          <p:cNvPr id="5" name="Picture 4" descr="A person in uniform cutting a person's body on a bed&#10;&#10;AI-generated content may be incorrect.">
            <a:extLst>
              <a:ext uri="{FF2B5EF4-FFF2-40B4-BE49-F238E27FC236}">
                <a16:creationId xmlns:a16="http://schemas.microsoft.com/office/drawing/2014/main" id="{217FB31B-D3A3-A0C2-24E9-B6C145046D3D}"/>
              </a:ext>
            </a:extLst>
          </p:cNvPr>
          <p:cNvPicPr>
            <a:picLocks noChangeAspect="1"/>
          </p:cNvPicPr>
          <p:nvPr/>
        </p:nvPicPr>
        <p:blipFill>
          <a:blip r:embed="rId5" cstate="print">
            <a:extLst>
              <a:ext uri="{28A0092B-C50C-407E-A947-70E740481C1C}">
                <a14:useLocalDpi xmlns:a14="http://schemas.microsoft.com/office/drawing/2010/main" val="0"/>
              </a:ext>
            </a:extLst>
          </a:blip>
          <a:srcRect t="10309" r="1101" b="2529"/>
          <a:stretch/>
        </p:blipFill>
        <p:spPr>
          <a:xfrm>
            <a:off x="1638573" y="3969151"/>
            <a:ext cx="5667468" cy="2638351"/>
          </a:xfrm>
          <a:prstGeom prst="rect">
            <a:avLst/>
          </a:prstGeom>
        </p:spPr>
      </p:pic>
    </p:spTree>
    <p:extLst>
      <p:ext uri="{BB962C8B-B14F-4D97-AF65-F5344CB8AC3E}">
        <p14:creationId xmlns:p14="http://schemas.microsoft.com/office/powerpoint/2010/main" val="1440851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F4EA4-9452-C1E3-5324-BAD6D840CD8C}"/>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321B0E95-4031-DFC0-7BE5-86FA881E81F7}"/>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65E1B094-B63C-E8AB-972B-DBD57AA7633D}"/>
              </a:ext>
            </a:extLst>
          </p:cNvPr>
          <p:cNvSpPr txBox="1"/>
          <p:nvPr/>
        </p:nvSpPr>
        <p:spPr>
          <a:xfrm>
            <a:off x="676459" y="1032498"/>
            <a:ext cx="6025583"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Explore your own reactions and beliefs</a:t>
            </a:r>
          </a:p>
        </p:txBody>
      </p:sp>
      <p:sp>
        <p:nvSpPr>
          <p:cNvPr id="2" name="TextBox 1">
            <a:extLst>
              <a:ext uri="{FF2B5EF4-FFF2-40B4-BE49-F238E27FC236}">
                <a16:creationId xmlns:a16="http://schemas.microsoft.com/office/drawing/2014/main" id="{B49E6A2D-F2B8-3429-228B-AE612F137E9D}"/>
              </a:ext>
            </a:extLst>
          </p:cNvPr>
          <p:cNvSpPr txBox="1"/>
          <p:nvPr/>
        </p:nvSpPr>
        <p:spPr>
          <a:xfrm>
            <a:off x="676459" y="1539669"/>
            <a:ext cx="7360436" cy="1161023"/>
          </a:xfrm>
          <a:prstGeom prst="rect">
            <a:avLst/>
          </a:prstGeom>
          <a:noFill/>
        </p:spPr>
        <p:txBody>
          <a:bodyPr wrap="square">
            <a:spAutoFit/>
          </a:bodyPr>
          <a:lstStyle/>
          <a:p>
            <a:pPr marL="0" indent="0">
              <a:lnSpc>
                <a:spcPct val="150000"/>
              </a:lnSpc>
              <a:buNone/>
            </a:pPr>
            <a:r>
              <a:rPr lang="en-AU" sz="1600" dirty="0">
                <a:latin typeface="Open Sans" panose="020B0606030504020204" pitchFamily="34" charset="0"/>
                <a:ea typeface="Open Sans" panose="020B0606030504020204" pitchFamily="34" charset="0"/>
                <a:cs typeface="Open Sans" panose="020B0606030504020204" pitchFamily="34" charset="0"/>
              </a:rPr>
              <a:t>Take time to explore your own reactions and beliefs around end of life, and what matters to you.</a:t>
            </a:r>
          </a:p>
          <a:p>
            <a:pPr marL="0" indent="0">
              <a:lnSpc>
                <a:spcPct val="150000"/>
              </a:lnSpc>
              <a:buNone/>
            </a:pPr>
            <a:r>
              <a:rPr lang="en-AU" sz="1600" dirty="0">
                <a:latin typeface="Open Sans" panose="020B0606030504020204" pitchFamily="34" charset="0"/>
                <a:ea typeface="Open Sans" panose="020B0606030504020204" pitchFamily="34" charset="0"/>
                <a:cs typeface="Open Sans" panose="020B0606030504020204" pitchFamily="34" charset="0"/>
              </a:rPr>
              <a:t>Consider whether your views are impacted by:</a:t>
            </a:r>
            <a:r>
              <a:rPr lang="en-AU" sz="1600" baseline="30000" dirty="0">
                <a:latin typeface="Open Sans" panose="020B0606030504020204" pitchFamily="34" charset="0"/>
                <a:ea typeface="Open Sans" panose="020B0606030504020204" pitchFamily="34" charset="0"/>
                <a:cs typeface="Open Sans" panose="020B0606030504020204" pitchFamily="34" charset="0"/>
              </a:rPr>
              <a:t>1,2</a:t>
            </a:r>
          </a:p>
        </p:txBody>
      </p:sp>
      <p:grpSp>
        <p:nvGrpSpPr>
          <p:cNvPr id="20" name="Group 19">
            <a:extLst>
              <a:ext uri="{FF2B5EF4-FFF2-40B4-BE49-F238E27FC236}">
                <a16:creationId xmlns:a16="http://schemas.microsoft.com/office/drawing/2014/main" id="{456DC519-ACE2-5DEF-EC79-D6CA00D7E1A6}"/>
              </a:ext>
            </a:extLst>
          </p:cNvPr>
          <p:cNvGrpSpPr/>
          <p:nvPr/>
        </p:nvGrpSpPr>
        <p:grpSpPr>
          <a:xfrm>
            <a:off x="1110971" y="2700692"/>
            <a:ext cx="6925924" cy="4168338"/>
            <a:chOff x="860107" y="2722625"/>
            <a:chExt cx="6925924" cy="4168338"/>
          </a:xfrm>
        </p:grpSpPr>
        <p:pic>
          <p:nvPicPr>
            <p:cNvPr id="5" name="Picture 4" descr="A person in green scrubs standing next to a machine&#10;&#10;AI-generated content may be incorrect.">
              <a:extLst>
                <a:ext uri="{FF2B5EF4-FFF2-40B4-BE49-F238E27FC236}">
                  <a16:creationId xmlns:a16="http://schemas.microsoft.com/office/drawing/2014/main" id="{1F4479BB-8224-8153-5B6B-E3F06F05361A}"/>
                </a:ext>
              </a:extLst>
            </p:cNvPr>
            <p:cNvPicPr>
              <a:picLocks noChangeAspect="1"/>
            </p:cNvPicPr>
            <p:nvPr/>
          </p:nvPicPr>
          <p:blipFill>
            <a:blip r:embed="rId4" cstate="print">
              <a:extLst>
                <a:ext uri="{28A0092B-C50C-407E-A947-70E740481C1C}">
                  <a14:useLocalDpi xmlns:a14="http://schemas.microsoft.com/office/drawing/2010/main" val="0"/>
                </a:ext>
              </a:extLst>
            </a:blip>
            <a:srcRect l="32970" t="8682" r="41234" b="50898"/>
            <a:stretch/>
          </p:blipFill>
          <p:spPr>
            <a:xfrm>
              <a:off x="2451660" y="3827737"/>
              <a:ext cx="3697262" cy="3063226"/>
            </a:xfrm>
            <a:prstGeom prst="rect">
              <a:avLst/>
            </a:prstGeom>
          </p:spPr>
        </p:pic>
        <p:sp>
          <p:nvSpPr>
            <p:cNvPr id="8" name="Oval 7">
              <a:extLst>
                <a:ext uri="{FF2B5EF4-FFF2-40B4-BE49-F238E27FC236}">
                  <a16:creationId xmlns:a16="http://schemas.microsoft.com/office/drawing/2014/main" id="{B2A76A6C-AE53-73CC-4B27-2DF27A5928B4}"/>
                </a:ext>
              </a:extLst>
            </p:cNvPr>
            <p:cNvSpPr/>
            <p:nvPr/>
          </p:nvSpPr>
          <p:spPr>
            <a:xfrm>
              <a:off x="860107" y="5205038"/>
              <a:ext cx="1591553" cy="1532379"/>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dirty="0">
                  <a:latin typeface="Open Sans" panose="020B0606030504020204" pitchFamily="34" charset="0"/>
                  <a:ea typeface="Open Sans" panose="020B0606030504020204" pitchFamily="34" charset="0"/>
                  <a:cs typeface="Open Sans" panose="020B0606030504020204" pitchFamily="34" charset="0"/>
                </a:rPr>
                <a:t>Religion/ atheism</a:t>
              </a:r>
            </a:p>
          </p:txBody>
        </p:sp>
        <p:sp>
          <p:nvSpPr>
            <p:cNvPr id="9" name="Oval 8">
              <a:extLst>
                <a:ext uri="{FF2B5EF4-FFF2-40B4-BE49-F238E27FC236}">
                  <a16:creationId xmlns:a16="http://schemas.microsoft.com/office/drawing/2014/main" id="{CF60085A-A5B9-60AA-C00F-C298DC9FD271}"/>
                </a:ext>
              </a:extLst>
            </p:cNvPr>
            <p:cNvSpPr/>
            <p:nvPr/>
          </p:nvSpPr>
          <p:spPr>
            <a:xfrm>
              <a:off x="989575" y="3436933"/>
              <a:ext cx="1405984" cy="139050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dirty="0">
                  <a:latin typeface="Open Sans" panose="020B0606030504020204" pitchFamily="34" charset="0"/>
                  <a:ea typeface="Open Sans" panose="020B0606030504020204" pitchFamily="34" charset="0"/>
                  <a:cs typeface="Open Sans" panose="020B0606030504020204" pitchFamily="34" charset="0"/>
                </a:rPr>
                <a:t>Culture</a:t>
              </a:r>
            </a:p>
          </p:txBody>
        </p:sp>
        <p:sp>
          <p:nvSpPr>
            <p:cNvPr id="10" name="Oval 9">
              <a:extLst>
                <a:ext uri="{FF2B5EF4-FFF2-40B4-BE49-F238E27FC236}">
                  <a16:creationId xmlns:a16="http://schemas.microsoft.com/office/drawing/2014/main" id="{BB330B3C-76DC-9472-4B02-DCAAA7DD1725}"/>
                </a:ext>
              </a:extLst>
            </p:cNvPr>
            <p:cNvSpPr/>
            <p:nvPr/>
          </p:nvSpPr>
          <p:spPr>
            <a:xfrm>
              <a:off x="5025972" y="2722625"/>
              <a:ext cx="1758637" cy="1665502"/>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dirty="0">
                  <a:latin typeface="Open Sans" panose="020B0606030504020204" pitchFamily="34" charset="0"/>
                  <a:ea typeface="Open Sans" panose="020B0606030504020204" pitchFamily="34" charset="0"/>
                  <a:cs typeface="Open Sans" panose="020B0606030504020204" pitchFamily="34" charset="0"/>
                </a:rPr>
                <a:t>Spirituality</a:t>
              </a:r>
            </a:p>
          </p:txBody>
        </p:sp>
        <p:sp>
          <p:nvSpPr>
            <p:cNvPr id="11" name="Oval 10">
              <a:extLst>
                <a:ext uri="{FF2B5EF4-FFF2-40B4-BE49-F238E27FC236}">
                  <a16:creationId xmlns:a16="http://schemas.microsoft.com/office/drawing/2014/main" id="{2EC9D0BA-DBB5-9B78-7949-D56B6DBFD2FF}"/>
                </a:ext>
              </a:extLst>
            </p:cNvPr>
            <p:cNvSpPr/>
            <p:nvPr/>
          </p:nvSpPr>
          <p:spPr>
            <a:xfrm>
              <a:off x="2674902" y="2924999"/>
              <a:ext cx="1348968" cy="127813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dirty="0">
                  <a:latin typeface="Open Sans" panose="020B0606030504020204" pitchFamily="34" charset="0"/>
                  <a:ea typeface="Open Sans" panose="020B0606030504020204" pitchFamily="34" charset="0"/>
                  <a:cs typeface="Open Sans" panose="020B0606030504020204" pitchFamily="34" charset="0"/>
                </a:rPr>
                <a:t>Death anxiety</a:t>
              </a:r>
            </a:p>
          </p:txBody>
        </p:sp>
        <p:sp>
          <p:nvSpPr>
            <p:cNvPr id="12" name="Oval 11">
              <a:extLst>
                <a:ext uri="{FF2B5EF4-FFF2-40B4-BE49-F238E27FC236}">
                  <a16:creationId xmlns:a16="http://schemas.microsoft.com/office/drawing/2014/main" id="{6E77C9C8-8CCD-E95C-23FB-44B980AA1338}"/>
                </a:ext>
              </a:extLst>
            </p:cNvPr>
            <p:cNvSpPr/>
            <p:nvPr/>
          </p:nvSpPr>
          <p:spPr>
            <a:xfrm>
              <a:off x="5803323" y="4662873"/>
              <a:ext cx="1982708" cy="1888509"/>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dirty="0">
                  <a:latin typeface="Open Sans" panose="020B0606030504020204" pitchFamily="34" charset="0"/>
                  <a:ea typeface="Open Sans" panose="020B0606030504020204" pitchFamily="34" charset="0"/>
                  <a:cs typeface="Open Sans" panose="020B0606030504020204" pitchFamily="34" charset="0"/>
                </a:rPr>
                <a:t>What you consider a ‘good death’ to look like</a:t>
              </a:r>
            </a:p>
          </p:txBody>
        </p:sp>
        <p:sp>
          <p:nvSpPr>
            <p:cNvPr id="13" name="Oval 12">
              <a:extLst>
                <a:ext uri="{FF2B5EF4-FFF2-40B4-BE49-F238E27FC236}">
                  <a16:creationId xmlns:a16="http://schemas.microsoft.com/office/drawing/2014/main" id="{34B8FE1D-0CB8-4159-25F1-CD7E28224FC7}"/>
                </a:ext>
              </a:extLst>
            </p:cNvPr>
            <p:cNvSpPr/>
            <p:nvPr/>
          </p:nvSpPr>
          <p:spPr>
            <a:xfrm>
              <a:off x="2185860" y="4585954"/>
              <a:ext cx="365543" cy="3653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Oval 13">
              <a:extLst>
                <a:ext uri="{FF2B5EF4-FFF2-40B4-BE49-F238E27FC236}">
                  <a16:creationId xmlns:a16="http://schemas.microsoft.com/office/drawing/2014/main" id="{50C034A0-55C6-0C6A-7D76-571F18F98436}"/>
                </a:ext>
              </a:extLst>
            </p:cNvPr>
            <p:cNvSpPr/>
            <p:nvPr/>
          </p:nvSpPr>
          <p:spPr>
            <a:xfrm>
              <a:off x="5580930" y="4522563"/>
              <a:ext cx="365543" cy="3653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Oval 14">
              <a:extLst>
                <a:ext uri="{FF2B5EF4-FFF2-40B4-BE49-F238E27FC236}">
                  <a16:creationId xmlns:a16="http://schemas.microsoft.com/office/drawing/2014/main" id="{99110BFB-7F3E-4755-D01B-B7179E7113E7}"/>
                </a:ext>
              </a:extLst>
            </p:cNvPr>
            <p:cNvSpPr/>
            <p:nvPr/>
          </p:nvSpPr>
          <p:spPr>
            <a:xfrm>
              <a:off x="3197158" y="4388127"/>
              <a:ext cx="269244" cy="2747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Oval 15">
              <a:extLst>
                <a:ext uri="{FF2B5EF4-FFF2-40B4-BE49-F238E27FC236}">
                  <a16:creationId xmlns:a16="http://schemas.microsoft.com/office/drawing/2014/main" id="{7F0A0971-719A-99EF-D3FC-CA7EE78A7CAD}"/>
                </a:ext>
              </a:extLst>
            </p:cNvPr>
            <p:cNvSpPr/>
            <p:nvPr/>
          </p:nvSpPr>
          <p:spPr>
            <a:xfrm>
              <a:off x="4891350" y="4132186"/>
              <a:ext cx="269244" cy="2747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7" name="Oval 16">
              <a:extLst>
                <a:ext uri="{FF2B5EF4-FFF2-40B4-BE49-F238E27FC236}">
                  <a16:creationId xmlns:a16="http://schemas.microsoft.com/office/drawing/2014/main" id="{86FB1FC4-FAD4-BFEA-363A-E4F94D583AF1}"/>
                </a:ext>
              </a:extLst>
            </p:cNvPr>
            <p:cNvSpPr/>
            <p:nvPr/>
          </p:nvSpPr>
          <p:spPr>
            <a:xfrm>
              <a:off x="2674902" y="4951300"/>
              <a:ext cx="365543" cy="3653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Oval 17">
              <a:extLst>
                <a:ext uri="{FF2B5EF4-FFF2-40B4-BE49-F238E27FC236}">
                  <a16:creationId xmlns:a16="http://schemas.microsoft.com/office/drawing/2014/main" id="{CD4C5F76-ADCB-3548-EE17-EFDE6F4348CB}"/>
                </a:ext>
              </a:extLst>
            </p:cNvPr>
            <p:cNvSpPr/>
            <p:nvPr/>
          </p:nvSpPr>
          <p:spPr>
            <a:xfrm>
              <a:off x="2451660" y="6219384"/>
              <a:ext cx="365543" cy="365346"/>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Oval 18">
              <a:extLst>
                <a:ext uri="{FF2B5EF4-FFF2-40B4-BE49-F238E27FC236}">
                  <a16:creationId xmlns:a16="http://schemas.microsoft.com/office/drawing/2014/main" id="{962F3F3F-74A7-1850-8485-8FCC4F23BA6A}"/>
                </a:ext>
              </a:extLst>
            </p:cNvPr>
            <p:cNvSpPr/>
            <p:nvPr/>
          </p:nvSpPr>
          <p:spPr>
            <a:xfrm>
              <a:off x="5403022" y="5219186"/>
              <a:ext cx="267401" cy="277520"/>
            </a:xfrm>
            <a:prstGeom prst="ellipse">
              <a:avLst/>
            </a:prstGeom>
            <a:solidFill>
              <a:srgbClr val="995CA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455855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1D2C9BE0-2431-1EFD-C5AD-B6A0A982F989}"/>
              </a:ext>
            </a:extLst>
          </p:cNvPr>
          <p:cNvSpPr txBox="1"/>
          <p:nvPr/>
        </p:nvSpPr>
        <p:spPr>
          <a:xfrm>
            <a:off x="721530" y="1649812"/>
            <a:ext cx="7354161" cy="3007683"/>
          </a:xfrm>
          <a:prstGeom prst="rect">
            <a:avLst/>
          </a:prstGeom>
          <a:noFill/>
        </p:spPr>
        <p:txBody>
          <a:bodyPr wrap="square">
            <a:spAutoFit/>
          </a:bodyPr>
          <a:lstStyle/>
          <a:p>
            <a:pPr>
              <a:lnSpc>
                <a:spcPct val="150000"/>
              </a:lnSpc>
            </a:pPr>
            <a:r>
              <a:rPr lang="en-AU" sz="1600" dirty="0">
                <a:latin typeface="Open Sans" panose="020B0606030504020204" pitchFamily="34" charset="0"/>
                <a:ea typeface="Open Sans" panose="020B0606030504020204" pitchFamily="34" charset="0"/>
                <a:cs typeface="Open Sans" panose="020B0606030504020204" pitchFamily="34" charset="0"/>
              </a:rPr>
              <a:t>If you were not on the ward at the time of a patient’s death, try and get a sense of their last hours.</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Consider asking colleagues what it was like for them.</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Critical incident analysis/audit may shed light on a situation that could have been handled differently.</a:t>
            </a:r>
          </a:p>
          <a:p>
            <a:pPr marL="285750" indent="-285750">
              <a:lnSpc>
                <a:spcPct val="150000"/>
              </a:lnSpc>
              <a:buFont typeface="Arial" panose="020B0604020202020204" pitchFamily="34" charset="0"/>
              <a:buChar char="•"/>
            </a:pPr>
            <a:r>
              <a:rPr lang="en-AU" sz="1600" dirty="0">
                <a:latin typeface="Open Sans" panose="020B0606030504020204" pitchFamily="34" charset="0"/>
                <a:ea typeface="Open Sans" panose="020B0606030504020204" pitchFamily="34" charset="0"/>
                <a:cs typeface="Open Sans" panose="020B0606030504020204" pitchFamily="34" charset="0"/>
              </a:rPr>
              <a:t>Is it usual practice to follow up families/spouses/significant others following a death?</a:t>
            </a:r>
          </a:p>
          <a:p>
            <a:pPr marL="285750" indent="-285750">
              <a:lnSpc>
                <a:spcPct val="150000"/>
              </a:lnSpc>
              <a:buFont typeface="Arial" panose="020B0604020202020204" pitchFamily="34" charset="0"/>
              <a:buChar char="•"/>
            </a:pPr>
            <a:endParaRPr lang="en-AU"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B3EEEDBF-38F2-CDAB-5411-992C8E5BC068}"/>
              </a:ext>
            </a:extLst>
          </p:cNvPr>
          <p:cNvSpPr txBox="1"/>
          <p:nvPr/>
        </p:nvSpPr>
        <p:spPr>
          <a:xfrm>
            <a:off x="721530" y="1162698"/>
            <a:ext cx="6575510"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If you were not there when the patient died…</a:t>
            </a:r>
            <a:endParaRPr lang="en-AU" sz="2000" b="1" i="0" baseline="30000" dirty="0">
              <a:solidFill>
                <a:srgbClr val="995CAE"/>
              </a:solidFill>
              <a:effectLst/>
              <a:highlight>
                <a:srgbClr val="FFFFFF"/>
              </a:highlight>
              <a:latin typeface="Open Sans" panose="020B0606030504020204" pitchFamily="34" charset="0"/>
            </a:endParaRPr>
          </a:p>
        </p:txBody>
      </p:sp>
      <p:pic>
        <p:nvPicPr>
          <p:cNvPr id="4" name="Picture 3" descr="A person lying on a bed with a nurse standing next to him&#10;&#10;AI-generated content may be incorrect.">
            <a:extLst>
              <a:ext uri="{FF2B5EF4-FFF2-40B4-BE49-F238E27FC236}">
                <a16:creationId xmlns:a16="http://schemas.microsoft.com/office/drawing/2014/main" id="{F1C48FD5-60FD-27AB-8C89-5A01B775BA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0562" y="4119526"/>
            <a:ext cx="4681643" cy="2471398"/>
          </a:xfrm>
          <a:prstGeom prst="rect">
            <a:avLst/>
          </a:prstGeom>
        </p:spPr>
      </p:pic>
    </p:spTree>
    <p:extLst>
      <p:ext uri="{BB962C8B-B14F-4D97-AF65-F5344CB8AC3E}">
        <p14:creationId xmlns:p14="http://schemas.microsoft.com/office/powerpoint/2010/main" val="28390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BC8B2-A84C-51BE-7A6D-6150D4EF698D}"/>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9E43C43E-B93C-5F35-53E7-711309E96ED0}"/>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F8155183-C524-900A-2CC0-0FC8EEDF92B8}"/>
              </a:ext>
            </a:extLst>
          </p:cNvPr>
          <p:cNvSpPr txBox="1"/>
          <p:nvPr/>
        </p:nvSpPr>
        <p:spPr>
          <a:xfrm>
            <a:off x="721528" y="2898786"/>
            <a:ext cx="6014249" cy="1530355"/>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AU" sz="1600" dirty="0">
                <a:solidFill>
                  <a:srgbClr val="212529"/>
                </a:solidFill>
                <a:latin typeface="Open Sans" panose="020B0606030504020204" pitchFamily="34" charset="0"/>
                <a:ea typeface="Open Sans" panose="020B0606030504020204" pitchFamily="34" charset="0"/>
                <a:cs typeface="Open Sans" panose="020B0606030504020204" pitchFamily="34" charset="0"/>
              </a:rPr>
              <a:t>Emotional distancing, numbing or ‘shutting down’.</a:t>
            </a:r>
          </a:p>
          <a:p>
            <a:pPr marL="285750" indent="-285750">
              <a:lnSpc>
                <a:spcPct val="150000"/>
              </a:lnSpc>
              <a:buFont typeface="Arial" panose="020B0604020202020204" pitchFamily="34" charset="0"/>
              <a:buChar char="•"/>
            </a:pPr>
            <a:r>
              <a:rPr lang="en-AU" sz="1600" dirty="0">
                <a:solidFill>
                  <a:srgbClr val="212529"/>
                </a:solidFill>
                <a:latin typeface="Open Sans" panose="020B0606030504020204" pitchFamily="34" charset="0"/>
                <a:ea typeface="Open Sans" panose="020B0606030504020204" pitchFamily="34" charset="0"/>
                <a:cs typeface="Open Sans" panose="020B0606030504020204" pitchFamily="34" charset="0"/>
              </a:rPr>
              <a:t>Disenfranchised grief - </a:t>
            </a:r>
            <a:r>
              <a:rPr lang="en-AU" sz="1600" b="0" i="0" dirty="0">
                <a:solidFill>
                  <a:srgbClr val="212529"/>
                </a:solidFill>
                <a:effectLst/>
                <a:latin typeface="Open Sans" panose="020B0606030504020204" pitchFamily="34" charset="0"/>
              </a:rPr>
              <a:t>no acknowledgement that grief is appropriate or felt at work – this can lead to grief being seen to be a personal failing in the individual worker.</a:t>
            </a:r>
          </a:p>
        </p:txBody>
      </p:sp>
      <p:sp>
        <p:nvSpPr>
          <p:cNvPr id="3" name="TextBox 2">
            <a:extLst>
              <a:ext uri="{FF2B5EF4-FFF2-40B4-BE49-F238E27FC236}">
                <a16:creationId xmlns:a16="http://schemas.microsoft.com/office/drawing/2014/main" id="{C90C8FD4-CEFB-F458-A65A-5BC7FCF2BBE8}"/>
              </a:ext>
            </a:extLst>
          </p:cNvPr>
          <p:cNvSpPr txBox="1"/>
          <p:nvPr/>
        </p:nvSpPr>
        <p:spPr>
          <a:xfrm>
            <a:off x="721529" y="1162698"/>
            <a:ext cx="7996958" cy="400110"/>
          </a:xfrm>
          <a:prstGeom prst="rect">
            <a:avLst/>
          </a:prstGeom>
          <a:noFill/>
        </p:spPr>
        <p:txBody>
          <a:bodyPr wrap="square">
            <a:spAutoFit/>
          </a:bodyPr>
          <a:lstStyle/>
          <a:p>
            <a:pPr algn="l"/>
            <a:r>
              <a:rPr lang="en-AU" sz="2000" b="1" i="0" dirty="0">
                <a:solidFill>
                  <a:srgbClr val="995CAE"/>
                </a:solidFill>
                <a:effectLst/>
                <a:highlight>
                  <a:srgbClr val="FFFFFF"/>
                </a:highlight>
                <a:latin typeface="Open Sans" panose="020B0606030504020204" pitchFamily="34" charset="0"/>
              </a:rPr>
              <a:t>Negative outcomes of unrecognised/ unacknowledged grief</a:t>
            </a:r>
            <a:endParaRPr lang="en-AU" sz="2000" b="1" i="0" baseline="30000" dirty="0">
              <a:solidFill>
                <a:srgbClr val="995CAE"/>
              </a:solidFill>
              <a:effectLst/>
              <a:highlight>
                <a:srgbClr val="FFFFFF"/>
              </a:highlight>
              <a:latin typeface="Open Sans" panose="020B0606030504020204" pitchFamily="34" charset="0"/>
            </a:endParaRPr>
          </a:p>
        </p:txBody>
      </p:sp>
      <p:pic>
        <p:nvPicPr>
          <p:cNvPr id="5" name="Picture 4" descr="A person sitting in a chair with a doctor holding a phone&#10;&#10;AI-generated content may be incorrect.">
            <a:extLst>
              <a:ext uri="{FF2B5EF4-FFF2-40B4-BE49-F238E27FC236}">
                <a16:creationId xmlns:a16="http://schemas.microsoft.com/office/drawing/2014/main" id="{A552A768-0ABD-BE6A-3D59-828D216D3FDE}"/>
              </a:ext>
            </a:extLst>
          </p:cNvPr>
          <p:cNvPicPr>
            <a:picLocks noChangeAspect="1"/>
          </p:cNvPicPr>
          <p:nvPr/>
        </p:nvPicPr>
        <p:blipFill>
          <a:blip r:embed="rId4" cstate="print">
            <a:extLst>
              <a:ext uri="{28A0092B-C50C-407E-A947-70E740481C1C}">
                <a14:useLocalDpi xmlns:a14="http://schemas.microsoft.com/office/drawing/2010/main" val="0"/>
              </a:ext>
            </a:extLst>
          </a:blip>
          <a:srcRect l="29703" t="15594" r="24725" b="6923"/>
          <a:stretch/>
        </p:blipFill>
        <p:spPr>
          <a:xfrm>
            <a:off x="5407247" y="3426000"/>
            <a:ext cx="3514499" cy="3159661"/>
          </a:xfrm>
          <a:prstGeom prst="rect">
            <a:avLst/>
          </a:prstGeom>
        </p:spPr>
      </p:pic>
      <p:sp>
        <p:nvSpPr>
          <p:cNvPr id="8" name="TextBox 7">
            <a:extLst>
              <a:ext uri="{FF2B5EF4-FFF2-40B4-BE49-F238E27FC236}">
                <a16:creationId xmlns:a16="http://schemas.microsoft.com/office/drawing/2014/main" id="{3FDB39CE-11EF-2813-6E4A-7C730C8367ED}"/>
              </a:ext>
            </a:extLst>
          </p:cNvPr>
          <p:cNvSpPr txBox="1"/>
          <p:nvPr/>
        </p:nvSpPr>
        <p:spPr>
          <a:xfrm>
            <a:off x="721529" y="4401187"/>
            <a:ext cx="5159140" cy="1161023"/>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AU" sz="1600" b="0" i="0" dirty="0">
                <a:solidFill>
                  <a:srgbClr val="212529"/>
                </a:solidFill>
                <a:effectLst/>
                <a:latin typeface="Open Sans" panose="020B0606030504020204" pitchFamily="34" charset="0"/>
              </a:rPr>
              <a:t>Compassion fatigue – repeated exposure to unrelenting suffering and sorrow through witnessing deaths in the workplace.</a:t>
            </a:r>
            <a:r>
              <a:rPr lang="en-AU" sz="1600" b="0" i="0" baseline="30000" dirty="0">
                <a:solidFill>
                  <a:srgbClr val="212529"/>
                </a:solidFill>
                <a:effectLst/>
                <a:latin typeface="Open Sans" panose="020B0606030504020204" pitchFamily="34" charset="0"/>
              </a:rPr>
              <a:t>3</a:t>
            </a:r>
            <a:endParaRPr lang="en-AU" sz="1600" b="0" i="0" dirty="0">
              <a:solidFill>
                <a:srgbClr val="212529"/>
              </a:solidFill>
              <a:effectLst/>
              <a:latin typeface="Open Sans" panose="020B0606030504020204" pitchFamily="34" charset="0"/>
            </a:endParaRPr>
          </a:p>
        </p:txBody>
      </p:sp>
      <p:sp>
        <p:nvSpPr>
          <p:cNvPr id="9" name="TextBox 8">
            <a:extLst>
              <a:ext uri="{FF2B5EF4-FFF2-40B4-BE49-F238E27FC236}">
                <a16:creationId xmlns:a16="http://schemas.microsoft.com/office/drawing/2014/main" id="{D78AE15F-C7ED-D01A-8A64-0F7D74CECF66}"/>
              </a:ext>
            </a:extLst>
          </p:cNvPr>
          <p:cNvSpPr txBox="1"/>
          <p:nvPr/>
        </p:nvSpPr>
        <p:spPr>
          <a:xfrm>
            <a:off x="721527" y="1701338"/>
            <a:ext cx="7616715" cy="1161023"/>
          </a:xfrm>
          <a:prstGeom prst="rect">
            <a:avLst/>
          </a:prstGeom>
          <a:noFill/>
        </p:spPr>
        <p:txBody>
          <a:bodyPr wrap="square">
            <a:spAutoFit/>
          </a:bodyPr>
          <a:lstStyle/>
          <a:p>
            <a:pPr>
              <a:lnSpc>
                <a:spcPct val="150000"/>
              </a:lnSpc>
            </a:pPr>
            <a:r>
              <a:rPr lang="en-AU" sz="1600" b="0" i="0" dirty="0">
                <a:solidFill>
                  <a:srgbClr val="212529"/>
                </a:solidFill>
                <a:effectLst/>
                <a:latin typeface="Open Sans" panose="020B0606030504020204" pitchFamily="34" charset="0"/>
              </a:rPr>
              <a:t>It may be useful to understand that not recognising work-related grief can have negative consequences for workers, both personally and professionally, including:</a:t>
            </a:r>
          </a:p>
        </p:txBody>
      </p:sp>
    </p:spTree>
    <p:extLst>
      <p:ext uri="{BB962C8B-B14F-4D97-AF65-F5344CB8AC3E}">
        <p14:creationId xmlns:p14="http://schemas.microsoft.com/office/powerpoint/2010/main" val="399030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OLE_powerpoint template_May2022_v2" id="{0B0B40DD-CED1-4009-9CF9-25EA5C2F5BFE}" vid="{9845A816-ED1B-4AB0-8164-09ED60573E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EOLE_powerpoint template_October_2024</Template>
  <TotalTime>5478</TotalTime>
  <Words>914</Words>
  <Application>Microsoft Office PowerPoint</Application>
  <PresentationFormat>On-screen Show (4:3)</PresentationFormat>
  <Paragraphs>86</Paragraphs>
  <Slides>14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Courtney Stribley</dc:creator>
  <cp:lastModifiedBy>Megan Winsall</cp:lastModifiedBy>
  <cp:revision>44</cp:revision>
  <dcterms:created xsi:type="dcterms:W3CDTF">2024-09-30T04:48:52Z</dcterms:created>
  <dcterms:modified xsi:type="dcterms:W3CDTF">2025-06-17T03:37:41Z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1033-2.7.0.4476</vt:lpwstr>
  </property>
</Properties>
</file>